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sldIdLst>
    <p:sldId id="256" r:id="rId3"/>
    <p:sldId id="259" r:id="rId4"/>
    <p:sldId id="280" r:id="rId5"/>
    <p:sldId id="282" r:id="rId6"/>
    <p:sldId id="283" r:id="rId7"/>
    <p:sldId id="267" r:id="rId8"/>
    <p:sldId id="264" r:id="rId9"/>
    <p:sldId id="277" r:id="rId10"/>
    <p:sldId id="284" r:id="rId11"/>
    <p:sldId id="285" r:id="rId12"/>
    <p:sldId id="286" r:id="rId13"/>
    <p:sldId id="287" r:id="rId14"/>
    <p:sldId id="288" r:id="rId15"/>
    <p:sldId id="289" r:id="rId16"/>
    <p:sldId id="290" r:id="rId17"/>
    <p:sldId id="291" r:id="rId18"/>
    <p:sldId id="293" r:id="rId19"/>
    <p:sldId id="295" r:id="rId20"/>
    <p:sldId id="296" r:id="rId21"/>
    <p:sldId id="297" r:id="rId22"/>
    <p:sldId id="299" r:id="rId23"/>
    <p:sldId id="300" r:id="rId24"/>
    <p:sldId id="301" r:id="rId25"/>
    <p:sldId id="302" r:id="rId26"/>
    <p:sldId id="303" r:id="rId27"/>
    <p:sldId id="304" r:id="rId28"/>
    <p:sldId id="305" r:id="rId29"/>
    <p:sldId id="306" r:id="rId30"/>
    <p:sldId id="307" r:id="rId31"/>
    <p:sldId id="308" r:id="rId32"/>
    <p:sldId id="309" r:id="rId33"/>
    <p:sldId id="310" r:id="rId34"/>
    <p:sldId id="311" r:id="rId35"/>
    <p:sldId id="312" r:id="rId36"/>
    <p:sldId id="313" r:id="rId37"/>
    <p:sldId id="314" r:id="rId38"/>
    <p:sldId id="315" r:id="rId39"/>
    <p:sldId id="316" r:id="rId40"/>
    <p:sldId id="317" r:id="rId41"/>
    <p:sldId id="318" r:id="rId42"/>
    <p:sldId id="319" r:id="rId43"/>
    <p:sldId id="320" r:id="rId44"/>
    <p:sldId id="321" r:id="rId45"/>
    <p:sldId id="322" r:id="rId46"/>
    <p:sldId id="323" r:id="rId47"/>
    <p:sldId id="324" r:id="rId48"/>
    <p:sldId id="325" r:id="rId49"/>
    <p:sldId id="326" r:id="rId50"/>
    <p:sldId id="327" r:id="rId51"/>
    <p:sldId id="275"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6666"/>
    <a:srgbClr val="008080"/>
    <a:srgbClr val="FF3300"/>
    <a:srgbClr val="33CCCC"/>
    <a:srgbClr val="FAA9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78" autoAdjust="0"/>
    <p:restoredTop sz="94660"/>
  </p:normalViewPr>
  <p:slideViewPr>
    <p:cSldViewPr>
      <p:cViewPr>
        <p:scale>
          <a:sx n="59" d="100"/>
          <a:sy n="59" d="100"/>
        </p:scale>
        <p:origin x="-370"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dt" sz="half" idx="2"/>
          </p:nvPr>
        </p:nvSpPr>
        <p:spPr>
          <a:xfrm>
            <a:off x="457200" y="6477000"/>
            <a:ext cx="2133600" cy="244475"/>
          </a:xfrm>
          <a:extLst>
            <a:ext uri="{909E8E84-426E-40DD-AFC4-6F175D3DCCD1}">
              <a14:hiddenFill xmlns:a14="http://schemas.microsoft.com/office/drawing/2010/main">
                <a:solidFill>
                  <a:schemeClr val="accent1"/>
                </a:solidFill>
              </a14:hiddenFill>
            </a:ext>
          </a:extLst>
        </p:spPr>
        <p:txBody>
          <a:bodyPr/>
          <a:lstStyle>
            <a:lvl1pPr>
              <a:defRPr/>
            </a:lvl1pPr>
          </a:lstStyle>
          <a:p>
            <a:endParaRPr lang="en-US" altLang="en-US"/>
          </a:p>
        </p:txBody>
      </p:sp>
      <p:sp>
        <p:nvSpPr>
          <p:cNvPr id="3077" name="Rectangle 5"/>
          <p:cNvSpPr>
            <a:spLocks noGrp="1" noChangeArrowheads="1"/>
          </p:cNvSpPr>
          <p:nvPr>
            <p:ph type="ftr" sz="quarter" idx="3"/>
          </p:nvPr>
        </p:nvSpPr>
        <p:spPr>
          <a:xfrm>
            <a:off x="3124200" y="6477000"/>
            <a:ext cx="2895600" cy="244475"/>
          </a:xfrm>
          <a:extLst>
            <a:ext uri="{909E8E84-426E-40DD-AFC4-6F175D3DCCD1}">
              <a14:hiddenFill xmlns:a14="http://schemas.microsoft.com/office/drawing/2010/main">
                <a:solidFill>
                  <a:schemeClr val="accent1"/>
                </a:solidFill>
              </a14:hiddenFill>
            </a:ext>
          </a:extLst>
        </p:spPr>
        <p:txBody>
          <a:bodyPr/>
          <a:lstStyle>
            <a:lvl1pPr algn="ctr">
              <a:defRPr b="0">
                <a:solidFill>
                  <a:schemeClr val="tx1"/>
                </a:solidFill>
              </a:defRPr>
            </a:lvl1pPr>
          </a:lstStyle>
          <a:p>
            <a:endParaRPr lang="en-US" altLang="en-US"/>
          </a:p>
        </p:txBody>
      </p:sp>
      <p:sp>
        <p:nvSpPr>
          <p:cNvPr id="3078" name="Rectangle 6"/>
          <p:cNvSpPr>
            <a:spLocks noGrp="1" noChangeArrowheads="1"/>
          </p:cNvSpPr>
          <p:nvPr>
            <p:ph type="sldNum" sz="quarter" idx="4"/>
          </p:nvPr>
        </p:nvSpPr>
        <p:spPr>
          <a:xfrm>
            <a:off x="6553200" y="6477000"/>
            <a:ext cx="2133600" cy="244475"/>
          </a:xfrm>
          <a:extLst>
            <a:ext uri="{909E8E84-426E-40DD-AFC4-6F175D3DCCD1}">
              <a14:hiddenFill xmlns:a14="http://schemas.microsoft.com/office/drawing/2010/main">
                <a:solidFill>
                  <a:schemeClr val="accent1"/>
                </a:solidFill>
              </a14:hiddenFill>
            </a:ext>
          </a:extLst>
        </p:spPr>
        <p:txBody>
          <a:bodyPr/>
          <a:lstStyle>
            <a:lvl1pPr>
              <a:defRPr>
                <a:solidFill>
                  <a:schemeClr val="bg1"/>
                </a:solidFill>
              </a:defRPr>
            </a:lvl1pPr>
          </a:lstStyle>
          <a:p>
            <a:fld id="{2D05ED72-8423-4CBE-A3D8-481489BA3999}" type="slidenum">
              <a:rPr lang="en-US" altLang="en-US"/>
              <a:pPr/>
              <a:t>‹#›</a:t>
            </a:fld>
            <a:endParaRPr lang="en-US" altLang="en-US"/>
          </a:p>
        </p:txBody>
      </p:sp>
      <p:sp>
        <p:nvSpPr>
          <p:cNvPr id="3086" name="Text Box 14"/>
          <p:cNvSpPr txBox="1">
            <a:spLocks noChangeArrowheads="1"/>
          </p:cNvSpPr>
          <p:nvPr/>
        </p:nvSpPr>
        <p:spPr bwMode="gray">
          <a:xfrm>
            <a:off x="368300" y="395288"/>
            <a:ext cx="13843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b="1" i="1">
                <a:solidFill>
                  <a:schemeClr val="accent2"/>
                </a:solidFill>
              </a:rPr>
              <a:t>LOGO</a:t>
            </a:r>
          </a:p>
        </p:txBody>
      </p:sp>
      <p:sp>
        <p:nvSpPr>
          <p:cNvPr id="3075" name="Rectangle 3"/>
          <p:cNvSpPr>
            <a:spLocks noGrp="1" noChangeArrowheads="1"/>
          </p:cNvSpPr>
          <p:nvPr>
            <p:ph type="subTitle" idx="1"/>
          </p:nvPr>
        </p:nvSpPr>
        <p:spPr bwMode="gray">
          <a:xfrm>
            <a:off x="3810000" y="5029200"/>
            <a:ext cx="4724400" cy="381000"/>
          </a:xfrm>
          <a:extLst>
            <a:ext uri="{91240B29-F687-4F45-9708-019B960494DF}">
              <a14:hiddenLine xmlns:a14="http://schemas.microsoft.com/office/drawing/2010/main" w="9525">
                <a:solidFill>
                  <a:schemeClr val="bg1"/>
                </a:solidFill>
                <a:miter lim="800000"/>
                <a:headEnd/>
                <a:tailEnd/>
              </a14:hiddenLine>
            </a:ext>
          </a:extLst>
        </p:spPr>
        <p:txBody>
          <a:bodyPr/>
          <a:lstStyle>
            <a:lvl1pPr marL="0" indent="0">
              <a:buFont typeface="Wingdings" pitchFamily="2" charset="2"/>
              <a:buNone/>
              <a:defRPr sz="1800" b="1">
                <a:solidFill>
                  <a:schemeClr val="bg1"/>
                </a:solidFill>
              </a:defRPr>
            </a:lvl1pPr>
          </a:lstStyle>
          <a:p>
            <a:pPr lvl="0"/>
            <a:r>
              <a:rPr lang="en-US" altLang="en-US" noProof="0" smtClean="0"/>
              <a:t>Click to edit Master subtitle style</a:t>
            </a:r>
          </a:p>
        </p:txBody>
      </p:sp>
      <p:sp>
        <p:nvSpPr>
          <p:cNvPr id="3074" name="Rectangle 2"/>
          <p:cNvSpPr>
            <a:spLocks noGrp="1" noChangeArrowheads="1"/>
          </p:cNvSpPr>
          <p:nvPr>
            <p:ph type="ctrTitle"/>
          </p:nvPr>
        </p:nvSpPr>
        <p:spPr>
          <a:xfrm>
            <a:off x="228600" y="2057400"/>
            <a:ext cx="6096000" cy="682625"/>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a:defRPr sz="4000"/>
            </a:lvl1pPr>
          </a:lstStyle>
          <a:p>
            <a:pPr lvl="0"/>
            <a:r>
              <a:rPr lang="en-US" altLang="en-US" noProof="0" smtClean="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www.themegallery.com</a:t>
            </a:r>
          </a:p>
        </p:txBody>
      </p:sp>
      <p:sp>
        <p:nvSpPr>
          <p:cNvPr id="6" name="Slide Number Placeholder 5"/>
          <p:cNvSpPr>
            <a:spLocks noGrp="1"/>
          </p:cNvSpPr>
          <p:nvPr>
            <p:ph type="sldNum" sz="quarter" idx="12"/>
          </p:nvPr>
        </p:nvSpPr>
        <p:spPr/>
        <p:txBody>
          <a:bodyPr/>
          <a:lstStyle>
            <a:lvl1pPr>
              <a:defRPr/>
            </a:lvl1pPr>
          </a:lstStyle>
          <a:p>
            <a:fld id="{011F70BB-DF80-4160-8DDB-1AC0EB486EF5}" type="slidenum">
              <a:rPr lang="en-US" altLang="en-US"/>
              <a:pPr/>
              <a:t>‹#›</a:t>
            </a:fld>
            <a:endParaRPr lang="en-US" altLang="en-US"/>
          </a:p>
        </p:txBody>
      </p:sp>
    </p:spTree>
    <p:extLst>
      <p:ext uri="{BB962C8B-B14F-4D97-AF65-F5344CB8AC3E}">
        <p14:creationId xmlns:p14="http://schemas.microsoft.com/office/powerpoint/2010/main" val="1411819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655638"/>
            <a:ext cx="2095500" cy="5592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655638"/>
            <a:ext cx="61341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www.themegallery.com</a:t>
            </a:r>
          </a:p>
        </p:txBody>
      </p:sp>
      <p:sp>
        <p:nvSpPr>
          <p:cNvPr id="6" name="Slide Number Placeholder 5"/>
          <p:cNvSpPr>
            <a:spLocks noGrp="1"/>
          </p:cNvSpPr>
          <p:nvPr>
            <p:ph type="sldNum" sz="quarter" idx="12"/>
          </p:nvPr>
        </p:nvSpPr>
        <p:spPr/>
        <p:txBody>
          <a:bodyPr/>
          <a:lstStyle>
            <a:lvl1pPr>
              <a:defRPr/>
            </a:lvl1pPr>
          </a:lstStyle>
          <a:p>
            <a:fld id="{C496D25D-F163-49A2-BEB4-13587BF8A749}" type="slidenum">
              <a:rPr lang="en-US" altLang="en-US"/>
              <a:pPr/>
              <a:t>‹#›</a:t>
            </a:fld>
            <a:endParaRPr lang="en-US" altLang="en-US"/>
          </a:p>
        </p:txBody>
      </p:sp>
    </p:spTree>
    <p:extLst>
      <p:ext uri="{BB962C8B-B14F-4D97-AF65-F5344CB8AC3E}">
        <p14:creationId xmlns:p14="http://schemas.microsoft.com/office/powerpoint/2010/main" val="3800301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655638"/>
            <a:ext cx="4953000" cy="5635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81000" y="1600200"/>
            <a:ext cx="8305800" cy="4648200"/>
          </a:xfrm>
        </p:spPr>
        <p:txBody>
          <a:bodyPr/>
          <a:lstStyle/>
          <a:p>
            <a:r>
              <a:rPr lang="en-US" smtClean="0"/>
              <a:t>Click icon to add chart</a:t>
            </a:r>
            <a:endParaRPr lang="en-US"/>
          </a:p>
        </p:txBody>
      </p:sp>
      <p:sp>
        <p:nvSpPr>
          <p:cNvPr id="4" name="Date Placeholder 3"/>
          <p:cNvSpPr>
            <a:spLocks noGrp="1"/>
          </p:cNvSpPr>
          <p:nvPr>
            <p:ph type="dt" sz="half" idx="10"/>
          </p:nvPr>
        </p:nvSpPr>
        <p:spPr>
          <a:xfrm>
            <a:off x="304800" y="6400800"/>
            <a:ext cx="2133600" cy="228600"/>
          </a:xfrm>
        </p:spPr>
        <p:txBody>
          <a:bodyPr/>
          <a:lstStyle>
            <a:lvl1pPr>
              <a:defRPr/>
            </a:lvl1pPr>
          </a:lstStyle>
          <a:p>
            <a:endParaRPr lang="en-US" altLang="en-US"/>
          </a:p>
        </p:txBody>
      </p:sp>
      <p:sp>
        <p:nvSpPr>
          <p:cNvPr id="5" name="Footer Placeholder 4"/>
          <p:cNvSpPr>
            <a:spLocks noGrp="1"/>
          </p:cNvSpPr>
          <p:nvPr>
            <p:ph type="ftr" sz="quarter" idx="11"/>
          </p:nvPr>
        </p:nvSpPr>
        <p:spPr>
          <a:xfrm>
            <a:off x="6096000" y="6400800"/>
            <a:ext cx="2895600" cy="228600"/>
          </a:xfrm>
        </p:spPr>
        <p:txBody>
          <a:bodyPr/>
          <a:lstStyle>
            <a:lvl1pPr>
              <a:defRPr/>
            </a:lvl1pPr>
          </a:lstStyle>
          <a:p>
            <a:r>
              <a:rPr lang="en-US" altLang="en-US"/>
              <a:t>www.themegallery.com</a:t>
            </a:r>
          </a:p>
        </p:txBody>
      </p:sp>
      <p:sp>
        <p:nvSpPr>
          <p:cNvPr id="6" name="Slide Number Placeholder 5"/>
          <p:cNvSpPr>
            <a:spLocks noGrp="1"/>
          </p:cNvSpPr>
          <p:nvPr>
            <p:ph type="sldNum" sz="quarter" idx="12"/>
          </p:nvPr>
        </p:nvSpPr>
        <p:spPr>
          <a:xfrm>
            <a:off x="2971800" y="6400800"/>
            <a:ext cx="2133600" cy="228600"/>
          </a:xfrm>
        </p:spPr>
        <p:txBody>
          <a:bodyPr/>
          <a:lstStyle>
            <a:lvl1pPr>
              <a:defRPr/>
            </a:lvl1pPr>
          </a:lstStyle>
          <a:p>
            <a:fld id="{192AD6B2-E868-4D26-93FB-2566B374596B}" type="slidenum">
              <a:rPr lang="en-US" altLang="en-US"/>
              <a:pPr/>
              <a:t>‹#›</a:t>
            </a:fld>
            <a:endParaRPr lang="en-US" altLang="en-US"/>
          </a:p>
        </p:txBody>
      </p:sp>
    </p:spTree>
    <p:extLst>
      <p:ext uri="{BB962C8B-B14F-4D97-AF65-F5344CB8AC3E}">
        <p14:creationId xmlns:p14="http://schemas.microsoft.com/office/powerpoint/2010/main" val="1494047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655638"/>
            <a:ext cx="4953000" cy="563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600200"/>
            <a:ext cx="8305800" cy="4648200"/>
          </a:xfrm>
        </p:spPr>
        <p:txBody>
          <a:bodyPr/>
          <a:lstStyle/>
          <a:p>
            <a:r>
              <a:rPr lang="en-US" smtClean="0"/>
              <a:t>Click icon to add table</a:t>
            </a:r>
            <a:endParaRPr lang="en-US"/>
          </a:p>
        </p:txBody>
      </p:sp>
      <p:sp>
        <p:nvSpPr>
          <p:cNvPr id="4" name="Date Placeholder 3"/>
          <p:cNvSpPr>
            <a:spLocks noGrp="1"/>
          </p:cNvSpPr>
          <p:nvPr>
            <p:ph type="dt" sz="half" idx="10"/>
          </p:nvPr>
        </p:nvSpPr>
        <p:spPr>
          <a:xfrm>
            <a:off x="304800" y="6400800"/>
            <a:ext cx="2133600" cy="228600"/>
          </a:xfrm>
        </p:spPr>
        <p:txBody>
          <a:bodyPr/>
          <a:lstStyle>
            <a:lvl1pPr>
              <a:defRPr/>
            </a:lvl1pPr>
          </a:lstStyle>
          <a:p>
            <a:endParaRPr lang="en-US" altLang="en-US"/>
          </a:p>
        </p:txBody>
      </p:sp>
      <p:sp>
        <p:nvSpPr>
          <p:cNvPr id="5" name="Footer Placeholder 4"/>
          <p:cNvSpPr>
            <a:spLocks noGrp="1"/>
          </p:cNvSpPr>
          <p:nvPr>
            <p:ph type="ftr" sz="quarter" idx="11"/>
          </p:nvPr>
        </p:nvSpPr>
        <p:spPr>
          <a:xfrm>
            <a:off x="6096000" y="6400800"/>
            <a:ext cx="2895600" cy="228600"/>
          </a:xfrm>
        </p:spPr>
        <p:txBody>
          <a:bodyPr/>
          <a:lstStyle>
            <a:lvl1pPr>
              <a:defRPr/>
            </a:lvl1pPr>
          </a:lstStyle>
          <a:p>
            <a:r>
              <a:rPr lang="en-US" altLang="en-US"/>
              <a:t>www.themegallery.com</a:t>
            </a:r>
          </a:p>
        </p:txBody>
      </p:sp>
      <p:sp>
        <p:nvSpPr>
          <p:cNvPr id="6" name="Slide Number Placeholder 5"/>
          <p:cNvSpPr>
            <a:spLocks noGrp="1"/>
          </p:cNvSpPr>
          <p:nvPr>
            <p:ph type="sldNum" sz="quarter" idx="12"/>
          </p:nvPr>
        </p:nvSpPr>
        <p:spPr>
          <a:xfrm>
            <a:off x="2971800" y="6400800"/>
            <a:ext cx="2133600" cy="228600"/>
          </a:xfrm>
        </p:spPr>
        <p:txBody>
          <a:bodyPr/>
          <a:lstStyle>
            <a:lvl1pPr>
              <a:defRPr/>
            </a:lvl1pPr>
          </a:lstStyle>
          <a:p>
            <a:fld id="{0B28FD8A-95E6-41F5-B872-A16CB4BEF29C}" type="slidenum">
              <a:rPr lang="en-US" altLang="en-US"/>
              <a:pPr/>
              <a:t>‹#›</a:t>
            </a:fld>
            <a:endParaRPr lang="en-US" altLang="en-US"/>
          </a:p>
        </p:txBody>
      </p:sp>
    </p:spTree>
    <p:extLst>
      <p:ext uri="{BB962C8B-B14F-4D97-AF65-F5344CB8AC3E}">
        <p14:creationId xmlns:p14="http://schemas.microsoft.com/office/powerpoint/2010/main" val="592252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25" name="Rectangle 53"/>
          <p:cNvSpPr>
            <a:spLocks noChangeArrowheads="1"/>
          </p:cNvSpPr>
          <p:nvPr/>
        </p:nvSpPr>
        <p:spPr bwMode="gray">
          <a:xfrm flipV="1">
            <a:off x="0" y="3003550"/>
            <a:ext cx="9144000" cy="777875"/>
          </a:xfrm>
          <a:prstGeom prst="rect">
            <a:avLst/>
          </a:prstGeom>
          <a:gradFill rotWithShape="1">
            <a:gsLst>
              <a:gs pos="0">
                <a:schemeClr val="accent2">
                  <a:gamma/>
                  <a:tint val="0"/>
                  <a:invGamma/>
                </a:schemeClr>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a:solidFill>
                <a:srgbClr val="000000"/>
              </a:solidFill>
              <a:latin typeface="Arial"/>
            </a:endParaRPr>
          </a:p>
        </p:txBody>
      </p:sp>
      <p:sp>
        <p:nvSpPr>
          <p:cNvPr id="3076" name="Rectangle 4"/>
          <p:cNvSpPr>
            <a:spLocks noGrp="1" noChangeArrowheads="1"/>
          </p:cNvSpPr>
          <p:nvPr>
            <p:ph type="dt" sz="half" idx="2"/>
          </p:nvPr>
        </p:nvSpPr>
        <p:spPr bwMode="white">
          <a:xfrm>
            <a:off x="457200" y="6477000"/>
            <a:ext cx="2133600" cy="244475"/>
          </a:xfrm>
        </p:spPr>
        <p:txBody>
          <a:bodyPr/>
          <a:lstStyle>
            <a:lvl1pPr>
              <a:defRPr sz="1200">
                <a:solidFill>
                  <a:schemeClr val="bg1"/>
                </a:solidFill>
              </a:defRPr>
            </a:lvl1pPr>
          </a:lstStyle>
          <a:p>
            <a:endParaRPr lang="en-US" altLang="en-US">
              <a:solidFill>
                <a:srgbClr val="FFFFFF"/>
              </a:solidFill>
            </a:endParaRPr>
          </a:p>
        </p:txBody>
      </p:sp>
      <p:sp>
        <p:nvSpPr>
          <p:cNvPr id="3077" name="Rectangle 5"/>
          <p:cNvSpPr>
            <a:spLocks noGrp="1" noChangeArrowheads="1"/>
          </p:cNvSpPr>
          <p:nvPr>
            <p:ph type="ftr" sz="quarter" idx="3"/>
          </p:nvPr>
        </p:nvSpPr>
        <p:spPr bwMode="white">
          <a:xfrm>
            <a:off x="3124200" y="6477000"/>
            <a:ext cx="2895600" cy="244475"/>
          </a:xfrm>
        </p:spPr>
        <p:txBody>
          <a:bodyPr/>
          <a:lstStyle>
            <a:lvl1pPr>
              <a:defRPr sz="1200">
                <a:solidFill>
                  <a:schemeClr val="bg1"/>
                </a:solidFill>
              </a:defRPr>
            </a:lvl1pPr>
          </a:lstStyle>
          <a:p>
            <a:endParaRPr lang="en-US" altLang="en-US">
              <a:solidFill>
                <a:srgbClr val="FFFFFF"/>
              </a:solidFill>
            </a:endParaRPr>
          </a:p>
        </p:txBody>
      </p:sp>
      <p:sp>
        <p:nvSpPr>
          <p:cNvPr id="3078" name="Rectangle 6"/>
          <p:cNvSpPr>
            <a:spLocks noGrp="1" noChangeArrowheads="1"/>
          </p:cNvSpPr>
          <p:nvPr>
            <p:ph type="sldNum" sz="quarter" idx="4"/>
          </p:nvPr>
        </p:nvSpPr>
        <p:spPr bwMode="white">
          <a:xfrm>
            <a:off x="6553200" y="6477000"/>
            <a:ext cx="2133600" cy="244475"/>
          </a:xfrm>
        </p:spPr>
        <p:txBody>
          <a:bodyPr/>
          <a:lstStyle>
            <a:lvl1pPr>
              <a:defRPr sz="1200">
                <a:solidFill>
                  <a:schemeClr val="bg1"/>
                </a:solidFill>
              </a:defRPr>
            </a:lvl1pPr>
          </a:lstStyle>
          <a:p>
            <a:fld id="{4AE4806B-CAC5-4CF2-8CEA-C5D9BE9D4624}" type="slidenum">
              <a:rPr lang="en-US" altLang="en-US">
                <a:solidFill>
                  <a:srgbClr val="FFFFFF"/>
                </a:solidFill>
              </a:rPr>
              <a:pPr/>
              <a:t>‹#›</a:t>
            </a:fld>
            <a:endParaRPr lang="en-US" altLang="en-US">
              <a:solidFill>
                <a:srgbClr val="FFFFFF"/>
              </a:solidFill>
            </a:endParaRPr>
          </a:p>
        </p:txBody>
      </p:sp>
      <p:grpSp>
        <p:nvGrpSpPr>
          <p:cNvPr id="3088" name="Group 16"/>
          <p:cNvGrpSpPr>
            <a:grpSpLocks/>
          </p:cNvGrpSpPr>
          <p:nvPr/>
        </p:nvGrpSpPr>
        <p:grpSpPr bwMode="auto">
          <a:xfrm>
            <a:off x="4038600" y="5691188"/>
            <a:ext cx="1079500" cy="633412"/>
            <a:chOff x="2680" y="3678"/>
            <a:chExt cx="680" cy="399"/>
          </a:xfrm>
        </p:grpSpPr>
        <p:sp>
          <p:nvSpPr>
            <p:cNvPr id="3086" name="Text Box 14"/>
            <p:cNvSpPr txBox="1">
              <a:spLocks noChangeArrowheads="1"/>
            </p:cNvSpPr>
            <p:nvPr/>
          </p:nvSpPr>
          <p:spPr bwMode="white">
            <a:xfrm>
              <a:off x="2680" y="3789"/>
              <a:ext cx="6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ts val="0"/>
                </a:spcBef>
                <a:spcAft>
                  <a:spcPts val="0"/>
                </a:spcAft>
              </a:pPr>
              <a:r>
                <a:rPr lang="en-US" altLang="en-US" sz="2400" b="1">
                  <a:solidFill>
                    <a:srgbClr val="FFFFFF"/>
                  </a:solidFill>
                  <a:latin typeface="Arial"/>
                </a:rPr>
                <a:t>LOGO</a:t>
              </a:r>
            </a:p>
          </p:txBody>
        </p:sp>
        <p:sp>
          <p:nvSpPr>
            <p:cNvPr id="3087" name="AutoShape 15"/>
            <p:cNvSpPr>
              <a:spLocks noChangeArrowheads="1"/>
            </p:cNvSpPr>
            <p:nvPr/>
          </p:nvSpPr>
          <p:spPr bwMode="white">
            <a:xfrm rot="5400000">
              <a:off x="2928" y="3493"/>
              <a:ext cx="172" cy="542"/>
            </a:xfrm>
            <a:prstGeom prst="moon">
              <a:avLst>
                <a:gd name="adj" fmla="val 21208"/>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fontAlgn="auto">
                <a:spcBef>
                  <a:spcPts val="0"/>
                </a:spcBef>
                <a:spcAft>
                  <a:spcPts val="0"/>
                </a:spcAft>
              </a:pPr>
              <a:endParaRPr lang="en-US" altLang="en-US">
                <a:solidFill>
                  <a:srgbClr val="65D135"/>
                </a:solidFill>
                <a:latin typeface="Arial"/>
              </a:endParaRPr>
            </a:p>
          </p:txBody>
        </p:sp>
      </p:grpSp>
      <p:sp>
        <p:nvSpPr>
          <p:cNvPr id="3074" name="Rectangle 2"/>
          <p:cNvSpPr>
            <a:spLocks noGrp="1" noChangeArrowheads="1"/>
          </p:cNvSpPr>
          <p:nvPr>
            <p:ph type="ctrTitle"/>
          </p:nvPr>
        </p:nvSpPr>
        <p:spPr bwMode="auto">
          <a:xfrm>
            <a:off x="295275" y="3035300"/>
            <a:ext cx="8534400" cy="685800"/>
          </a:xfrm>
          <a:extLst>
            <a:ext uri="{AF507438-7753-43E0-B8FC-AC1667EBCBE1}">
              <a14:hiddenEffects xmlns:a14="http://schemas.microsoft.com/office/drawing/2010/main">
                <a:effectLst>
                  <a:outerShdw dist="53882" dir="2700000" algn="ctr" rotWithShape="0">
                    <a:schemeClr val="tx1"/>
                  </a:outerShdw>
                </a:effectLst>
              </a14:hiddenEffects>
            </a:ext>
          </a:extLst>
        </p:spPr>
        <p:txBody>
          <a:bodyPr/>
          <a:lstStyle>
            <a:lvl1pPr>
              <a:defRPr sz="4800">
                <a:solidFill>
                  <a:schemeClr val="tx2"/>
                </a:solidFill>
              </a:defRPr>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bwMode="white">
          <a:xfrm>
            <a:off x="1600200" y="4800600"/>
            <a:ext cx="5867400" cy="381000"/>
          </a:xfrm>
        </p:spPr>
        <p:txBody>
          <a:bodyPr/>
          <a:lstStyle>
            <a:lvl1pPr marL="0" indent="0" algn="ctr">
              <a:buFont typeface="Wingdings" pitchFamily="2" charset="2"/>
              <a:buNone/>
              <a:defRPr sz="2400" b="1">
                <a:solidFill>
                  <a:schemeClr val="bg1"/>
                </a:solidFill>
              </a:defRPr>
            </a:lvl1pPr>
          </a:lstStyle>
          <a:p>
            <a:pPr lvl="0"/>
            <a:r>
              <a:rPr lang="en-US" altLang="en-US" noProof="0" smtClean="0"/>
              <a:t>Click to edit Master subtitle style</a:t>
            </a:r>
          </a:p>
        </p:txBody>
      </p:sp>
    </p:spTree>
    <p:extLst>
      <p:ext uri="{BB962C8B-B14F-4D97-AF65-F5344CB8AC3E}">
        <p14:creationId xmlns:p14="http://schemas.microsoft.com/office/powerpoint/2010/main" val="1441141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76C9BE-7EC7-4EA6-81AF-0D6E8B7E312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7567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458220D-9803-43D4-829E-E5D125F36B9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92834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C88B13A-4A0C-484E-9F3F-5F84A9E2290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63001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ECAB5B0-D8BA-48F4-A30B-E57EB594EE6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56414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B97E522-AF74-481C-9B7A-0C5E61C94C7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20577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www.themegallery.com</a:t>
            </a:r>
          </a:p>
        </p:txBody>
      </p:sp>
      <p:sp>
        <p:nvSpPr>
          <p:cNvPr id="6" name="Slide Number Placeholder 5"/>
          <p:cNvSpPr>
            <a:spLocks noGrp="1"/>
          </p:cNvSpPr>
          <p:nvPr>
            <p:ph type="sldNum" sz="quarter" idx="12"/>
          </p:nvPr>
        </p:nvSpPr>
        <p:spPr/>
        <p:txBody>
          <a:bodyPr/>
          <a:lstStyle>
            <a:lvl1pPr>
              <a:defRPr/>
            </a:lvl1pPr>
          </a:lstStyle>
          <a:p>
            <a:fld id="{65B75A8A-3A3A-444E-B11E-B18394817F9E}" type="slidenum">
              <a:rPr lang="en-US" altLang="en-US"/>
              <a:pPr/>
              <a:t>‹#›</a:t>
            </a:fld>
            <a:endParaRPr lang="en-US" altLang="en-US"/>
          </a:p>
        </p:txBody>
      </p:sp>
    </p:spTree>
    <p:extLst>
      <p:ext uri="{BB962C8B-B14F-4D97-AF65-F5344CB8AC3E}">
        <p14:creationId xmlns:p14="http://schemas.microsoft.com/office/powerpoint/2010/main" val="2575285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B53A3DB-C9FF-4C7F-8FF0-BAFC0CE1DEB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7327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7400334-1447-483F-A45C-6617AE69DC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70258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A330005-BDFD-4FAB-B705-DE645B084C4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32092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A31C484-FAB9-4AC9-AA5D-95D9CF45BD8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041066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21145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04800"/>
            <a:ext cx="61912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05C0498-7E2B-45A4-9E24-B495EDE10F9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22841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45820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19200"/>
            <a:ext cx="8229600" cy="5105400"/>
          </a:xfrm>
        </p:spPr>
        <p:txBody>
          <a:bodyPr/>
          <a:lstStyle/>
          <a:p>
            <a:r>
              <a:rPr lang="en-US" smtClean="0"/>
              <a:t>Click icon to add table</a:t>
            </a:r>
            <a:endParaRPr lang="en-US"/>
          </a:p>
        </p:txBody>
      </p:sp>
      <p:sp>
        <p:nvSpPr>
          <p:cNvPr id="4" name="Date Placeholder 3"/>
          <p:cNvSpPr>
            <a:spLocks noGrp="1"/>
          </p:cNvSpPr>
          <p:nvPr>
            <p:ph type="dt" sz="half" idx="10"/>
          </p:nvPr>
        </p:nvSpPr>
        <p:spPr>
          <a:xfrm>
            <a:off x="457200" y="6400800"/>
            <a:ext cx="2133600" cy="320675"/>
          </a:xfrm>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a:xfrm>
            <a:off x="3124200" y="6400800"/>
            <a:ext cx="2895600" cy="320675"/>
          </a:xfrm>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a:xfrm>
            <a:off x="6553200" y="6400800"/>
            <a:ext cx="2133600" cy="320675"/>
          </a:xfrm>
        </p:spPr>
        <p:txBody>
          <a:bodyPr/>
          <a:lstStyle>
            <a:lvl1pPr>
              <a:defRPr/>
            </a:lvl1pPr>
          </a:lstStyle>
          <a:p>
            <a:fld id="{5E0B9D62-4F7E-4C40-9ACB-5CAA5309B45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0573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www.themegallery.com</a:t>
            </a:r>
          </a:p>
        </p:txBody>
      </p:sp>
      <p:sp>
        <p:nvSpPr>
          <p:cNvPr id="6" name="Slide Number Placeholder 5"/>
          <p:cNvSpPr>
            <a:spLocks noGrp="1"/>
          </p:cNvSpPr>
          <p:nvPr>
            <p:ph type="sldNum" sz="quarter" idx="12"/>
          </p:nvPr>
        </p:nvSpPr>
        <p:spPr/>
        <p:txBody>
          <a:bodyPr/>
          <a:lstStyle>
            <a:lvl1pPr>
              <a:defRPr/>
            </a:lvl1pPr>
          </a:lstStyle>
          <a:p>
            <a:fld id="{DBC75D14-2771-4EE3-AF91-754D7EBE0630}" type="slidenum">
              <a:rPr lang="en-US" altLang="en-US"/>
              <a:pPr/>
              <a:t>‹#›</a:t>
            </a:fld>
            <a:endParaRPr lang="en-US" altLang="en-US"/>
          </a:p>
        </p:txBody>
      </p:sp>
    </p:spTree>
    <p:extLst>
      <p:ext uri="{BB962C8B-B14F-4D97-AF65-F5344CB8AC3E}">
        <p14:creationId xmlns:p14="http://schemas.microsoft.com/office/powerpoint/2010/main" val="1333378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600200"/>
            <a:ext cx="40767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600200"/>
            <a:ext cx="40767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www.themegallery.com</a:t>
            </a:r>
          </a:p>
        </p:txBody>
      </p:sp>
      <p:sp>
        <p:nvSpPr>
          <p:cNvPr id="7" name="Slide Number Placeholder 6"/>
          <p:cNvSpPr>
            <a:spLocks noGrp="1"/>
          </p:cNvSpPr>
          <p:nvPr>
            <p:ph type="sldNum" sz="quarter" idx="12"/>
          </p:nvPr>
        </p:nvSpPr>
        <p:spPr/>
        <p:txBody>
          <a:bodyPr/>
          <a:lstStyle>
            <a:lvl1pPr>
              <a:defRPr/>
            </a:lvl1pPr>
          </a:lstStyle>
          <a:p>
            <a:fld id="{B15425F2-3591-4447-9060-B4D58B11E8FD}" type="slidenum">
              <a:rPr lang="en-US" altLang="en-US"/>
              <a:pPr/>
              <a:t>‹#›</a:t>
            </a:fld>
            <a:endParaRPr lang="en-US" altLang="en-US"/>
          </a:p>
        </p:txBody>
      </p:sp>
    </p:spTree>
    <p:extLst>
      <p:ext uri="{BB962C8B-B14F-4D97-AF65-F5344CB8AC3E}">
        <p14:creationId xmlns:p14="http://schemas.microsoft.com/office/powerpoint/2010/main" val="1605233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www.themegallery.com</a:t>
            </a:r>
          </a:p>
        </p:txBody>
      </p:sp>
      <p:sp>
        <p:nvSpPr>
          <p:cNvPr id="9" name="Slide Number Placeholder 8"/>
          <p:cNvSpPr>
            <a:spLocks noGrp="1"/>
          </p:cNvSpPr>
          <p:nvPr>
            <p:ph type="sldNum" sz="quarter" idx="12"/>
          </p:nvPr>
        </p:nvSpPr>
        <p:spPr/>
        <p:txBody>
          <a:bodyPr/>
          <a:lstStyle>
            <a:lvl1pPr>
              <a:defRPr/>
            </a:lvl1pPr>
          </a:lstStyle>
          <a:p>
            <a:fld id="{77AA353C-B9E7-4C92-A92E-82B37FF630A7}" type="slidenum">
              <a:rPr lang="en-US" altLang="en-US"/>
              <a:pPr/>
              <a:t>‹#›</a:t>
            </a:fld>
            <a:endParaRPr lang="en-US" altLang="en-US"/>
          </a:p>
        </p:txBody>
      </p:sp>
    </p:spTree>
    <p:extLst>
      <p:ext uri="{BB962C8B-B14F-4D97-AF65-F5344CB8AC3E}">
        <p14:creationId xmlns:p14="http://schemas.microsoft.com/office/powerpoint/2010/main" val="1295870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www.themegallery.com</a:t>
            </a:r>
          </a:p>
        </p:txBody>
      </p:sp>
      <p:sp>
        <p:nvSpPr>
          <p:cNvPr id="5" name="Slide Number Placeholder 4"/>
          <p:cNvSpPr>
            <a:spLocks noGrp="1"/>
          </p:cNvSpPr>
          <p:nvPr>
            <p:ph type="sldNum" sz="quarter" idx="12"/>
          </p:nvPr>
        </p:nvSpPr>
        <p:spPr/>
        <p:txBody>
          <a:bodyPr/>
          <a:lstStyle>
            <a:lvl1pPr>
              <a:defRPr/>
            </a:lvl1pPr>
          </a:lstStyle>
          <a:p>
            <a:fld id="{D8D19C8A-3D1F-4C05-9DFD-FA89F4BDDAFA}" type="slidenum">
              <a:rPr lang="en-US" altLang="en-US"/>
              <a:pPr/>
              <a:t>‹#›</a:t>
            </a:fld>
            <a:endParaRPr lang="en-US" altLang="en-US"/>
          </a:p>
        </p:txBody>
      </p:sp>
    </p:spTree>
    <p:extLst>
      <p:ext uri="{BB962C8B-B14F-4D97-AF65-F5344CB8AC3E}">
        <p14:creationId xmlns:p14="http://schemas.microsoft.com/office/powerpoint/2010/main" val="284360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www.themegallery.com</a:t>
            </a:r>
          </a:p>
        </p:txBody>
      </p:sp>
      <p:sp>
        <p:nvSpPr>
          <p:cNvPr id="4" name="Slide Number Placeholder 3"/>
          <p:cNvSpPr>
            <a:spLocks noGrp="1"/>
          </p:cNvSpPr>
          <p:nvPr>
            <p:ph type="sldNum" sz="quarter" idx="12"/>
          </p:nvPr>
        </p:nvSpPr>
        <p:spPr/>
        <p:txBody>
          <a:bodyPr/>
          <a:lstStyle>
            <a:lvl1pPr>
              <a:defRPr/>
            </a:lvl1pPr>
          </a:lstStyle>
          <a:p>
            <a:fld id="{58E152C9-BAFD-4F44-9022-0BA4C71BC333}" type="slidenum">
              <a:rPr lang="en-US" altLang="en-US"/>
              <a:pPr/>
              <a:t>‹#›</a:t>
            </a:fld>
            <a:endParaRPr lang="en-US" altLang="en-US"/>
          </a:p>
        </p:txBody>
      </p:sp>
    </p:spTree>
    <p:extLst>
      <p:ext uri="{BB962C8B-B14F-4D97-AF65-F5344CB8AC3E}">
        <p14:creationId xmlns:p14="http://schemas.microsoft.com/office/powerpoint/2010/main" val="931844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www.themegallery.com</a:t>
            </a:r>
          </a:p>
        </p:txBody>
      </p:sp>
      <p:sp>
        <p:nvSpPr>
          <p:cNvPr id="7" name="Slide Number Placeholder 6"/>
          <p:cNvSpPr>
            <a:spLocks noGrp="1"/>
          </p:cNvSpPr>
          <p:nvPr>
            <p:ph type="sldNum" sz="quarter" idx="12"/>
          </p:nvPr>
        </p:nvSpPr>
        <p:spPr/>
        <p:txBody>
          <a:bodyPr/>
          <a:lstStyle>
            <a:lvl1pPr>
              <a:defRPr/>
            </a:lvl1pPr>
          </a:lstStyle>
          <a:p>
            <a:fld id="{F46FE32E-6771-4285-8B0B-240BCE507F7D}" type="slidenum">
              <a:rPr lang="en-US" altLang="en-US"/>
              <a:pPr/>
              <a:t>‹#›</a:t>
            </a:fld>
            <a:endParaRPr lang="en-US" altLang="en-US"/>
          </a:p>
        </p:txBody>
      </p:sp>
    </p:spTree>
    <p:extLst>
      <p:ext uri="{BB962C8B-B14F-4D97-AF65-F5344CB8AC3E}">
        <p14:creationId xmlns:p14="http://schemas.microsoft.com/office/powerpoint/2010/main" val="92784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www.themegallery.com</a:t>
            </a:r>
          </a:p>
        </p:txBody>
      </p:sp>
      <p:sp>
        <p:nvSpPr>
          <p:cNvPr id="7" name="Slide Number Placeholder 6"/>
          <p:cNvSpPr>
            <a:spLocks noGrp="1"/>
          </p:cNvSpPr>
          <p:nvPr>
            <p:ph type="sldNum" sz="quarter" idx="12"/>
          </p:nvPr>
        </p:nvSpPr>
        <p:spPr/>
        <p:txBody>
          <a:bodyPr/>
          <a:lstStyle>
            <a:lvl1pPr>
              <a:defRPr/>
            </a:lvl1pPr>
          </a:lstStyle>
          <a:p>
            <a:fld id="{ED508DAB-E302-4FD1-AAE5-30CB96593FE8}" type="slidenum">
              <a:rPr lang="en-US" altLang="en-US"/>
              <a:pPr/>
              <a:t>‹#›</a:t>
            </a:fld>
            <a:endParaRPr lang="en-US" altLang="en-US"/>
          </a:p>
        </p:txBody>
      </p:sp>
    </p:spTree>
    <p:extLst>
      <p:ext uri="{BB962C8B-B14F-4D97-AF65-F5344CB8AC3E}">
        <p14:creationId xmlns:p14="http://schemas.microsoft.com/office/powerpoint/2010/main" val="4174609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oleObject" Target="../embeddings/oleObject1.bin"/><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81000" y="1600200"/>
            <a:ext cx="83058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white">
          <a:xfrm>
            <a:off x="304800" y="6400800"/>
            <a:ext cx="2133600"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029" name="Rectangle 5"/>
          <p:cNvSpPr>
            <a:spLocks noGrp="1" noChangeArrowheads="1"/>
          </p:cNvSpPr>
          <p:nvPr>
            <p:ph type="ftr" sz="quarter" idx="3"/>
          </p:nvPr>
        </p:nvSpPr>
        <p:spPr bwMode="white">
          <a:xfrm>
            <a:off x="6096000" y="6400800"/>
            <a:ext cx="2895600"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chemeClr val="bg1"/>
                </a:solidFill>
              </a:defRPr>
            </a:lvl1pPr>
          </a:lstStyle>
          <a:p>
            <a:r>
              <a:rPr lang="en-US" altLang="en-US"/>
              <a:t>www.themegallery.com</a:t>
            </a:r>
          </a:p>
        </p:txBody>
      </p:sp>
      <p:sp>
        <p:nvSpPr>
          <p:cNvPr id="1030" name="Rectangle 6"/>
          <p:cNvSpPr>
            <a:spLocks noGrp="1" noChangeArrowheads="1"/>
          </p:cNvSpPr>
          <p:nvPr>
            <p:ph type="sldNum" sz="quarter" idx="4"/>
          </p:nvPr>
        </p:nvSpPr>
        <p:spPr bwMode="white">
          <a:xfrm>
            <a:off x="2971800" y="6400800"/>
            <a:ext cx="2133600"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DBA923EC-BAC1-48C7-AC6B-7B132DE94B38}" type="slidenum">
              <a:rPr lang="en-US" altLang="en-US"/>
              <a:pPr/>
              <a:t>‹#›</a:t>
            </a:fld>
            <a:endParaRPr lang="en-US" altLang="en-US"/>
          </a:p>
        </p:txBody>
      </p:sp>
      <p:sp>
        <p:nvSpPr>
          <p:cNvPr id="1026" name="Rectangle 2"/>
          <p:cNvSpPr>
            <a:spLocks noGrp="1" noChangeArrowheads="1"/>
          </p:cNvSpPr>
          <p:nvPr>
            <p:ph type="title"/>
          </p:nvPr>
        </p:nvSpPr>
        <p:spPr bwMode="gray">
          <a:xfrm>
            <a:off x="304800" y="655638"/>
            <a:ext cx="49530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dt="0"/>
  <p:txStyles>
    <p:title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68" name="Object 44"/>
          <p:cNvGraphicFramePr>
            <a:graphicFrameLocks noChangeAspect="1"/>
          </p:cNvGraphicFramePr>
          <p:nvPr/>
        </p:nvGraphicFramePr>
        <p:xfrm>
          <a:off x="0" y="0"/>
          <a:ext cx="9144000" cy="1066800"/>
        </p:xfrm>
        <a:graphic>
          <a:graphicData uri="http://schemas.openxmlformats.org/presentationml/2006/ole">
            <mc:AlternateContent xmlns:mc="http://schemas.openxmlformats.org/markup-compatibility/2006">
              <mc:Choice xmlns:v="urn:schemas-microsoft-com:vml" Requires="v">
                <p:oleObj spid="_x0000_s1028" name="Image" r:id="rId15" imgW="8698413" imgH="1104372" progId="Photoshop.Image.6">
                  <p:embed/>
                </p:oleObj>
              </mc:Choice>
              <mc:Fallback>
                <p:oleObj name="Image" r:id="rId15" imgW="8698413" imgH="1104372" progId="Photoshop.Image.6">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69" name="Rectangle 45"/>
          <p:cNvSpPr>
            <a:spLocks noChangeArrowheads="1"/>
          </p:cNvSpPr>
          <p:nvPr/>
        </p:nvSpPr>
        <p:spPr bwMode="gray">
          <a:xfrm>
            <a:off x="0" y="990600"/>
            <a:ext cx="9144000" cy="120650"/>
          </a:xfrm>
          <a:prstGeom prst="rect">
            <a:avLst/>
          </a:prstGeom>
          <a:gradFill rotWithShape="1">
            <a:gsLst>
              <a:gs pos="0">
                <a:schemeClr val="accent2"/>
              </a:gs>
              <a:gs pos="50000">
                <a:schemeClr val="accent2">
                  <a:gamma/>
                  <a:tint val="48627"/>
                  <a:invGamma/>
                </a:schemeClr>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a:solidFill>
                <a:srgbClr val="000000"/>
              </a:solidFill>
              <a:latin typeface="Arial"/>
            </a:endParaRPr>
          </a:p>
        </p:txBody>
      </p:sp>
      <p:sp>
        <p:nvSpPr>
          <p:cNvPr id="1027" name="Rectangle 3"/>
          <p:cNvSpPr>
            <a:spLocks noGrp="1" noChangeArrowheads="1"/>
          </p:cNvSpPr>
          <p:nvPr>
            <p:ph type="body" idx="1"/>
          </p:nvPr>
        </p:nvSpPr>
        <p:spPr bwMode="auto">
          <a:xfrm>
            <a:off x="457200" y="1219200"/>
            <a:ext cx="8229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400800"/>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auto">
              <a:spcBef>
                <a:spcPts val="0"/>
              </a:spcBef>
              <a:spcAft>
                <a:spcPts val="0"/>
              </a:spcAft>
            </a:pPr>
            <a:endParaRPr lang="en-US" altLang="en-US">
              <a:solidFill>
                <a:srgbClr val="000000"/>
              </a:solidFill>
              <a:latin typeface="Arial"/>
            </a:endParaRPr>
          </a:p>
        </p:txBody>
      </p:sp>
      <p:sp>
        <p:nvSpPr>
          <p:cNvPr id="1029" name="Rectangle 5"/>
          <p:cNvSpPr>
            <a:spLocks noGrp="1" noChangeArrowheads="1"/>
          </p:cNvSpPr>
          <p:nvPr>
            <p:ph type="ftr" sz="quarter" idx="3"/>
          </p:nvPr>
        </p:nvSpPr>
        <p:spPr bwMode="auto">
          <a:xfrm>
            <a:off x="3124200" y="6400800"/>
            <a:ext cx="2895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auto">
              <a:spcBef>
                <a:spcPts val="0"/>
              </a:spcBef>
              <a:spcAft>
                <a:spcPts val="0"/>
              </a:spcAft>
            </a:pPr>
            <a:endParaRPr lang="en-US" altLang="en-US">
              <a:solidFill>
                <a:srgbClr val="000000"/>
              </a:solidFill>
              <a:latin typeface="Arial"/>
            </a:endParaRPr>
          </a:p>
        </p:txBody>
      </p:sp>
      <p:sp>
        <p:nvSpPr>
          <p:cNvPr id="1030" name="Rectangle 6"/>
          <p:cNvSpPr>
            <a:spLocks noGrp="1" noChangeArrowheads="1"/>
          </p:cNvSpPr>
          <p:nvPr>
            <p:ph type="sldNum" sz="quarter" idx="4"/>
          </p:nvPr>
        </p:nvSpPr>
        <p:spPr bwMode="auto">
          <a:xfrm>
            <a:off x="6553200" y="6400800"/>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auto">
              <a:spcBef>
                <a:spcPts val="0"/>
              </a:spcBef>
              <a:spcAft>
                <a:spcPts val="0"/>
              </a:spcAft>
            </a:pPr>
            <a:fld id="{84BC676F-D1EB-4722-A6D6-D5652D86F8D7}" type="slidenum">
              <a:rPr lang="en-US" altLang="en-US">
                <a:solidFill>
                  <a:srgbClr val="000000"/>
                </a:solidFill>
                <a:latin typeface="Arial"/>
              </a:rPr>
              <a:pPr fontAlgn="auto">
                <a:spcBef>
                  <a:spcPts val="0"/>
                </a:spcBef>
                <a:spcAft>
                  <a:spcPts val="0"/>
                </a:spcAft>
              </a:pPr>
              <a:t>‹#›</a:t>
            </a:fld>
            <a:endParaRPr lang="en-US" altLang="en-US">
              <a:solidFill>
                <a:srgbClr val="000000"/>
              </a:solidFill>
              <a:latin typeface="Arial"/>
            </a:endParaRPr>
          </a:p>
        </p:txBody>
      </p:sp>
      <p:sp>
        <p:nvSpPr>
          <p:cNvPr id="1026" name="Rectangle 2"/>
          <p:cNvSpPr>
            <a:spLocks noGrp="1" noChangeArrowheads="1"/>
          </p:cNvSpPr>
          <p:nvPr>
            <p:ph type="title"/>
          </p:nvPr>
        </p:nvSpPr>
        <p:spPr bwMode="white">
          <a:xfrm>
            <a:off x="381000" y="304800"/>
            <a:ext cx="8458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extLst>
      <p:ext uri="{BB962C8B-B14F-4D97-AF65-F5344CB8AC3E}">
        <p14:creationId xmlns:p14="http://schemas.microsoft.com/office/powerpoint/2010/main" val="271519553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1" fontAlgn="base" hangingPunct="1">
        <a:spcBef>
          <a:spcPct val="0"/>
        </a:spcBef>
        <a:spcAft>
          <a:spcPct val="0"/>
        </a:spcAft>
        <a:defRPr sz="4000" b="1">
          <a:solidFill>
            <a:schemeClr val="bg1"/>
          </a:solidFill>
          <a:latin typeface="+mj-lt"/>
          <a:ea typeface="+mj-ea"/>
          <a:cs typeface="+mj-cs"/>
        </a:defRPr>
      </a:lvl1pPr>
      <a:lvl2pPr algn="ctr" rtl="0" eaLnBrk="1" fontAlgn="base" hangingPunct="1">
        <a:spcBef>
          <a:spcPct val="0"/>
        </a:spcBef>
        <a:spcAft>
          <a:spcPct val="0"/>
        </a:spcAft>
        <a:defRPr sz="4000" b="1">
          <a:solidFill>
            <a:schemeClr val="bg1"/>
          </a:solidFill>
          <a:latin typeface="Times New Roman" pitchFamily="18" charset="0"/>
        </a:defRPr>
      </a:lvl2pPr>
      <a:lvl3pPr algn="ctr" rtl="0" eaLnBrk="1" fontAlgn="base" hangingPunct="1">
        <a:spcBef>
          <a:spcPct val="0"/>
        </a:spcBef>
        <a:spcAft>
          <a:spcPct val="0"/>
        </a:spcAft>
        <a:defRPr sz="4000" b="1">
          <a:solidFill>
            <a:schemeClr val="bg1"/>
          </a:solidFill>
          <a:latin typeface="Times New Roman" pitchFamily="18" charset="0"/>
        </a:defRPr>
      </a:lvl3pPr>
      <a:lvl4pPr algn="ctr" rtl="0" eaLnBrk="1" fontAlgn="base" hangingPunct="1">
        <a:spcBef>
          <a:spcPct val="0"/>
        </a:spcBef>
        <a:spcAft>
          <a:spcPct val="0"/>
        </a:spcAft>
        <a:defRPr sz="4000" b="1">
          <a:solidFill>
            <a:schemeClr val="bg1"/>
          </a:solidFill>
          <a:latin typeface="Times New Roman" pitchFamily="18" charset="0"/>
        </a:defRPr>
      </a:lvl4pPr>
      <a:lvl5pPr algn="ctr" rtl="0" eaLnBrk="1" fontAlgn="base" hangingPunct="1">
        <a:spcBef>
          <a:spcPct val="0"/>
        </a:spcBef>
        <a:spcAft>
          <a:spcPct val="0"/>
        </a:spcAft>
        <a:defRPr sz="4000" b="1">
          <a:solidFill>
            <a:schemeClr val="bg1"/>
          </a:solidFill>
          <a:latin typeface="Times New Roman" pitchFamily="18" charset="0"/>
        </a:defRPr>
      </a:lvl5pPr>
      <a:lvl6pPr marL="457200" algn="ctr" rtl="0" eaLnBrk="1" fontAlgn="base" hangingPunct="1">
        <a:spcBef>
          <a:spcPct val="0"/>
        </a:spcBef>
        <a:spcAft>
          <a:spcPct val="0"/>
        </a:spcAft>
        <a:defRPr sz="4000" b="1">
          <a:solidFill>
            <a:schemeClr val="bg1"/>
          </a:solidFill>
          <a:latin typeface="Times New Roman" pitchFamily="18" charset="0"/>
        </a:defRPr>
      </a:lvl6pPr>
      <a:lvl7pPr marL="914400" algn="ctr" rtl="0" eaLnBrk="1" fontAlgn="base" hangingPunct="1">
        <a:spcBef>
          <a:spcPct val="0"/>
        </a:spcBef>
        <a:spcAft>
          <a:spcPct val="0"/>
        </a:spcAft>
        <a:defRPr sz="4000" b="1">
          <a:solidFill>
            <a:schemeClr val="bg1"/>
          </a:solidFill>
          <a:latin typeface="Times New Roman" pitchFamily="18" charset="0"/>
        </a:defRPr>
      </a:lvl7pPr>
      <a:lvl8pPr marL="1371600" algn="ctr" rtl="0" eaLnBrk="1" fontAlgn="base" hangingPunct="1">
        <a:spcBef>
          <a:spcPct val="0"/>
        </a:spcBef>
        <a:spcAft>
          <a:spcPct val="0"/>
        </a:spcAft>
        <a:defRPr sz="4000" b="1">
          <a:solidFill>
            <a:schemeClr val="bg1"/>
          </a:solidFill>
          <a:latin typeface="Times New Roman" pitchFamily="18" charset="0"/>
        </a:defRPr>
      </a:lvl8pPr>
      <a:lvl9pPr marL="1828800" algn="ctr" rtl="0" eaLnBrk="1" fontAlgn="base" hangingPunct="1">
        <a:spcBef>
          <a:spcPct val="0"/>
        </a:spcBef>
        <a:spcAft>
          <a:spcPct val="0"/>
        </a:spcAft>
        <a:defRPr sz="4000" b="1">
          <a:solidFill>
            <a:schemeClr val="bg1"/>
          </a:solidFill>
          <a:latin typeface="Times New Roman" pitchFamily="18"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2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4012" y="457200"/>
            <a:ext cx="6172200" cy="2057400"/>
          </a:xfrm>
          <a:solidFill>
            <a:srgbClr val="008080"/>
          </a:solidFill>
        </p:spPr>
        <p:style>
          <a:lnRef idx="0">
            <a:schemeClr val="accent1"/>
          </a:lnRef>
          <a:fillRef idx="3">
            <a:schemeClr val="accent1"/>
          </a:fillRef>
          <a:effectRef idx="3">
            <a:schemeClr val="accent1"/>
          </a:effectRef>
          <a:fontRef idx="minor">
            <a:schemeClr val="lt1"/>
          </a:fontRef>
        </p:style>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a:r>
              <a:rPr lang="en-US" sz="3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anose="02050806060905020404" pitchFamily="18" charset="0"/>
              </a:rPr>
              <a:t>KONSEP RATE OF PROFIT</a:t>
            </a:r>
            <a:br>
              <a:rPr lang="en-US" sz="3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anose="02050806060905020404" pitchFamily="18" charset="0"/>
              </a:rPr>
            </a:br>
            <a:r>
              <a:rPr lang="en-US" sz="3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anose="02050806060905020404" pitchFamily="18" charset="0"/>
              </a:rPr>
              <a:t>SEBAGAI PENGGANTI KONSEP BUNGA</a:t>
            </a:r>
            <a:r>
              <a:rPr lang="en-US" sz="3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en-US" sz="3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3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anose="02050806060905020404" pitchFamily="18" charset="0"/>
              </a:rPr>
              <a:t>PADA PASAR KEUANGAN SYARIAH</a:t>
            </a:r>
            <a:endParaRPr lang="en-US" sz="3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Subtitle 3"/>
          <p:cNvSpPr>
            <a:spLocks noGrp="1"/>
          </p:cNvSpPr>
          <p:nvPr>
            <p:ph type="subTitle" idx="1"/>
          </p:nvPr>
        </p:nvSpPr>
        <p:spPr>
          <a:xfrm>
            <a:off x="2133600" y="4800600"/>
            <a:ext cx="5486400" cy="1143000"/>
          </a:xfrm>
          <a:solidFill>
            <a:srgbClr val="008080"/>
          </a:solidFill>
        </p:spPr>
        <p:style>
          <a:lnRef idx="0">
            <a:schemeClr val="accent1"/>
          </a:lnRef>
          <a:fillRef idx="3">
            <a:schemeClr val="accent1"/>
          </a:fillRef>
          <a:effectRef idx="3">
            <a:schemeClr val="accent1"/>
          </a:effectRef>
          <a:fontRef idx="minor">
            <a:schemeClr val="lt1"/>
          </a:fontRef>
        </p:style>
        <p:txBody>
          <a:bodyPr/>
          <a:lstStyle/>
          <a:p>
            <a:r>
              <a:rPr lang="en-US" sz="1400" dirty="0" smtClean="0"/>
              <a:t>DISAMPAIKAN PADA :</a:t>
            </a:r>
          </a:p>
          <a:p>
            <a:r>
              <a:rPr lang="en-US" sz="1400" dirty="0" smtClean="0"/>
              <a:t>SEMINAR NASIONAL DI UNIVERSITAS MERCU BUANA</a:t>
            </a:r>
          </a:p>
          <a:p>
            <a:r>
              <a:rPr lang="en-US" sz="1400" dirty="0" smtClean="0"/>
              <a:t>TANGGAL 13 JUNI 2017</a:t>
            </a:r>
          </a:p>
          <a:p>
            <a:r>
              <a:rPr lang="en-US" sz="1400" dirty="0" smtClean="0"/>
              <a:t>JAKARTA </a:t>
            </a:r>
            <a:endParaRPr lang="en-US" sz="1400" dirty="0"/>
          </a:p>
        </p:txBody>
      </p:sp>
      <p:sp>
        <p:nvSpPr>
          <p:cNvPr id="10" name="Subtitle 2"/>
          <p:cNvSpPr txBox="1">
            <a:spLocks/>
          </p:cNvSpPr>
          <p:nvPr/>
        </p:nvSpPr>
        <p:spPr bwMode="gray">
          <a:xfrm>
            <a:off x="990600" y="2895600"/>
            <a:ext cx="48990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spcBef>
                <a:spcPct val="20000"/>
              </a:spcBef>
              <a:spcAft>
                <a:spcPct val="0"/>
              </a:spcAft>
              <a:buClr>
                <a:schemeClr val="tx2"/>
              </a:buClr>
              <a:buFont typeface="Wingdings" pitchFamily="2" charset="2"/>
              <a:buNone/>
              <a:defRPr sz="1800" b="1">
                <a:solidFill>
                  <a:schemeClr val="bg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r>
              <a:rPr lang="en-US" kern="0" dirty="0" smtClean="0">
                <a:solidFill>
                  <a:srgbClr val="002060"/>
                </a:solidFill>
                <a:latin typeface="Bookman Old Style" panose="02050604050505020204" pitchFamily="18" charset="0"/>
              </a:rPr>
              <a:t>DR. IR. TRISILADI SUPRIYANTO, </a:t>
            </a:r>
            <a:r>
              <a:rPr lang="en-US" kern="0" dirty="0" err="1" smtClean="0">
                <a:solidFill>
                  <a:srgbClr val="002060"/>
                </a:solidFill>
                <a:latin typeface="Bookman Old Style" panose="02050604050505020204" pitchFamily="18" charset="0"/>
              </a:rPr>
              <a:t>MSi</a:t>
            </a:r>
            <a:endParaRPr lang="en-US" kern="0" dirty="0">
              <a:solidFill>
                <a:srgbClr val="002060"/>
              </a:solidFill>
              <a:latin typeface="Bookman Old Style" panose="020506040505050202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ltLang="en-US" smtClean="0"/>
              <a:t>www.themegallery.com</a:t>
            </a:r>
            <a:endParaRPr lang="en-US" altLang="en-US"/>
          </a:p>
        </p:txBody>
      </p:sp>
      <p:pic>
        <p:nvPicPr>
          <p:cNvPr id="7475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752600"/>
            <a:ext cx="76962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p:txBody>
          <a:bodyPr/>
          <a:lstStyle/>
          <a:p>
            <a:r>
              <a:rPr lang="sv-SE" sz="2400" dirty="0"/>
              <a:t>Pemetaan Teori Suku Bunga Ekonom Konvensional</a:t>
            </a:r>
            <a:endParaRPr lang="en-US" sz="2400" dirty="0"/>
          </a:p>
        </p:txBody>
      </p:sp>
    </p:spTree>
    <p:extLst>
      <p:ext uri="{BB962C8B-B14F-4D97-AF65-F5344CB8AC3E}">
        <p14:creationId xmlns:p14="http://schemas.microsoft.com/office/powerpoint/2010/main" val="3084162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solidFill>
                  <a:srgbClr val="FF0000"/>
                </a:solidFill>
              </a:rPr>
              <a:t>DISKURSUS RATE OF PROFIT PRESPEKIF EKONOMI KONVENSIONAL</a:t>
            </a:r>
            <a:endParaRPr lang="en-US" sz="1800" dirty="0"/>
          </a:p>
        </p:txBody>
      </p:sp>
      <p:sp>
        <p:nvSpPr>
          <p:cNvPr id="4" name="Footer Placeholder 3"/>
          <p:cNvSpPr>
            <a:spLocks noGrp="1"/>
          </p:cNvSpPr>
          <p:nvPr>
            <p:ph type="ftr" sz="quarter" idx="11"/>
          </p:nvPr>
        </p:nvSpPr>
        <p:spPr/>
        <p:txBody>
          <a:bodyPr/>
          <a:lstStyle/>
          <a:p>
            <a:r>
              <a:rPr lang="en-US" altLang="en-US" smtClean="0"/>
              <a:t>www.themegallery.com</a:t>
            </a:r>
            <a:endParaRPr lang="en-US" altLang="en-US"/>
          </a:p>
        </p:txBody>
      </p:sp>
      <p:pic>
        <p:nvPicPr>
          <p:cNvPr id="7577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643858"/>
            <a:ext cx="7543800" cy="4289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3916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ltLang="en-US" smtClean="0"/>
              <a:t>www.themegallery.com</a:t>
            </a:r>
            <a:endParaRPr lang="en-US" altLang="en-US"/>
          </a:p>
        </p:txBody>
      </p:sp>
      <p:pic>
        <p:nvPicPr>
          <p:cNvPr id="7680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905000"/>
            <a:ext cx="7772400" cy="731520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p:txBody>
          <a:bodyPr/>
          <a:lstStyle/>
          <a:p>
            <a:r>
              <a:rPr lang="en-US" sz="2000" dirty="0" smtClean="0">
                <a:solidFill>
                  <a:srgbClr val="0070C0"/>
                </a:solidFill>
              </a:rPr>
              <a:t>RATE OF PROFIT </a:t>
            </a:r>
            <a:br>
              <a:rPr lang="en-US" sz="2000" dirty="0" smtClean="0">
                <a:solidFill>
                  <a:srgbClr val="0070C0"/>
                </a:solidFill>
              </a:rPr>
            </a:br>
            <a:r>
              <a:rPr lang="en-US" sz="2000" dirty="0" smtClean="0">
                <a:solidFill>
                  <a:srgbClr val="0070C0"/>
                </a:solidFill>
              </a:rPr>
              <a:t>PADA AKAD SYARIAH</a:t>
            </a:r>
            <a:endParaRPr lang="en-US" sz="2000" dirty="0">
              <a:solidFill>
                <a:srgbClr val="0070C0"/>
              </a:solidFill>
            </a:endParaRPr>
          </a:p>
        </p:txBody>
      </p:sp>
    </p:spTree>
    <p:extLst>
      <p:ext uri="{BB962C8B-B14F-4D97-AF65-F5344CB8AC3E}">
        <p14:creationId xmlns:p14="http://schemas.microsoft.com/office/powerpoint/2010/main" val="40480731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err="1" smtClean="0"/>
              <a:t>Patokan</a:t>
            </a:r>
            <a:r>
              <a:rPr lang="en-US" sz="2000" dirty="0" smtClean="0"/>
              <a:t> </a:t>
            </a:r>
            <a:r>
              <a:rPr lang="en-US" sz="2000" i="1" dirty="0" smtClean="0"/>
              <a:t>Rate of Profit </a:t>
            </a:r>
            <a:r>
              <a:rPr lang="en-US" sz="2000" dirty="0" err="1" smtClean="0"/>
              <a:t>dalam</a:t>
            </a:r>
            <a:r>
              <a:rPr lang="en-US" sz="2000" dirty="0" smtClean="0"/>
              <a:t> </a:t>
            </a:r>
            <a:r>
              <a:rPr lang="en-US" sz="2000" dirty="0" err="1" smtClean="0"/>
              <a:t>Pembiayaan</a:t>
            </a:r>
            <a:r>
              <a:rPr lang="en-US" sz="2000" dirty="0" smtClean="0"/>
              <a:t> </a:t>
            </a:r>
            <a:r>
              <a:rPr lang="en-US" sz="2000" dirty="0" err="1" smtClean="0"/>
              <a:t>Syariah</a:t>
            </a:r>
            <a:r>
              <a:rPr lang="en-US" sz="2000" i="1" dirty="0" smtClean="0"/>
              <a:t> </a:t>
            </a:r>
            <a:endParaRPr lang="en-US" sz="2000" dirty="0"/>
          </a:p>
        </p:txBody>
      </p:sp>
      <p:sp>
        <p:nvSpPr>
          <p:cNvPr id="4" name="Footer Placeholder 3"/>
          <p:cNvSpPr>
            <a:spLocks noGrp="1"/>
          </p:cNvSpPr>
          <p:nvPr>
            <p:ph type="ftr" sz="quarter" idx="11"/>
          </p:nvPr>
        </p:nvSpPr>
        <p:spPr/>
        <p:txBody>
          <a:bodyPr/>
          <a:lstStyle/>
          <a:p>
            <a:r>
              <a:rPr lang="en-US" altLang="en-US" smtClean="0"/>
              <a:t>www.themegallery.com</a:t>
            </a:r>
            <a:endParaRPr lang="en-US" altLang="en-US"/>
          </a:p>
        </p:txBody>
      </p:sp>
      <p:pic>
        <p:nvPicPr>
          <p:cNvPr id="778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676400"/>
            <a:ext cx="7696200" cy="67056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2161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err="1" smtClean="0"/>
              <a:t>Pemetaan</a:t>
            </a:r>
            <a:r>
              <a:rPr lang="en-US" sz="2400" dirty="0" smtClean="0"/>
              <a:t> </a:t>
            </a:r>
            <a:r>
              <a:rPr lang="en-US" sz="2400" dirty="0" err="1" smtClean="0"/>
              <a:t>Pemikiran</a:t>
            </a:r>
            <a:r>
              <a:rPr lang="en-US" sz="2400" dirty="0" smtClean="0"/>
              <a:t> </a:t>
            </a:r>
            <a:r>
              <a:rPr lang="en-US" sz="2400" dirty="0" err="1" smtClean="0"/>
              <a:t>Ekonom</a:t>
            </a:r>
            <a:r>
              <a:rPr lang="en-US" sz="2400" dirty="0" smtClean="0"/>
              <a:t> Muslim </a:t>
            </a:r>
            <a:r>
              <a:rPr lang="en-US" sz="2400" dirty="0" err="1" smtClean="0"/>
              <a:t>tentang</a:t>
            </a:r>
            <a:r>
              <a:rPr lang="en-US" sz="2400" dirty="0" smtClean="0"/>
              <a:t> </a:t>
            </a:r>
            <a:r>
              <a:rPr lang="en-US" sz="2400" i="1" dirty="0" smtClean="0"/>
              <a:t>Rate of Profit</a:t>
            </a:r>
            <a:endParaRPr lang="en-US" sz="2400" dirty="0"/>
          </a:p>
        </p:txBody>
      </p:sp>
      <p:sp>
        <p:nvSpPr>
          <p:cNvPr id="4" name="Footer Placeholder 3"/>
          <p:cNvSpPr>
            <a:spLocks noGrp="1"/>
          </p:cNvSpPr>
          <p:nvPr>
            <p:ph type="ftr" sz="quarter" idx="11"/>
          </p:nvPr>
        </p:nvSpPr>
        <p:spPr/>
        <p:txBody>
          <a:bodyPr/>
          <a:lstStyle/>
          <a:p>
            <a:r>
              <a:rPr lang="en-US" altLang="en-US" smtClean="0"/>
              <a:t>www.themegallery.com</a:t>
            </a:r>
            <a:endParaRPr lang="en-US" altLang="en-US"/>
          </a:p>
        </p:txBody>
      </p:sp>
      <p:pic>
        <p:nvPicPr>
          <p:cNvPr id="788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3570" y="1662488"/>
            <a:ext cx="7620660" cy="4523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3265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err="1">
                <a:solidFill>
                  <a:srgbClr val="000000"/>
                </a:solidFill>
              </a:rPr>
              <a:t>Pemetaan</a:t>
            </a:r>
            <a:r>
              <a:rPr lang="en-US" sz="2400" dirty="0">
                <a:solidFill>
                  <a:srgbClr val="000000"/>
                </a:solidFill>
              </a:rPr>
              <a:t> </a:t>
            </a:r>
            <a:r>
              <a:rPr lang="en-US" sz="2400" dirty="0" err="1">
                <a:solidFill>
                  <a:srgbClr val="000000"/>
                </a:solidFill>
              </a:rPr>
              <a:t>Pemikiran</a:t>
            </a:r>
            <a:r>
              <a:rPr lang="en-US" sz="2400" dirty="0">
                <a:solidFill>
                  <a:srgbClr val="000000"/>
                </a:solidFill>
              </a:rPr>
              <a:t> </a:t>
            </a:r>
            <a:r>
              <a:rPr lang="en-US" sz="2400" dirty="0" err="1">
                <a:solidFill>
                  <a:srgbClr val="000000"/>
                </a:solidFill>
              </a:rPr>
              <a:t>Ekonom</a:t>
            </a:r>
            <a:r>
              <a:rPr lang="en-US" sz="2400" dirty="0">
                <a:solidFill>
                  <a:srgbClr val="000000"/>
                </a:solidFill>
              </a:rPr>
              <a:t> Muslim </a:t>
            </a:r>
            <a:r>
              <a:rPr lang="en-US" sz="2400" dirty="0" err="1">
                <a:solidFill>
                  <a:srgbClr val="000000"/>
                </a:solidFill>
              </a:rPr>
              <a:t>tentang</a:t>
            </a:r>
            <a:r>
              <a:rPr lang="en-US" sz="2400" dirty="0">
                <a:solidFill>
                  <a:srgbClr val="000000"/>
                </a:solidFill>
              </a:rPr>
              <a:t> </a:t>
            </a:r>
            <a:r>
              <a:rPr lang="en-US" sz="2400" i="1" dirty="0">
                <a:solidFill>
                  <a:srgbClr val="000000"/>
                </a:solidFill>
              </a:rPr>
              <a:t>Rate of Profit</a:t>
            </a:r>
            <a:endParaRPr lang="en-US" dirty="0"/>
          </a:p>
        </p:txBody>
      </p:sp>
      <p:sp>
        <p:nvSpPr>
          <p:cNvPr id="4" name="Footer Placeholder 3"/>
          <p:cNvSpPr>
            <a:spLocks noGrp="1"/>
          </p:cNvSpPr>
          <p:nvPr>
            <p:ph type="ftr" sz="quarter" idx="11"/>
          </p:nvPr>
        </p:nvSpPr>
        <p:spPr/>
        <p:txBody>
          <a:bodyPr/>
          <a:lstStyle/>
          <a:p>
            <a:r>
              <a:rPr lang="en-US" altLang="en-US" smtClean="0"/>
              <a:t>www.themegallery.com</a:t>
            </a:r>
            <a:endParaRPr lang="en-US" altLang="en-US"/>
          </a:p>
        </p:txBody>
      </p:sp>
      <p:pic>
        <p:nvPicPr>
          <p:cNvPr id="798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7363" y="1891108"/>
            <a:ext cx="7773074" cy="406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8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76400"/>
            <a:ext cx="7848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0639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err="1" smtClean="0"/>
              <a:t>Pemetaan</a:t>
            </a:r>
            <a:r>
              <a:rPr lang="en-US" sz="2000" dirty="0" smtClean="0"/>
              <a:t> </a:t>
            </a:r>
            <a:r>
              <a:rPr lang="en-US" sz="2000" dirty="0" err="1" smtClean="0"/>
              <a:t>Pemikiran</a:t>
            </a:r>
            <a:r>
              <a:rPr lang="en-US" sz="2000" dirty="0" smtClean="0"/>
              <a:t> </a:t>
            </a:r>
            <a:r>
              <a:rPr lang="en-US" sz="2000" dirty="0" err="1" smtClean="0"/>
              <a:t>Ekonom</a:t>
            </a:r>
            <a:r>
              <a:rPr lang="en-US" sz="2000" dirty="0" smtClean="0"/>
              <a:t> Muslim </a:t>
            </a:r>
            <a:r>
              <a:rPr lang="en-US" sz="2000" dirty="0" err="1" smtClean="0"/>
              <a:t>tentang</a:t>
            </a:r>
            <a:r>
              <a:rPr lang="en-US" sz="2000" dirty="0" smtClean="0"/>
              <a:t> Rate of Profit</a:t>
            </a:r>
            <a:endParaRPr lang="en-US" sz="2000" dirty="0"/>
          </a:p>
        </p:txBody>
      </p:sp>
      <p:sp>
        <p:nvSpPr>
          <p:cNvPr id="4" name="Footer Placeholder 3"/>
          <p:cNvSpPr>
            <a:spLocks noGrp="1"/>
          </p:cNvSpPr>
          <p:nvPr>
            <p:ph type="ftr" sz="quarter" idx="11"/>
          </p:nvPr>
        </p:nvSpPr>
        <p:spPr/>
        <p:txBody>
          <a:bodyPr/>
          <a:lstStyle/>
          <a:p>
            <a:r>
              <a:rPr lang="en-US" altLang="en-US" smtClean="0"/>
              <a:t>www.themegallery.com</a:t>
            </a:r>
            <a:endParaRPr lang="en-US" altLang="en-US"/>
          </a:p>
        </p:txBody>
      </p:sp>
      <p:pic>
        <p:nvPicPr>
          <p:cNvPr id="808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1901" y="1676400"/>
            <a:ext cx="8083997"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2644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TEKNIK SELEKSI AKAD UNTUK MENGHINDARI MAYSIR</a:t>
            </a:r>
            <a:endParaRPr lang="en-US" sz="2400" dirty="0"/>
          </a:p>
        </p:txBody>
      </p:sp>
      <p:sp>
        <p:nvSpPr>
          <p:cNvPr id="4" name="Footer Placeholder 3"/>
          <p:cNvSpPr>
            <a:spLocks noGrp="1"/>
          </p:cNvSpPr>
          <p:nvPr>
            <p:ph type="ftr" sz="quarter" idx="11"/>
          </p:nvPr>
        </p:nvSpPr>
        <p:spPr/>
        <p:txBody>
          <a:bodyPr/>
          <a:lstStyle/>
          <a:p>
            <a:r>
              <a:rPr lang="en-US" altLang="en-US" smtClean="0"/>
              <a:t>www.themegallery.com</a:t>
            </a:r>
            <a:endParaRPr lang="en-US" altLang="en-US"/>
          </a:p>
        </p:txBody>
      </p:sp>
      <p:pic>
        <p:nvPicPr>
          <p:cNvPr id="829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0149" y="2180693"/>
            <a:ext cx="7547502" cy="3487214"/>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39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solidFill>
                  <a:srgbClr val="FF0000"/>
                </a:solidFill>
              </a:rPr>
              <a:t>TEKNIK PENENTUAN </a:t>
            </a:r>
            <a:r>
              <a:rPr lang="en-US" sz="2000" i="1" dirty="0" smtClean="0">
                <a:solidFill>
                  <a:srgbClr val="FF0000"/>
                </a:solidFill>
              </a:rPr>
              <a:t>RATE OF PROFIT </a:t>
            </a:r>
            <a:r>
              <a:rPr lang="en-US" sz="2000" dirty="0" smtClean="0">
                <a:solidFill>
                  <a:srgbClr val="FF0000"/>
                </a:solidFill>
              </a:rPr>
              <a:t>DI BANK SYARIAH</a:t>
            </a:r>
            <a:r>
              <a:rPr lang="en-US" dirty="0" smtClean="0">
                <a:solidFill>
                  <a:srgbClr val="FF0000"/>
                </a:solidFill>
              </a:rPr>
              <a:t/>
            </a:r>
            <a:br>
              <a:rPr lang="en-US" dirty="0" smtClean="0">
                <a:solidFill>
                  <a:srgbClr val="FF0000"/>
                </a:solidFill>
              </a:rPr>
            </a:br>
            <a:endParaRPr lang="en-US" dirty="0"/>
          </a:p>
        </p:txBody>
      </p:sp>
      <p:sp>
        <p:nvSpPr>
          <p:cNvPr id="4" name="Footer Placeholder 3"/>
          <p:cNvSpPr>
            <a:spLocks noGrp="1"/>
          </p:cNvSpPr>
          <p:nvPr>
            <p:ph type="ftr" sz="quarter" idx="11"/>
          </p:nvPr>
        </p:nvSpPr>
        <p:spPr/>
        <p:txBody>
          <a:bodyPr/>
          <a:lstStyle/>
          <a:p>
            <a:r>
              <a:rPr lang="en-US" altLang="en-US" smtClean="0"/>
              <a:t>www.themegallery.com</a:t>
            </a:r>
            <a:endParaRPr lang="en-US" altLang="en-US"/>
          </a:p>
        </p:txBody>
      </p:sp>
      <p:pic>
        <p:nvPicPr>
          <p:cNvPr id="849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1" y="1600200"/>
            <a:ext cx="80772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1904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ltLang="en-US" smtClean="0"/>
              <a:t>www.themegallery.com</a:t>
            </a:r>
            <a:endParaRPr lang="en-US" altLang="en-US"/>
          </a:p>
        </p:txBody>
      </p:sp>
      <p:pic>
        <p:nvPicPr>
          <p:cNvPr id="860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8510" y="1600200"/>
            <a:ext cx="797078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p:txBody>
          <a:bodyPr/>
          <a:lstStyle/>
          <a:p>
            <a:r>
              <a:rPr lang="en-US" sz="1800" dirty="0" err="1">
                <a:solidFill>
                  <a:srgbClr val="0070C0"/>
                </a:solidFill>
              </a:rPr>
              <a:t>Perbandingan</a:t>
            </a:r>
            <a:r>
              <a:rPr lang="en-US" sz="1800" dirty="0">
                <a:solidFill>
                  <a:srgbClr val="0070C0"/>
                </a:solidFill>
              </a:rPr>
              <a:t> </a:t>
            </a:r>
            <a:r>
              <a:rPr lang="en-US" sz="1800" dirty="0" err="1">
                <a:solidFill>
                  <a:srgbClr val="0070C0"/>
                </a:solidFill>
              </a:rPr>
              <a:t>Perhitungan</a:t>
            </a:r>
            <a:r>
              <a:rPr lang="en-US" sz="1800" dirty="0">
                <a:solidFill>
                  <a:srgbClr val="0070C0"/>
                </a:solidFill>
              </a:rPr>
              <a:t> </a:t>
            </a:r>
            <a:r>
              <a:rPr lang="en-US" sz="1800" i="1" dirty="0">
                <a:solidFill>
                  <a:srgbClr val="0070C0"/>
                </a:solidFill>
              </a:rPr>
              <a:t>Margin</a:t>
            </a:r>
            <a:r>
              <a:rPr lang="en-US" sz="1800" dirty="0">
                <a:solidFill>
                  <a:srgbClr val="0070C0"/>
                </a:solidFill>
              </a:rPr>
              <a:t> di Bank </a:t>
            </a:r>
            <a:r>
              <a:rPr lang="en-US" sz="1800" dirty="0" err="1">
                <a:solidFill>
                  <a:srgbClr val="0070C0"/>
                </a:solidFill>
              </a:rPr>
              <a:t>Syariah</a:t>
            </a:r>
            <a:r>
              <a:rPr lang="en-US" sz="1800" dirty="0">
                <a:solidFill>
                  <a:srgbClr val="0070C0"/>
                </a:solidFill>
              </a:rPr>
              <a:t> </a:t>
            </a:r>
            <a:r>
              <a:rPr lang="en-US" sz="1800" dirty="0" err="1" smtClean="0">
                <a:solidFill>
                  <a:srgbClr val="0070C0"/>
                </a:solidFill>
              </a:rPr>
              <a:t>dan</a:t>
            </a:r>
            <a:r>
              <a:rPr lang="en-US" sz="1800" dirty="0" smtClean="0">
                <a:solidFill>
                  <a:srgbClr val="0070C0"/>
                </a:solidFill>
              </a:rPr>
              <a:t> </a:t>
            </a:r>
            <a:r>
              <a:rPr lang="en-US" sz="1800" dirty="0" err="1">
                <a:solidFill>
                  <a:srgbClr val="0070C0"/>
                </a:solidFill>
              </a:rPr>
              <a:t>Bunga</a:t>
            </a:r>
            <a:r>
              <a:rPr lang="en-US" sz="1800" dirty="0">
                <a:solidFill>
                  <a:srgbClr val="0070C0"/>
                </a:solidFill>
              </a:rPr>
              <a:t> </a:t>
            </a:r>
            <a:r>
              <a:rPr lang="en-US" sz="1800" dirty="0" err="1">
                <a:solidFill>
                  <a:srgbClr val="0070C0"/>
                </a:solidFill>
              </a:rPr>
              <a:t>Tetap</a:t>
            </a:r>
            <a:r>
              <a:rPr lang="en-US" sz="1800" dirty="0">
                <a:solidFill>
                  <a:srgbClr val="0070C0"/>
                </a:solidFill>
              </a:rPr>
              <a:t> di Bank </a:t>
            </a:r>
            <a:r>
              <a:rPr lang="en-US" sz="1800" dirty="0" err="1">
                <a:solidFill>
                  <a:srgbClr val="0070C0"/>
                </a:solidFill>
              </a:rPr>
              <a:t>Konvensional</a:t>
            </a:r>
            <a:endParaRPr lang="en-US" sz="1800" dirty="0">
              <a:solidFill>
                <a:srgbClr val="0070C0"/>
              </a:solidFill>
            </a:endParaRPr>
          </a:p>
        </p:txBody>
      </p:sp>
    </p:spTree>
    <p:extLst>
      <p:ext uri="{BB962C8B-B14F-4D97-AF65-F5344CB8AC3E}">
        <p14:creationId xmlns:p14="http://schemas.microsoft.com/office/powerpoint/2010/main" val="2450794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4"/>
          <p:cNvSpPr>
            <a:spLocks noGrp="1"/>
          </p:cNvSpPr>
          <p:nvPr>
            <p:ph type="ftr" sz="quarter" idx="11"/>
          </p:nvPr>
        </p:nvSpPr>
        <p:spPr/>
        <p:txBody>
          <a:bodyPr/>
          <a:lstStyle/>
          <a:p>
            <a:r>
              <a:rPr lang="en-US" altLang="en-US"/>
              <a:t>www.themegallery.com</a:t>
            </a:r>
          </a:p>
        </p:txBody>
      </p:sp>
      <p:sp>
        <p:nvSpPr>
          <p:cNvPr id="43011" name="AutoShape 3"/>
          <p:cNvSpPr>
            <a:spLocks noChangeArrowheads="1"/>
          </p:cNvSpPr>
          <p:nvPr/>
        </p:nvSpPr>
        <p:spPr bwMode="auto">
          <a:xfrm>
            <a:off x="5387975" y="3398838"/>
            <a:ext cx="2994025" cy="2544762"/>
          </a:xfrm>
          <a:prstGeom prst="roundRect">
            <a:avLst>
              <a:gd name="adj" fmla="val 16667"/>
            </a:avLst>
          </a:prstGeom>
          <a:noFill/>
          <a:ln w="38100">
            <a:solidFill>
              <a:schemeClr val="bg2"/>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a:latin typeface="Verdana" pitchFamily="34" charset="0"/>
            </a:endParaRPr>
          </a:p>
        </p:txBody>
      </p:sp>
      <p:sp>
        <p:nvSpPr>
          <p:cNvPr id="43013" name="AutoShape 5"/>
          <p:cNvSpPr>
            <a:spLocks noChangeArrowheads="1"/>
          </p:cNvSpPr>
          <p:nvPr/>
        </p:nvSpPr>
        <p:spPr bwMode="auto">
          <a:xfrm>
            <a:off x="533400" y="3398838"/>
            <a:ext cx="2841625" cy="2544762"/>
          </a:xfrm>
          <a:prstGeom prst="roundRect">
            <a:avLst>
              <a:gd name="adj" fmla="val 16667"/>
            </a:avLst>
          </a:prstGeom>
          <a:noFill/>
          <a:ln w="38100">
            <a:solidFill>
              <a:schemeClr val="bg2"/>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a:latin typeface="Verdana" pitchFamily="34" charset="0"/>
            </a:endParaRPr>
          </a:p>
        </p:txBody>
      </p:sp>
      <p:sp>
        <p:nvSpPr>
          <p:cNvPr id="43014" name="Text Box 6"/>
          <p:cNvSpPr txBox="1">
            <a:spLocks noChangeArrowheads="1"/>
          </p:cNvSpPr>
          <p:nvPr/>
        </p:nvSpPr>
        <p:spPr bwMode="auto">
          <a:xfrm>
            <a:off x="685800" y="3589338"/>
            <a:ext cx="254635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1400" dirty="0" err="1" smtClean="0">
                <a:latin typeface="Times New Arabic" panose="02020603050405020304" pitchFamily="18" charset="0"/>
              </a:rPr>
              <a:t>Konsep</a:t>
            </a:r>
            <a:r>
              <a:rPr lang="en-US" sz="1400" dirty="0" smtClean="0">
                <a:latin typeface="Times New Arabic" panose="02020603050405020304" pitchFamily="18" charset="0"/>
              </a:rPr>
              <a:t> </a:t>
            </a:r>
            <a:r>
              <a:rPr lang="en-US" sz="1400" i="1" dirty="0" smtClean="0">
                <a:latin typeface="Times New Arabic" panose="02020603050405020304" pitchFamily="18" charset="0"/>
              </a:rPr>
              <a:t>rate of profit </a:t>
            </a:r>
            <a:r>
              <a:rPr lang="en-US" sz="1400" dirty="0" err="1" smtClean="0">
                <a:latin typeface="Times New Arabic" panose="02020603050405020304" pitchFamily="18" charset="0"/>
              </a:rPr>
              <a:t>sebagai</a:t>
            </a:r>
            <a:r>
              <a:rPr lang="en-US" sz="1400" dirty="0" smtClean="0">
                <a:latin typeface="Times New Arabic" panose="02020603050405020304" pitchFamily="18" charset="0"/>
              </a:rPr>
              <a:t> </a:t>
            </a:r>
            <a:r>
              <a:rPr lang="en-US" sz="1400" dirty="0" err="1" smtClean="0">
                <a:latin typeface="Times New Arabic" panose="02020603050405020304" pitchFamily="18" charset="0"/>
              </a:rPr>
              <a:t>pengganti</a:t>
            </a:r>
            <a:r>
              <a:rPr lang="en-US" sz="1400" dirty="0" smtClean="0">
                <a:latin typeface="Times New Arabic" panose="02020603050405020304" pitchFamily="18" charset="0"/>
              </a:rPr>
              <a:t> </a:t>
            </a:r>
            <a:r>
              <a:rPr lang="en-US" sz="1400" dirty="0" err="1" smtClean="0">
                <a:latin typeface="Times New Arabic" panose="02020603050405020304" pitchFamily="18" charset="0"/>
              </a:rPr>
              <a:t>pengganti</a:t>
            </a:r>
            <a:r>
              <a:rPr lang="en-US" sz="1400" dirty="0" smtClean="0">
                <a:latin typeface="Times New Arabic" panose="02020603050405020304" pitchFamily="18" charset="0"/>
              </a:rPr>
              <a:t> </a:t>
            </a:r>
            <a:r>
              <a:rPr lang="en-US" sz="1400" i="1" dirty="0" smtClean="0">
                <a:latin typeface="Times New Arabic" panose="02020603050405020304" pitchFamily="18" charset="0"/>
              </a:rPr>
              <a:t>rate of interest </a:t>
            </a:r>
            <a:r>
              <a:rPr lang="en-US" sz="1400" dirty="0" smtClean="0">
                <a:latin typeface="Times New Arabic" panose="02020603050405020304" pitchFamily="18" charset="0"/>
              </a:rPr>
              <a:t>(</a:t>
            </a:r>
            <a:r>
              <a:rPr lang="en-US" sz="1400" dirty="0" err="1" smtClean="0">
                <a:latin typeface="Times New Arabic" panose="02020603050405020304" pitchFamily="18" charset="0"/>
              </a:rPr>
              <a:t>suku</a:t>
            </a:r>
            <a:r>
              <a:rPr lang="en-US" sz="1400" dirty="0" smtClean="0">
                <a:latin typeface="Times New Arabic" panose="02020603050405020304" pitchFamily="18" charset="0"/>
              </a:rPr>
              <a:t> </a:t>
            </a:r>
            <a:r>
              <a:rPr lang="en-US" sz="1400" dirty="0" err="1" smtClean="0">
                <a:latin typeface="Times New Arabic" panose="02020603050405020304" pitchFamily="18" charset="0"/>
              </a:rPr>
              <a:t>bunga</a:t>
            </a:r>
            <a:r>
              <a:rPr lang="en-US" sz="1400" dirty="0" smtClean="0">
                <a:latin typeface="Times New Arabic" panose="02020603050405020304" pitchFamily="18" charset="0"/>
              </a:rPr>
              <a:t>) yang </a:t>
            </a:r>
            <a:r>
              <a:rPr lang="en-US" sz="1400" dirty="0" err="1" smtClean="0">
                <a:latin typeface="Times New Arabic" panose="02020603050405020304" pitchFamily="18" charset="0"/>
              </a:rPr>
              <a:t>diaplikasikan</a:t>
            </a:r>
            <a:r>
              <a:rPr lang="en-US" sz="1400" dirty="0" smtClean="0">
                <a:latin typeface="Times New Arabic" panose="02020603050405020304" pitchFamily="18" charset="0"/>
              </a:rPr>
              <a:t> di bank </a:t>
            </a:r>
            <a:r>
              <a:rPr lang="en-US" sz="1400" dirty="0" err="1" smtClean="0">
                <a:latin typeface="Times New Arabic" panose="02020603050405020304" pitchFamily="18" charset="0"/>
              </a:rPr>
              <a:t>syariah</a:t>
            </a:r>
            <a:r>
              <a:rPr lang="en-US" sz="1400" dirty="0" smtClean="0">
                <a:latin typeface="Times New Arabic" panose="02020603050405020304" pitchFamily="18" charset="0"/>
              </a:rPr>
              <a:t> </a:t>
            </a:r>
            <a:r>
              <a:rPr lang="en-US" sz="1400" dirty="0" err="1" smtClean="0">
                <a:latin typeface="Times New Arabic" panose="02020603050405020304" pitchFamily="18" charset="0"/>
              </a:rPr>
              <a:t>secara</a:t>
            </a:r>
            <a:r>
              <a:rPr lang="en-US" sz="1400" dirty="0" smtClean="0">
                <a:latin typeface="Times New Arabic" panose="02020603050405020304" pitchFamily="18" charset="0"/>
              </a:rPr>
              <a:t> </a:t>
            </a:r>
            <a:r>
              <a:rPr lang="en-US" sz="1400" dirty="0" err="1" smtClean="0">
                <a:latin typeface="Times New Arabic" panose="02020603050405020304" pitchFamily="18" charset="0"/>
              </a:rPr>
              <a:t>umum</a:t>
            </a:r>
            <a:r>
              <a:rPr lang="en-US" sz="1400" dirty="0" smtClean="0">
                <a:latin typeface="Times New Arabic" panose="02020603050405020304" pitchFamily="18" charset="0"/>
              </a:rPr>
              <a:t> </a:t>
            </a:r>
            <a:r>
              <a:rPr lang="en-US" sz="1400" dirty="0" err="1" smtClean="0">
                <a:latin typeface="Times New Arabic" panose="02020603050405020304" pitchFamily="18" charset="0"/>
              </a:rPr>
              <a:t>lebih</a:t>
            </a:r>
            <a:r>
              <a:rPr lang="en-US" sz="1400" dirty="0" smtClean="0">
                <a:latin typeface="Times New Arabic" panose="02020603050405020304" pitchFamily="18" charset="0"/>
              </a:rPr>
              <a:t> </a:t>
            </a:r>
            <a:r>
              <a:rPr lang="en-US" sz="1400" dirty="0" err="1" smtClean="0">
                <a:latin typeface="Times New Arabic" panose="02020603050405020304" pitchFamily="18" charset="0"/>
              </a:rPr>
              <a:t>mahal</a:t>
            </a:r>
            <a:r>
              <a:rPr lang="en-US" sz="1400" dirty="0" smtClean="0">
                <a:latin typeface="Times New Arabic" panose="02020603050405020304" pitchFamily="18" charset="0"/>
              </a:rPr>
              <a:t>, </a:t>
            </a:r>
            <a:r>
              <a:rPr lang="en-US" sz="1400" dirty="0" err="1" smtClean="0">
                <a:latin typeface="Times New Arabic" panose="02020603050405020304" pitchFamily="18" charset="0"/>
              </a:rPr>
              <a:t>tidak</a:t>
            </a:r>
            <a:r>
              <a:rPr lang="en-US" sz="1400" dirty="0" smtClean="0">
                <a:latin typeface="Times New Arabic" panose="02020603050405020304" pitchFamily="18" charset="0"/>
              </a:rPr>
              <a:t> </a:t>
            </a:r>
            <a:r>
              <a:rPr lang="en-US" sz="1400" dirty="0" err="1" smtClean="0">
                <a:latin typeface="Times New Arabic" panose="02020603050405020304" pitchFamily="18" charset="0"/>
              </a:rPr>
              <a:t>stabil</a:t>
            </a:r>
            <a:r>
              <a:rPr lang="en-US" sz="1400" dirty="0" smtClean="0">
                <a:latin typeface="Times New Arabic" panose="02020603050405020304" pitchFamily="18" charset="0"/>
              </a:rPr>
              <a:t> </a:t>
            </a:r>
            <a:r>
              <a:rPr lang="en-US" sz="1400" dirty="0" err="1" smtClean="0">
                <a:latin typeface="Times New Arabic" panose="02020603050405020304" pitchFamily="18" charset="0"/>
              </a:rPr>
              <a:t>dan</a:t>
            </a:r>
            <a:r>
              <a:rPr lang="en-US" sz="1400" dirty="0" smtClean="0">
                <a:latin typeface="Times New Arabic" panose="02020603050405020304" pitchFamily="18" charset="0"/>
              </a:rPr>
              <a:t> </a:t>
            </a:r>
            <a:r>
              <a:rPr lang="en-US" sz="1400" dirty="0" err="1" smtClean="0">
                <a:latin typeface="Times New Arabic" panose="02020603050405020304" pitchFamily="18" charset="0"/>
              </a:rPr>
              <a:t>masih</a:t>
            </a:r>
            <a:r>
              <a:rPr lang="en-US" sz="1400" dirty="0" smtClean="0">
                <a:latin typeface="Times New Arabic" panose="02020603050405020304" pitchFamily="18" charset="0"/>
              </a:rPr>
              <a:t> </a:t>
            </a:r>
            <a:r>
              <a:rPr lang="en-US" sz="1400" dirty="0" err="1" smtClean="0">
                <a:latin typeface="Times New Arabic" panose="02020603050405020304" pitchFamily="18" charset="0"/>
              </a:rPr>
              <a:t>berpihak</a:t>
            </a:r>
            <a:r>
              <a:rPr lang="en-US" sz="1400" dirty="0" smtClean="0">
                <a:latin typeface="Times New Arabic" panose="02020603050405020304" pitchFamily="18" charset="0"/>
              </a:rPr>
              <a:t> </a:t>
            </a:r>
            <a:r>
              <a:rPr lang="en-US" sz="1400" dirty="0" err="1" smtClean="0">
                <a:latin typeface="Times New Arabic" panose="02020603050405020304" pitchFamily="18" charset="0"/>
              </a:rPr>
              <a:t>kepada</a:t>
            </a:r>
            <a:r>
              <a:rPr lang="en-US" sz="1400" dirty="0" smtClean="0">
                <a:latin typeface="Times New Arabic" panose="02020603050405020304" pitchFamily="18" charset="0"/>
              </a:rPr>
              <a:t> </a:t>
            </a:r>
            <a:r>
              <a:rPr lang="en-US" sz="1400" dirty="0" err="1" smtClean="0">
                <a:latin typeface="Times New Arabic" panose="02020603050405020304" pitchFamily="18" charset="0"/>
              </a:rPr>
              <a:t>pemilik</a:t>
            </a:r>
            <a:r>
              <a:rPr lang="en-US" sz="1400" dirty="0" smtClean="0">
                <a:latin typeface="Times New Arabic" panose="02020603050405020304" pitchFamily="18" charset="0"/>
              </a:rPr>
              <a:t> modal </a:t>
            </a:r>
            <a:r>
              <a:rPr lang="en-US" sz="1400" dirty="0" err="1" smtClean="0">
                <a:latin typeface="Times New Arabic" panose="02020603050405020304" pitchFamily="18" charset="0"/>
              </a:rPr>
              <a:t>sehingga</a:t>
            </a:r>
            <a:r>
              <a:rPr lang="en-US" sz="1400" dirty="0" smtClean="0">
                <a:latin typeface="Times New Arabic" panose="02020603050405020304" pitchFamily="18" charset="0"/>
              </a:rPr>
              <a:t> </a:t>
            </a:r>
            <a:r>
              <a:rPr lang="en-US" sz="1400" dirty="0" err="1" smtClean="0">
                <a:latin typeface="Times New Arabic" panose="02020603050405020304" pitchFamily="18" charset="0"/>
              </a:rPr>
              <a:t>belum</a:t>
            </a:r>
            <a:r>
              <a:rPr lang="en-US" sz="1400" dirty="0" smtClean="0">
                <a:latin typeface="Times New Arabic" panose="02020603050405020304" pitchFamily="18" charset="0"/>
              </a:rPr>
              <a:t> </a:t>
            </a:r>
            <a:r>
              <a:rPr lang="en-US" sz="1400" dirty="0" err="1" smtClean="0">
                <a:latin typeface="Times New Arabic" panose="02020603050405020304" pitchFamily="18" charset="0"/>
              </a:rPr>
              <a:t>menciptakan</a:t>
            </a:r>
            <a:r>
              <a:rPr lang="en-US" sz="1400" dirty="0" smtClean="0">
                <a:latin typeface="Times New Arabic" panose="02020603050405020304" pitchFamily="18" charset="0"/>
              </a:rPr>
              <a:t> </a:t>
            </a:r>
            <a:r>
              <a:rPr lang="en-US" sz="1400" dirty="0" err="1" smtClean="0">
                <a:latin typeface="Times New Arabic" panose="02020603050405020304" pitchFamily="18" charset="0"/>
              </a:rPr>
              <a:t>kemaslahatan</a:t>
            </a:r>
            <a:r>
              <a:rPr lang="en-US" sz="1400" dirty="0" smtClean="0">
                <a:latin typeface="Times New Arabic" panose="02020603050405020304" pitchFamily="18" charset="0"/>
              </a:rPr>
              <a:t> yang </a:t>
            </a:r>
            <a:r>
              <a:rPr lang="en-US" sz="1400" dirty="0" err="1" smtClean="0">
                <a:latin typeface="Times New Arabic" panose="02020603050405020304" pitchFamily="18" charset="0"/>
              </a:rPr>
              <a:t>merupakan</a:t>
            </a:r>
            <a:r>
              <a:rPr lang="en-US" sz="1400" dirty="0" smtClean="0">
                <a:latin typeface="Times New Arabic" panose="02020603050405020304" pitchFamily="18" charset="0"/>
              </a:rPr>
              <a:t> </a:t>
            </a:r>
            <a:r>
              <a:rPr lang="en-US" sz="1400" dirty="0" err="1" smtClean="0">
                <a:latin typeface="Times New Arabic" panose="02020603050405020304" pitchFamily="18" charset="0"/>
              </a:rPr>
              <a:t>tujuan</a:t>
            </a:r>
            <a:r>
              <a:rPr lang="en-US" sz="1400" dirty="0" smtClean="0">
                <a:latin typeface="Times New Arabic" panose="02020603050405020304" pitchFamily="18" charset="0"/>
              </a:rPr>
              <a:t> </a:t>
            </a:r>
            <a:r>
              <a:rPr lang="en-US" sz="1400" dirty="0" err="1" smtClean="0">
                <a:latin typeface="Times New Arabic" panose="02020603050405020304" pitchFamily="18" charset="0"/>
              </a:rPr>
              <a:t>ekonomi</a:t>
            </a:r>
            <a:r>
              <a:rPr lang="en-US" sz="1400" dirty="0" smtClean="0">
                <a:latin typeface="Times New Arabic" panose="02020603050405020304" pitchFamily="18" charset="0"/>
              </a:rPr>
              <a:t> </a:t>
            </a:r>
            <a:r>
              <a:rPr lang="en-US" sz="1400" dirty="0" err="1" smtClean="0">
                <a:latin typeface="Times New Arabic" panose="02020603050405020304" pitchFamily="18" charset="0"/>
              </a:rPr>
              <a:t>syariah</a:t>
            </a:r>
            <a:endParaRPr lang="en-US" altLang="en-US" sz="1400" dirty="0"/>
          </a:p>
        </p:txBody>
      </p:sp>
      <p:sp>
        <p:nvSpPr>
          <p:cNvPr id="43016" name="Freeform 8"/>
          <p:cNvSpPr>
            <a:spLocks/>
          </p:cNvSpPr>
          <p:nvPr/>
        </p:nvSpPr>
        <p:spPr bwMode="gray">
          <a:xfrm>
            <a:off x="3181350" y="3305175"/>
            <a:ext cx="850900" cy="1185863"/>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en-US"/>
          </a:p>
        </p:txBody>
      </p:sp>
      <p:sp>
        <p:nvSpPr>
          <p:cNvPr id="43017" name="AutoShape 9"/>
          <p:cNvSpPr>
            <a:spLocks noChangeAspect="1" noChangeArrowheads="1" noTextEdit="1"/>
          </p:cNvSpPr>
          <p:nvPr/>
        </p:nvSpPr>
        <p:spPr bwMode="gray">
          <a:xfrm flipH="1">
            <a:off x="4733925" y="3302000"/>
            <a:ext cx="85725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18" name="Freeform 10"/>
          <p:cNvSpPr>
            <a:spLocks/>
          </p:cNvSpPr>
          <p:nvPr/>
        </p:nvSpPr>
        <p:spPr bwMode="gray">
          <a:xfrm flipH="1">
            <a:off x="4738688" y="3305175"/>
            <a:ext cx="852487" cy="1185863"/>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1"/>
              </a:gs>
              <a:gs pos="100000">
                <a:schemeClr val="accent1">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en-US"/>
          </a:p>
        </p:txBody>
      </p:sp>
      <p:grpSp>
        <p:nvGrpSpPr>
          <p:cNvPr id="43019" name="Group 11"/>
          <p:cNvGrpSpPr>
            <a:grpSpLocks/>
          </p:cNvGrpSpPr>
          <p:nvPr/>
        </p:nvGrpSpPr>
        <p:grpSpPr bwMode="auto">
          <a:xfrm>
            <a:off x="3016250" y="1752600"/>
            <a:ext cx="2827338" cy="1528763"/>
            <a:chOff x="1997" y="1314"/>
            <a:chExt cx="1889" cy="1009"/>
          </a:xfrm>
        </p:grpSpPr>
        <p:grpSp>
          <p:nvGrpSpPr>
            <p:cNvPr id="43020" name="Group 12"/>
            <p:cNvGrpSpPr>
              <a:grpSpLocks/>
            </p:cNvGrpSpPr>
            <p:nvPr/>
          </p:nvGrpSpPr>
          <p:grpSpPr bwMode="auto">
            <a:xfrm>
              <a:off x="1997" y="1404"/>
              <a:ext cx="1889" cy="919"/>
              <a:chOff x="1973" y="1027"/>
              <a:chExt cx="1926" cy="937"/>
            </a:xfrm>
          </p:grpSpPr>
          <p:sp>
            <p:nvSpPr>
              <p:cNvPr id="43021" name="Oval 13"/>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22" name="Oval 14"/>
              <p:cNvSpPr>
                <a:spLocks noChangeArrowheads="1"/>
              </p:cNvSpPr>
              <p:nvPr/>
            </p:nvSpPr>
            <p:spPr bwMode="gray">
              <a:xfrm>
                <a:off x="1973" y="1027"/>
                <a:ext cx="1905" cy="907"/>
              </a:xfrm>
              <a:prstGeom prst="ellipse">
                <a:avLst/>
              </a:prstGeom>
              <a:gradFill rotWithShape="1">
                <a:gsLst>
                  <a:gs pos="0">
                    <a:schemeClr val="folHlink">
                      <a:gamma/>
                      <a:tint val="44314"/>
                      <a:invGamma/>
                    </a:schemeClr>
                  </a:gs>
                  <a:gs pos="100000">
                    <a:schemeClr val="folHlink"/>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3023" name="Oval 15"/>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43024" name="Oval 16"/>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43025" name="Oval 17"/>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43026" name="Oval 18"/>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sp>
        <p:nvSpPr>
          <p:cNvPr id="43027" name="Text Box 19"/>
          <p:cNvSpPr txBox="1">
            <a:spLocks noChangeArrowheads="1"/>
          </p:cNvSpPr>
          <p:nvPr/>
        </p:nvSpPr>
        <p:spPr bwMode="auto">
          <a:xfrm>
            <a:off x="3525276" y="1943100"/>
            <a:ext cx="172515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2400" b="1" dirty="0" smtClean="0">
                <a:solidFill>
                  <a:srgbClr val="000000"/>
                </a:solidFill>
              </a:rPr>
              <a:t>MASALAH</a:t>
            </a:r>
          </a:p>
          <a:p>
            <a:pPr algn="ctr" eaLnBrk="0" hangingPunct="0"/>
            <a:r>
              <a:rPr lang="en-US" altLang="en-US" sz="2400" b="1" dirty="0" smtClean="0">
                <a:solidFill>
                  <a:srgbClr val="000000"/>
                </a:solidFill>
              </a:rPr>
              <a:t>UTAMA</a:t>
            </a:r>
            <a:endParaRPr lang="en-US" altLang="en-US" sz="1400" dirty="0">
              <a:solidFill>
                <a:srgbClr val="000000"/>
              </a:solidFill>
            </a:endParaRPr>
          </a:p>
        </p:txBody>
      </p:sp>
      <p:sp>
        <p:nvSpPr>
          <p:cNvPr id="43031" name="Text Box 23"/>
          <p:cNvSpPr txBox="1">
            <a:spLocks noChangeArrowheads="1"/>
          </p:cNvSpPr>
          <p:nvPr/>
        </p:nvSpPr>
        <p:spPr bwMode="auto">
          <a:xfrm>
            <a:off x="5591174" y="3636496"/>
            <a:ext cx="279082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1600" dirty="0" err="1" smtClean="0">
                <a:latin typeface="Times New Arabic" panose="02020603050405020304" pitchFamily="18" charset="0"/>
              </a:rPr>
              <a:t>Struktur</a:t>
            </a:r>
            <a:r>
              <a:rPr lang="en-US" sz="1600" dirty="0" smtClean="0">
                <a:latin typeface="Times New Arabic" panose="02020603050405020304" pitchFamily="18" charset="0"/>
              </a:rPr>
              <a:t> </a:t>
            </a:r>
            <a:r>
              <a:rPr lang="en-US" sz="1600" dirty="0" err="1" smtClean="0">
                <a:latin typeface="Times New Arabic" panose="02020603050405020304" pitchFamily="18" charset="0"/>
              </a:rPr>
              <a:t>penentuan</a:t>
            </a:r>
            <a:r>
              <a:rPr lang="en-US" sz="1600" dirty="0" smtClean="0">
                <a:latin typeface="Times New Arabic" panose="02020603050405020304" pitchFamily="18" charset="0"/>
              </a:rPr>
              <a:t> </a:t>
            </a:r>
            <a:r>
              <a:rPr lang="en-US" sz="1600" i="1" dirty="0" smtClean="0">
                <a:latin typeface="Times New Arabic" panose="02020603050405020304" pitchFamily="18" charset="0"/>
              </a:rPr>
              <a:t>rate of profit</a:t>
            </a:r>
            <a:r>
              <a:rPr lang="en-US" sz="1600" dirty="0" smtClean="0">
                <a:latin typeface="Times New Arabic" panose="02020603050405020304" pitchFamily="18" charset="0"/>
              </a:rPr>
              <a:t> </a:t>
            </a:r>
            <a:r>
              <a:rPr lang="en-US" sz="1600" dirty="0" err="1" smtClean="0">
                <a:latin typeface="Times New Arabic" panose="02020603050405020304" pitchFamily="18" charset="0"/>
              </a:rPr>
              <a:t>dan</a:t>
            </a:r>
            <a:r>
              <a:rPr lang="en-US" sz="1600" dirty="0" smtClean="0">
                <a:latin typeface="Times New Arabic" panose="02020603050405020304" pitchFamily="18" charset="0"/>
              </a:rPr>
              <a:t> </a:t>
            </a:r>
            <a:r>
              <a:rPr lang="en-US" sz="1600" dirty="0" err="1" smtClean="0">
                <a:latin typeface="Times New Arabic" panose="02020603050405020304" pitchFamily="18" charset="0"/>
              </a:rPr>
              <a:t>pembebanan</a:t>
            </a:r>
            <a:r>
              <a:rPr lang="en-US" sz="1600" dirty="0" smtClean="0">
                <a:latin typeface="Times New Arabic" panose="02020603050405020304" pitchFamily="18" charset="0"/>
              </a:rPr>
              <a:t> </a:t>
            </a:r>
            <a:r>
              <a:rPr lang="en-US" sz="1600" dirty="0" err="1" smtClean="0">
                <a:latin typeface="Times New Arabic" panose="02020603050405020304" pitchFamily="18" charset="0"/>
              </a:rPr>
              <a:t>pendapatan</a:t>
            </a:r>
            <a:r>
              <a:rPr lang="en-US" sz="1600" dirty="0" smtClean="0">
                <a:latin typeface="Times New Arabic" panose="02020603050405020304" pitchFamily="18" charset="0"/>
              </a:rPr>
              <a:t> </a:t>
            </a:r>
            <a:r>
              <a:rPr lang="en-US" sz="1600" dirty="0" err="1" smtClean="0">
                <a:latin typeface="Times New Arabic" panose="02020603050405020304" pitchFamily="18" charset="0"/>
              </a:rPr>
              <a:t>pada</a:t>
            </a:r>
            <a:r>
              <a:rPr lang="en-US" sz="1600" dirty="0" smtClean="0">
                <a:latin typeface="Times New Arabic" panose="02020603050405020304" pitchFamily="18" charset="0"/>
              </a:rPr>
              <a:t> </a:t>
            </a:r>
            <a:r>
              <a:rPr lang="en-US" sz="1600" dirty="0" err="1" smtClean="0">
                <a:latin typeface="Times New Arabic" panose="02020603050405020304" pitchFamily="18" charset="0"/>
              </a:rPr>
              <a:t>produk-produk</a:t>
            </a:r>
            <a:r>
              <a:rPr lang="en-US" sz="1600" dirty="0" smtClean="0">
                <a:latin typeface="Times New Arabic" panose="02020603050405020304" pitchFamily="18" charset="0"/>
              </a:rPr>
              <a:t> </a:t>
            </a:r>
            <a:r>
              <a:rPr lang="en-US" sz="1600" dirty="0" err="1" smtClean="0">
                <a:latin typeface="Times New Arabic" panose="02020603050405020304" pitchFamily="18" charset="0"/>
              </a:rPr>
              <a:t>aset</a:t>
            </a:r>
            <a:r>
              <a:rPr lang="en-US" sz="1600" dirty="0" smtClean="0">
                <a:latin typeface="Times New Arabic" panose="02020603050405020304" pitchFamily="18" charset="0"/>
              </a:rPr>
              <a:t> bank </a:t>
            </a:r>
            <a:r>
              <a:rPr lang="en-US" sz="1600" dirty="0" err="1" smtClean="0">
                <a:latin typeface="Times New Arabic" panose="02020603050405020304" pitchFamily="18" charset="0"/>
              </a:rPr>
              <a:t>syariah</a:t>
            </a:r>
            <a:r>
              <a:rPr lang="en-US" sz="1600" dirty="0" smtClean="0">
                <a:latin typeface="Times New Arabic" panose="02020603050405020304" pitchFamily="18" charset="0"/>
              </a:rPr>
              <a:t> </a:t>
            </a:r>
            <a:r>
              <a:rPr lang="en-US" sz="1600" dirty="0" err="1" smtClean="0">
                <a:latin typeface="Times New Arabic" panose="02020603050405020304" pitchFamily="18" charset="0"/>
              </a:rPr>
              <a:t>lebih</a:t>
            </a:r>
            <a:r>
              <a:rPr lang="en-US" sz="1600" dirty="0" smtClean="0">
                <a:latin typeface="Times New Arabic" panose="02020603050405020304" pitchFamily="18" charset="0"/>
              </a:rPr>
              <a:t> </a:t>
            </a:r>
            <a:r>
              <a:rPr lang="en-US" sz="1600" dirty="0" err="1" smtClean="0">
                <a:latin typeface="Times New Arabic" panose="02020603050405020304" pitchFamily="18" charset="0"/>
              </a:rPr>
              <a:t>eksploitatif</a:t>
            </a:r>
            <a:r>
              <a:rPr lang="en-US" sz="1600" dirty="0" smtClean="0">
                <a:latin typeface="Times New Arabic" panose="02020603050405020304" pitchFamily="18" charset="0"/>
              </a:rPr>
              <a:t>, </a:t>
            </a:r>
            <a:r>
              <a:rPr lang="en-US" sz="1600" dirty="0" err="1" smtClean="0">
                <a:latin typeface="Times New Arabic" panose="02020603050405020304" pitchFamily="18" charset="0"/>
              </a:rPr>
              <a:t>tidak</a:t>
            </a:r>
            <a:r>
              <a:rPr lang="en-US" sz="1600" dirty="0" smtClean="0">
                <a:latin typeface="Times New Arabic" panose="02020603050405020304" pitchFamily="18" charset="0"/>
              </a:rPr>
              <a:t> </a:t>
            </a:r>
            <a:r>
              <a:rPr lang="en-US" sz="1600" dirty="0" err="1" smtClean="0">
                <a:latin typeface="Times New Arabic" panose="02020603050405020304" pitchFamily="18" charset="0"/>
              </a:rPr>
              <a:t>menciptakan</a:t>
            </a:r>
            <a:r>
              <a:rPr lang="en-US" sz="1600" dirty="0" smtClean="0">
                <a:latin typeface="Times New Arabic" panose="02020603050405020304" pitchFamily="18" charset="0"/>
              </a:rPr>
              <a:t> </a:t>
            </a:r>
            <a:r>
              <a:rPr lang="en-US" sz="1600" dirty="0" err="1" smtClean="0">
                <a:latin typeface="Times New Arabic" panose="02020603050405020304" pitchFamily="18" charset="0"/>
              </a:rPr>
              <a:t>distribusi</a:t>
            </a:r>
            <a:r>
              <a:rPr lang="en-US" sz="1600" dirty="0" smtClean="0">
                <a:latin typeface="Times New Arabic" panose="02020603050405020304" pitchFamily="18" charset="0"/>
              </a:rPr>
              <a:t> </a:t>
            </a:r>
            <a:r>
              <a:rPr lang="en-US" sz="1600" dirty="0" err="1" smtClean="0">
                <a:latin typeface="Times New Arabic" panose="02020603050405020304" pitchFamily="18" charset="0"/>
              </a:rPr>
              <a:t>pendapatan</a:t>
            </a:r>
            <a:r>
              <a:rPr lang="en-US" sz="1600" dirty="0" smtClean="0">
                <a:latin typeface="Times New Arabic" panose="02020603050405020304" pitchFamily="18" charset="0"/>
              </a:rPr>
              <a:t> </a:t>
            </a:r>
            <a:r>
              <a:rPr lang="en-US" sz="1600" dirty="0" err="1" smtClean="0">
                <a:latin typeface="Times New Arabic" panose="02020603050405020304" pitchFamily="18" charset="0"/>
              </a:rPr>
              <a:t>dan</a:t>
            </a:r>
            <a:r>
              <a:rPr lang="en-US" sz="1600" dirty="0" smtClean="0">
                <a:latin typeface="Times New Arabic" panose="02020603050405020304" pitchFamily="18" charset="0"/>
              </a:rPr>
              <a:t> </a:t>
            </a:r>
            <a:r>
              <a:rPr lang="en-US" sz="1600" dirty="0" err="1" smtClean="0">
                <a:latin typeface="Times New Arabic" panose="02020603050405020304" pitchFamily="18" charset="0"/>
              </a:rPr>
              <a:t>kekayaan</a:t>
            </a:r>
            <a:r>
              <a:rPr lang="en-US" sz="1600" dirty="0" smtClean="0">
                <a:latin typeface="Times New Arabic" panose="02020603050405020304" pitchFamily="18" charset="0"/>
              </a:rPr>
              <a:t> yang </a:t>
            </a:r>
            <a:r>
              <a:rPr lang="en-US" sz="1600" dirty="0" err="1" smtClean="0">
                <a:latin typeface="Times New Arabic" panose="02020603050405020304" pitchFamily="18" charset="0"/>
              </a:rPr>
              <a:t>adil</a:t>
            </a:r>
            <a:r>
              <a:rPr lang="en-US" sz="1600" dirty="0" smtClean="0">
                <a:latin typeface="Times New Arabic" panose="02020603050405020304" pitchFamily="18" charset="0"/>
              </a:rPr>
              <a:t> (</a:t>
            </a:r>
            <a:r>
              <a:rPr lang="en-US" sz="1600" i="1" dirty="0" smtClean="0">
                <a:latin typeface="Times New Arabic" panose="02020603050405020304" pitchFamily="18" charset="0"/>
              </a:rPr>
              <a:t>equitable distribution of income and wealth</a:t>
            </a:r>
            <a:r>
              <a:rPr lang="en-US" sz="1600" dirty="0" smtClean="0">
                <a:latin typeface="Times New Arabic" panose="02020603050405020304" pitchFamily="18" charset="0"/>
              </a:rPr>
              <a:t>) </a:t>
            </a:r>
            <a:endParaRPr lang="en-US" altLang="en-US" sz="1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4953000" cy="685800"/>
          </a:xfrm>
        </p:spPr>
        <p:txBody>
          <a:bodyPr/>
          <a:lstStyle/>
          <a:p>
            <a:r>
              <a:rPr lang="en-US" sz="1600" dirty="0" err="1"/>
              <a:t>Perbandingan</a:t>
            </a:r>
            <a:r>
              <a:rPr lang="en-US" sz="1600" dirty="0"/>
              <a:t> </a:t>
            </a:r>
            <a:r>
              <a:rPr lang="en-US" sz="1600" dirty="0" err="1"/>
              <a:t>Perhitungan</a:t>
            </a:r>
            <a:r>
              <a:rPr lang="en-US" sz="1600" dirty="0"/>
              <a:t> </a:t>
            </a:r>
            <a:r>
              <a:rPr lang="en-US" sz="1600" i="1" dirty="0"/>
              <a:t>Margin</a:t>
            </a:r>
            <a:r>
              <a:rPr lang="en-US" sz="1600" dirty="0"/>
              <a:t> di Bank </a:t>
            </a:r>
            <a:r>
              <a:rPr lang="en-US" sz="1600" dirty="0" err="1"/>
              <a:t>Syariah</a:t>
            </a:r>
            <a:r>
              <a:rPr lang="en-US" sz="1600" dirty="0"/>
              <a:t> </a:t>
            </a:r>
            <a:r>
              <a:rPr lang="en-US" sz="1600" dirty="0" err="1" smtClean="0"/>
              <a:t>dan</a:t>
            </a:r>
            <a:r>
              <a:rPr lang="en-US" sz="1600" dirty="0" smtClean="0"/>
              <a:t> </a:t>
            </a:r>
            <a:r>
              <a:rPr lang="en-US" sz="1600" dirty="0" err="1"/>
              <a:t>Bunga</a:t>
            </a:r>
            <a:r>
              <a:rPr lang="en-US" sz="1600" dirty="0"/>
              <a:t> </a:t>
            </a:r>
            <a:r>
              <a:rPr lang="en-US" sz="1600" dirty="0" err="1"/>
              <a:t>Tetap</a:t>
            </a:r>
            <a:r>
              <a:rPr lang="en-US" sz="1600" dirty="0"/>
              <a:t> di Bank </a:t>
            </a:r>
            <a:r>
              <a:rPr lang="en-US" sz="1600" dirty="0" err="1" smtClean="0"/>
              <a:t>Konvensional</a:t>
            </a:r>
            <a:endParaRPr lang="en-US" dirty="0"/>
          </a:p>
        </p:txBody>
      </p:sp>
      <p:sp>
        <p:nvSpPr>
          <p:cNvPr id="4" name="Footer Placeholder 3"/>
          <p:cNvSpPr>
            <a:spLocks noGrp="1"/>
          </p:cNvSpPr>
          <p:nvPr>
            <p:ph type="ftr" sz="quarter" idx="11"/>
          </p:nvPr>
        </p:nvSpPr>
        <p:spPr/>
        <p:txBody>
          <a:bodyPr/>
          <a:lstStyle/>
          <a:p>
            <a:r>
              <a:rPr lang="en-US" altLang="en-US" smtClean="0"/>
              <a:t>www.themegallery.com</a:t>
            </a:r>
            <a:endParaRPr lang="en-US" altLang="en-US"/>
          </a:p>
        </p:txBody>
      </p:sp>
      <p:pic>
        <p:nvPicPr>
          <p:cNvPr id="870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1" y="1600200"/>
            <a:ext cx="7848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5615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PERBEDAAN KONSEP RATE OF INTEREST DAN RATE OF PROFIT</a:t>
            </a:r>
            <a:endParaRPr lang="en-US" sz="2000" dirty="0"/>
          </a:p>
        </p:txBody>
      </p:sp>
      <p:sp>
        <p:nvSpPr>
          <p:cNvPr id="4" name="Footer Placeholder 3"/>
          <p:cNvSpPr>
            <a:spLocks noGrp="1"/>
          </p:cNvSpPr>
          <p:nvPr>
            <p:ph type="ftr" sz="quarter" idx="11"/>
          </p:nvPr>
        </p:nvSpPr>
        <p:spPr/>
        <p:txBody>
          <a:bodyPr/>
          <a:lstStyle/>
          <a:p>
            <a:r>
              <a:rPr lang="en-US" altLang="en-US" smtClean="0"/>
              <a:t>www.themegallery.com</a:t>
            </a:r>
            <a:endParaRPr lang="en-US" altLang="en-US"/>
          </a:p>
        </p:txBody>
      </p:sp>
      <p:pic>
        <p:nvPicPr>
          <p:cNvPr id="8909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0772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6405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PERBEDAAN KONSEP RATE OF INTEREST DAN RATE OF PROFIT</a:t>
            </a:r>
            <a:endParaRPr lang="en-US" sz="2000" dirty="0"/>
          </a:p>
        </p:txBody>
      </p:sp>
      <p:sp>
        <p:nvSpPr>
          <p:cNvPr id="4" name="Footer Placeholder 3"/>
          <p:cNvSpPr>
            <a:spLocks noGrp="1"/>
          </p:cNvSpPr>
          <p:nvPr>
            <p:ph type="ftr" sz="quarter" idx="11"/>
          </p:nvPr>
        </p:nvSpPr>
        <p:spPr/>
        <p:txBody>
          <a:bodyPr/>
          <a:lstStyle/>
          <a:p>
            <a:r>
              <a:rPr lang="en-US" altLang="en-US" smtClean="0"/>
              <a:t>www.themegallery.com</a:t>
            </a:r>
            <a:endParaRPr lang="en-US" altLang="en-US"/>
          </a:p>
        </p:txBody>
      </p:sp>
      <p:pic>
        <p:nvPicPr>
          <p:cNvPr id="9011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02000" y="1600200"/>
            <a:ext cx="7063799"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Table 9"/>
          <p:cNvGraphicFramePr>
            <a:graphicFrameLocks noGrp="1"/>
          </p:cNvGraphicFramePr>
          <p:nvPr>
            <p:extLst>
              <p:ext uri="{D42A27DB-BD31-4B8C-83A1-F6EECF244321}">
                <p14:modId xmlns:p14="http://schemas.microsoft.com/office/powerpoint/2010/main" val="1370913702"/>
              </p:ext>
            </p:extLst>
          </p:nvPr>
        </p:nvGraphicFramePr>
        <p:xfrm>
          <a:off x="990600" y="1295400"/>
          <a:ext cx="7086600" cy="245364"/>
        </p:xfrm>
        <a:graphic>
          <a:graphicData uri="http://schemas.openxmlformats.org/drawingml/2006/table">
            <a:tbl>
              <a:tblPr firstRow="1" firstCol="1" bandRow="1">
                <a:tableStyleId>{5C22544A-7EE6-4342-B048-85BDC9FD1C3A}</a:tableStyleId>
              </a:tblPr>
              <a:tblGrid>
                <a:gridCol w="3543300"/>
                <a:gridCol w="3543300"/>
              </a:tblGrid>
              <a:tr h="228600">
                <a:tc>
                  <a:txBody>
                    <a:bodyPr/>
                    <a:lstStyle/>
                    <a:p>
                      <a:pPr marL="0" marR="0" algn="ctr">
                        <a:lnSpc>
                          <a:spcPct val="115000"/>
                        </a:lnSpc>
                        <a:spcBef>
                          <a:spcPts val="0"/>
                        </a:spcBef>
                        <a:spcAft>
                          <a:spcPts val="0"/>
                        </a:spcAft>
                      </a:pPr>
                      <a:r>
                        <a:rPr lang="en-US" sz="1400" dirty="0">
                          <a:solidFill>
                            <a:schemeClr val="tx1"/>
                          </a:solidFill>
                          <a:effectLst/>
                          <a:latin typeface="Times New Arabic" panose="02020603050405020304" pitchFamily="18" charset="0"/>
                        </a:rPr>
                        <a:t>Rate of interest</a:t>
                      </a:r>
                      <a:endParaRPr lang="en-US" sz="1400" dirty="0">
                        <a:solidFill>
                          <a:schemeClr val="tx1"/>
                        </a:solidFill>
                        <a:effectLst/>
                        <a:latin typeface="Times New Arabic" panose="02020603050405020304" pitchFamily="18" charset="0"/>
                        <a:ea typeface="Calibri"/>
                        <a:cs typeface="Arial"/>
                      </a:endParaRPr>
                    </a:p>
                  </a:txBody>
                  <a:tcPr marL="49830" marR="49830" marT="0" marB="0"/>
                </a:tc>
                <a:tc>
                  <a:txBody>
                    <a:bodyPr/>
                    <a:lstStyle/>
                    <a:p>
                      <a:pPr marL="0" marR="0" algn="ctr">
                        <a:lnSpc>
                          <a:spcPct val="115000"/>
                        </a:lnSpc>
                        <a:spcBef>
                          <a:spcPts val="0"/>
                        </a:spcBef>
                        <a:spcAft>
                          <a:spcPts val="0"/>
                        </a:spcAft>
                      </a:pPr>
                      <a:r>
                        <a:rPr lang="en-US" sz="1400" dirty="0">
                          <a:solidFill>
                            <a:schemeClr val="tx1"/>
                          </a:solidFill>
                          <a:effectLst/>
                          <a:latin typeface="Times New Arabic" panose="02020603050405020304" pitchFamily="18" charset="0"/>
                        </a:rPr>
                        <a:t>Rate of profit</a:t>
                      </a:r>
                      <a:endParaRPr lang="en-US" sz="1400" dirty="0">
                        <a:solidFill>
                          <a:schemeClr val="tx1"/>
                        </a:solidFill>
                        <a:effectLst/>
                        <a:latin typeface="Times New Arabic" panose="02020603050405020304" pitchFamily="18" charset="0"/>
                        <a:ea typeface="Calibri"/>
                        <a:cs typeface="Arial"/>
                      </a:endParaRPr>
                    </a:p>
                  </a:txBody>
                  <a:tcPr marL="49830" marR="49830" marT="0" marB="0"/>
                </a:tc>
              </a:tr>
            </a:tbl>
          </a:graphicData>
        </a:graphic>
      </p:graphicFrame>
    </p:spTree>
    <p:extLst>
      <p:ext uri="{BB962C8B-B14F-4D97-AF65-F5344CB8AC3E}">
        <p14:creationId xmlns:p14="http://schemas.microsoft.com/office/powerpoint/2010/main" val="1528666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PERBEDAAN KONSEP RATE OF INTEREST DAN RATE OF PROFIT</a:t>
            </a:r>
            <a:endParaRPr lang="en-US" sz="2000" dirty="0"/>
          </a:p>
        </p:txBody>
      </p:sp>
      <p:sp>
        <p:nvSpPr>
          <p:cNvPr id="4" name="Footer Placeholder 3"/>
          <p:cNvSpPr>
            <a:spLocks noGrp="1"/>
          </p:cNvSpPr>
          <p:nvPr>
            <p:ph type="ftr" sz="quarter" idx="11"/>
          </p:nvPr>
        </p:nvSpPr>
        <p:spPr/>
        <p:txBody>
          <a:bodyPr/>
          <a:lstStyle/>
          <a:p>
            <a:r>
              <a:rPr lang="en-US" altLang="en-US" smtClean="0"/>
              <a:t>www.themegallery.com</a:t>
            </a:r>
            <a:endParaRPr lang="en-US" altLang="en-US"/>
          </a:p>
        </p:txBody>
      </p:sp>
      <p:pic>
        <p:nvPicPr>
          <p:cNvPr id="911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1596" y="1600200"/>
            <a:ext cx="6904607"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3691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55638"/>
            <a:ext cx="5562600" cy="563562"/>
          </a:xfrm>
        </p:spPr>
        <p:txBody>
          <a:bodyPr/>
          <a:lstStyle/>
          <a:p>
            <a:r>
              <a:rPr lang="en-US" sz="2000" dirty="0">
                <a:solidFill>
                  <a:srgbClr val="212121"/>
                </a:solidFill>
                <a:latin typeface="Times New Roman"/>
                <a:ea typeface="Times New Roman"/>
              </a:rPr>
              <a:t>The Previous Study on The Rate of Profit Stability of Islamic Bank</a:t>
            </a:r>
            <a:endParaRPr lang="en-US" sz="2000" dirty="0"/>
          </a:p>
        </p:txBody>
      </p:sp>
      <p:sp>
        <p:nvSpPr>
          <p:cNvPr id="3" name="Content Placeholder 2"/>
          <p:cNvSpPr>
            <a:spLocks noGrp="1"/>
          </p:cNvSpPr>
          <p:nvPr>
            <p:ph idx="1"/>
          </p:nvPr>
        </p:nvSpPr>
        <p:spPr>
          <a:xfrm>
            <a:off x="381000" y="1371600"/>
            <a:ext cx="8305800" cy="4876800"/>
          </a:xfrm>
        </p:spPr>
        <p:txBody>
          <a:bodyPr/>
          <a:lstStyle/>
          <a:p>
            <a:pPr algn="just">
              <a:lnSpc>
                <a:spcPct val="115000"/>
              </a:lnSpc>
              <a:spcAft>
                <a:spcPts val="0"/>
              </a:spcAft>
              <a:tabLst>
                <a:tab pos="45720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b="1" dirty="0">
                <a:solidFill>
                  <a:srgbClr val="212121"/>
                </a:solidFill>
                <a:latin typeface="Times New Roman"/>
                <a:ea typeface="Times New Roman"/>
                <a:cs typeface="Arial"/>
              </a:rPr>
              <a:t>Abdel Hamid  M. Bashir from Department of Economy Grambling State University  conducted a study of the Determinants of Profitability and Rate of Return Margins in Islamic Banking ; Some Evidence From Middle East (2000</a:t>
            </a:r>
            <a:r>
              <a:rPr lang="en-US" sz="1800" b="1" dirty="0" smtClean="0">
                <a:solidFill>
                  <a:srgbClr val="212121"/>
                </a:solidFill>
                <a:latin typeface="Times New Roman"/>
                <a:ea typeface="Times New Roman"/>
                <a:cs typeface="Arial"/>
              </a:rPr>
              <a:t>).</a:t>
            </a:r>
            <a:endParaRPr lang="en-US" sz="1000" b="1" dirty="0" smtClean="0">
              <a:solidFill>
                <a:srgbClr val="212121"/>
              </a:solidFill>
              <a:latin typeface="Times New Roman"/>
              <a:ea typeface="Times New Roman"/>
              <a:cs typeface="Arial"/>
            </a:endParaRPr>
          </a:p>
          <a:p>
            <a:pPr lvl="1" algn="just">
              <a:lnSpc>
                <a:spcPct val="115000"/>
              </a:lnSpc>
              <a:spcAft>
                <a:spcPts val="0"/>
              </a:spcAft>
              <a:tabLst>
                <a:tab pos="45720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dirty="0">
                <a:solidFill>
                  <a:srgbClr val="212121"/>
                </a:solidFill>
                <a:latin typeface="Times New Roman"/>
                <a:ea typeface="Times New Roman"/>
              </a:rPr>
              <a:t>The results of the study as a whole is: there are influences on the ratio of short-term funds, non-earning assets and operating costs, as well as capital adequacy and financing ratios, but the </a:t>
            </a:r>
            <a:r>
              <a:rPr lang="en-US" sz="1400" dirty="0">
                <a:solidFill>
                  <a:srgbClr val="FF0000"/>
                </a:solidFill>
                <a:latin typeface="Times New Roman"/>
                <a:ea typeface="Times New Roman"/>
              </a:rPr>
              <a:t>research did not include the factor of balance sheet structure (Rate Sensitive Asset-RSA/Rate Sensitive Liabilities-RSL)</a:t>
            </a:r>
            <a:endParaRPr lang="en-US" sz="1400" b="1" dirty="0" smtClean="0">
              <a:solidFill>
                <a:srgbClr val="FF0000"/>
              </a:solidFill>
              <a:latin typeface="Times New Roman"/>
              <a:ea typeface="Times New Roman"/>
              <a:cs typeface="Arial"/>
            </a:endParaRPr>
          </a:p>
          <a:p>
            <a:pPr algn="just">
              <a:lnSpc>
                <a:spcPct val="115000"/>
              </a:lnSpc>
              <a:spcAft>
                <a:spcPts val="0"/>
              </a:spcAft>
              <a:tabLst>
                <a:tab pos="45720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b="1" dirty="0" smtClean="0">
                <a:solidFill>
                  <a:srgbClr val="212121"/>
                </a:solidFill>
                <a:latin typeface="Times New Roman"/>
                <a:ea typeface="Times New Roman"/>
                <a:cs typeface="Arial"/>
              </a:rPr>
              <a:t>Martin </a:t>
            </a:r>
            <a:r>
              <a:rPr lang="en-US" sz="1800" b="1" dirty="0" err="1">
                <a:solidFill>
                  <a:srgbClr val="212121"/>
                </a:solidFill>
                <a:latin typeface="Times New Roman"/>
                <a:ea typeface="Times New Roman"/>
                <a:cs typeface="Arial"/>
              </a:rPr>
              <a:t>Cihak</a:t>
            </a:r>
            <a:r>
              <a:rPr lang="en-US" sz="1800" b="1" dirty="0">
                <a:solidFill>
                  <a:srgbClr val="212121"/>
                </a:solidFill>
                <a:latin typeface="Times New Roman"/>
                <a:ea typeface="Times New Roman"/>
                <a:cs typeface="Arial"/>
              </a:rPr>
              <a:t> and </a:t>
            </a:r>
            <a:r>
              <a:rPr lang="en-US" sz="1800" b="1" dirty="0" err="1">
                <a:solidFill>
                  <a:srgbClr val="212121"/>
                </a:solidFill>
                <a:latin typeface="Times New Roman"/>
                <a:ea typeface="Times New Roman"/>
                <a:cs typeface="Arial"/>
              </a:rPr>
              <a:t>Heiko</a:t>
            </a:r>
            <a:r>
              <a:rPr lang="en-US" sz="1800" b="1" dirty="0">
                <a:solidFill>
                  <a:srgbClr val="212121"/>
                </a:solidFill>
                <a:latin typeface="Times New Roman"/>
                <a:ea typeface="Times New Roman"/>
                <a:cs typeface="Arial"/>
              </a:rPr>
              <a:t> Hesse from International Monetary Fund (IMF) on the Profit Stability of Islamic Banks in 77 Countries (2008</a:t>
            </a:r>
            <a:r>
              <a:rPr lang="en-US" sz="1800" b="1" dirty="0" smtClean="0">
                <a:solidFill>
                  <a:srgbClr val="212121"/>
                </a:solidFill>
                <a:latin typeface="Times New Roman"/>
                <a:ea typeface="Times New Roman"/>
                <a:cs typeface="Arial"/>
              </a:rPr>
              <a:t>)</a:t>
            </a:r>
          </a:p>
          <a:p>
            <a:pPr lvl="1" algn="just">
              <a:lnSpc>
                <a:spcPct val="115000"/>
              </a:lnSpc>
              <a:spcAft>
                <a:spcPts val="0"/>
              </a:spcAft>
              <a:tabLst>
                <a:tab pos="45720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dirty="0">
                <a:solidFill>
                  <a:srgbClr val="212121"/>
                </a:solidFill>
                <a:latin typeface="Times New Roman"/>
                <a:ea typeface="Times New Roman"/>
              </a:rPr>
              <a:t>In the studies, it were not explained clearly why the causes of the instability of the studied Islamic banks. According to the authors, </a:t>
            </a:r>
            <a:r>
              <a:rPr lang="en-US" sz="1200" dirty="0">
                <a:solidFill>
                  <a:srgbClr val="FF0000"/>
                </a:solidFill>
                <a:latin typeface="Times New Roman"/>
                <a:ea typeface="Times New Roman"/>
              </a:rPr>
              <a:t>the difficulty of the change was particularly difficult to change the structure of assets and liabilities (RSA/RSL) most of which have a rate of profit that is permanent in long-term, that causing a decrease in the parameter profit of μ due to the changes in the market variables </a:t>
            </a:r>
            <a:r>
              <a:rPr lang="en-US" sz="1200" dirty="0">
                <a:solidFill>
                  <a:srgbClr val="212121"/>
                </a:solidFill>
                <a:latin typeface="Times New Roman"/>
                <a:ea typeface="Times New Roman"/>
              </a:rPr>
              <a:t>(interest rate) that affects indirectly the liabilities in the form of increased demand deposits yield of </a:t>
            </a:r>
            <a:r>
              <a:rPr lang="en-US" sz="1200" i="1" dirty="0" err="1">
                <a:solidFill>
                  <a:srgbClr val="212121"/>
                </a:solidFill>
                <a:latin typeface="Times New Roman"/>
                <a:ea typeface="Times New Roman"/>
              </a:rPr>
              <a:t>mudharabah</a:t>
            </a:r>
            <a:endParaRPr lang="en-US" sz="1200" b="1" dirty="0" smtClean="0">
              <a:solidFill>
                <a:srgbClr val="212121"/>
              </a:solidFill>
              <a:latin typeface="Times New Roman"/>
              <a:ea typeface="Times New Roman"/>
              <a:cs typeface="Arial"/>
            </a:endParaRPr>
          </a:p>
          <a:p>
            <a:pPr>
              <a:spcAft>
                <a:spcPts val="0"/>
              </a:spcAft>
            </a:pPr>
            <a:r>
              <a:rPr lang="en-US" sz="1800" dirty="0">
                <a:latin typeface="Calibri"/>
                <a:ea typeface="Calibri"/>
                <a:cs typeface="Arial"/>
              </a:rPr>
              <a:t> </a:t>
            </a:r>
            <a:r>
              <a:rPr lang="en-US" sz="1800" b="1" dirty="0">
                <a:solidFill>
                  <a:srgbClr val="212121"/>
                </a:solidFill>
                <a:latin typeface="Times New Roman"/>
                <a:ea typeface="Times New Roman"/>
              </a:rPr>
              <a:t>Amine Abi </a:t>
            </a:r>
            <a:r>
              <a:rPr lang="en-US" sz="1800" b="1" dirty="0" err="1">
                <a:solidFill>
                  <a:srgbClr val="212121"/>
                </a:solidFill>
                <a:latin typeface="Times New Roman"/>
                <a:ea typeface="Times New Roman"/>
              </a:rPr>
              <a:t>Aad</a:t>
            </a:r>
            <a:r>
              <a:rPr lang="en-US" sz="1800" b="1" dirty="0">
                <a:solidFill>
                  <a:srgbClr val="212121"/>
                </a:solidFill>
                <a:latin typeface="Times New Roman"/>
                <a:ea typeface="Times New Roman"/>
              </a:rPr>
              <a:t> </a:t>
            </a:r>
            <a:r>
              <a:rPr lang="en-US" sz="1800" b="1" dirty="0" err="1">
                <a:solidFill>
                  <a:srgbClr val="212121"/>
                </a:solidFill>
                <a:latin typeface="Times New Roman"/>
                <a:ea typeface="Times New Roman"/>
              </a:rPr>
              <a:t>dan</a:t>
            </a:r>
            <a:r>
              <a:rPr lang="en-US" sz="1800" b="1" dirty="0">
                <a:solidFill>
                  <a:srgbClr val="212121"/>
                </a:solidFill>
                <a:latin typeface="Times New Roman"/>
                <a:ea typeface="Times New Roman"/>
              </a:rPr>
              <a:t> Elias </a:t>
            </a:r>
            <a:r>
              <a:rPr lang="en-US" sz="1800" b="1" dirty="0" err="1">
                <a:solidFill>
                  <a:srgbClr val="212121"/>
                </a:solidFill>
                <a:latin typeface="Times New Roman"/>
                <a:ea typeface="Times New Roman"/>
              </a:rPr>
              <a:t>Raad</a:t>
            </a:r>
            <a:r>
              <a:rPr lang="en-US" sz="1800" b="1" dirty="0">
                <a:solidFill>
                  <a:srgbClr val="212121"/>
                </a:solidFill>
                <a:latin typeface="Times New Roman"/>
                <a:ea typeface="Times New Roman"/>
              </a:rPr>
              <a:t> from Lebanese American University on the Profit Efficiency of Islamic Bank as Compare to Commercial Bank in the Middle East (2009)</a:t>
            </a:r>
            <a:r>
              <a:rPr lang="en-US" sz="1800" baseline="30000" dirty="0">
                <a:solidFill>
                  <a:srgbClr val="212121"/>
                </a:solidFill>
                <a:latin typeface="Times New Roman"/>
                <a:ea typeface="Times New Roman"/>
                <a:cs typeface="Times New Roman"/>
              </a:rPr>
              <a:t> </a:t>
            </a:r>
            <a:endParaRPr lang="en-US" sz="1800" baseline="30000" dirty="0" smtClean="0">
              <a:solidFill>
                <a:srgbClr val="212121"/>
              </a:solidFill>
              <a:latin typeface="Times New Roman"/>
              <a:ea typeface="Times New Roman"/>
              <a:cs typeface="Times New Roman"/>
            </a:endParaRPr>
          </a:p>
          <a:p>
            <a:pPr lvl="1">
              <a:spcAft>
                <a:spcPts val="0"/>
              </a:spcAft>
            </a:pPr>
            <a:r>
              <a:rPr lang="en-US" sz="1000" dirty="0">
                <a:solidFill>
                  <a:srgbClr val="212121"/>
                </a:solidFill>
                <a:latin typeface="Times New Roman"/>
                <a:ea typeface="Times New Roman"/>
              </a:rPr>
              <a:t>studied between the years 2003-2007, especially in the countries of the Middle East, namely in Bahrain, Jordan, Kuwait, Lebanon, Qatar, Saudi Arabia, Syria, United Arab Emirates and Yemen to the conventional 83 banks and 20 Islamic banks are the mean average net profit in Islamic Bank is lower by 3% compared with the net interest margin at conventional banks which approximately 6 %. </a:t>
            </a:r>
            <a:r>
              <a:rPr lang="en-US" sz="1000" dirty="0">
                <a:solidFill>
                  <a:srgbClr val="FF0000"/>
                </a:solidFill>
                <a:latin typeface="Times New Roman"/>
                <a:ea typeface="Times New Roman"/>
              </a:rPr>
              <a:t>According to the author, this happens because between the 2003-2007 period there was an increase in interest rates in general, so that under consideration that many assets transactions are done with </a:t>
            </a:r>
            <a:r>
              <a:rPr lang="en-US" sz="1000" i="1" dirty="0" err="1">
                <a:solidFill>
                  <a:srgbClr val="FF0000"/>
                </a:solidFill>
                <a:latin typeface="Times New Roman"/>
                <a:ea typeface="Times New Roman"/>
              </a:rPr>
              <a:t>Murabahah</a:t>
            </a:r>
            <a:r>
              <a:rPr lang="en-US" sz="1000" dirty="0">
                <a:solidFill>
                  <a:srgbClr val="FF0000"/>
                </a:solidFill>
                <a:latin typeface="Times New Roman"/>
                <a:ea typeface="Times New Roman"/>
              </a:rPr>
              <a:t> scheme</a:t>
            </a:r>
            <a:endParaRPr lang="en-US" sz="1000" dirty="0">
              <a:solidFill>
                <a:srgbClr val="FF0000"/>
              </a:solidFill>
              <a:latin typeface="Calibri"/>
              <a:ea typeface="Calibri"/>
              <a:cs typeface="Arial"/>
            </a:endParaRPr>
          </a:p>
          <a:p>
            <a:pPr>
              <a:spcAft>
                <a:spcPts val="0"/>
              </a:spcAft>
            </a:pPr>
            <a:endParaRPr lang="en-US" sz="1800" dirty="0">
              <a:latin typeface="Calibri"/>
              <a:ea typeface="Calibri"/>
              <a:cs typeface="Arial"/>
            </a:endParaRPr>
          </a:p>
          <a:p>
            <a:endParaRPr lang="en-US" dirty="0"/>
          </a:p>
        </p:txBody>
      </p:sp>
      <p:sp>
        <p:nvSpPr>
          <p:cNvPr id="4" name="Footer Placeholder 3"/>
          <p:cNvSpPr>
            <a:spLocks noGrp="1"/>
          </p:cNvSpPr>
          <p:nvPr>
            <p:ph type="ftr" sz="quarter" idx="11"/>
          </p:nvPr>
        </p:nvSpPr>
        <p:spPr/>
        <p:txBody>
          <a:bodyPr/>
          <a:lstStyle/>
          <a:p>
            <a:r>
              <a:rPr lang="en-US" altLang="en-US" smtClean="0">
                <a:solidFill>
                  <a:srgbClr val="FFFFFF"/>
                </a:solidFill>
              </a:rPr>
              <a:t>www.themegallery.com</a:t>
            </a:r>
            <a:endParaRPr lang="en-US" altLang="en-US">
              <a:solidFill>
                <a:srgbClr val="FFFFFF"/>
              </a:solidFill>
            </a:endParaRPr>
          </a:p>
        </p:txBody>
      </p:sp>
    </p:spTree>
    <p:extLst>
      <p:ext uri="{BB962C8B-B14F-4D97-AF65-F5344CB8AC3E}">
        <p14:creationId xmlns:p14="http://schemas.microsoft.com/office/powerpoint/2010/main" val="1363815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722" y="287338"/>
            <a:ext cx="7543800" cy="844550"/>
          </a:xfrm>
        </p:spPr>
        <p:txBody>
          <a:bodyPr/>
          <a:lstStyle/>
          <a:p>
            <a:pPr>
              <a:defRPr/>
            </a:pPr>
            <a:r>
              <a:rPr lang="en-US" sz="3200" b="1" dirty="0" smtClean="0">
                <a:latin typeface="Aharoni" panose="02010803020104030203" pitchFamily="2" charset="-79"/>
                <a:cs typeface="Aharoni" panose="02010803020104030203" pitchFamily="2" charset="-79"/>
              </a:rPr>
              <a:t>Research Model</a:t>
            </a:r>
            <a:endParaRPr lang="en-US" sz="3200" b="1"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822722" y="1958976"/>
            <a:ext cx="7543800" cy="3910013"/>
          </a:xfrm>
        </p:spPr>
        <p:txBody>
          <a:bodyPr/>
          <a:lstStyle/>
          <a:p>
            <a:pPr>
              <a:defRPr/>
            </a:pPr>
            <a:endParaRPr lang="en-US" sz="1600" dirty="0" smtClean="0">
              <a:latin typeface="Times New Roman"/>
              <a:ea typeface="Times New Roman"/>
            </a:endParaRPr>
          </a:p>
          <a:p>
            <a:pPr marL="0" indent="0" algn="just">
              <a:spcBef>
                <a:spcPts val="0"/>
              </a:spcBef>
              <a:spcAft>
                <a:spcPts val="1000"/>
              </a:spcAft>
              <a:buNone/>
              <a:tabLst>
                <a:tab pos="342900" algn="l"/>
                <a:tab pos="4457700" algn="r"/>
                <a:tab pos="5029200" algn="r"/>
              </a:tabLst>
              <a:defRPr/>
            </a:pPr>
            <a:r>
              <a:rPr lang="en-US" sz="1800" dirty="0" smtClean="0">
                <a:solidFill>
                  <a:srgbClr val="212121"/>
                </a:solidFill>
                <a:latin typeface="Times New Roman"/>
                <a:ea typeface="Times New Roman"/>
              </a:rPr>
              <a:t>The Study Case is used on this research and  </a:t>
            </a:r>
            <a:r>
              <a:rPr lang="en-US" sz="1800" dirty="0">
                <a:solidFill>
                  <a:srgbClr val="212121"/>
                </a:solidFill>
                <a:latin typeface="Times New Roman"/>
                <a:ea typeface="Times New Roman"/>
              </a:rPr>
              <a:t>the author used the secondary data retrieved from the data of rate of profit that is called The Net Margin (NM) of Bank </a:t>
            </a:r>
            <a:r>
              <a:rPr lang="en-US" sz="1800" dirty="0" err="1">
                <a:solidFill>
                  <a:srgbClr val="212121"/>
                </a:solidFill>
                <a:latin typeface="Times New Roman"/>
                <a:ea typeface="Times New Roman"/>
              </a:rPr>
              <a:t>Syariah</a:t>
            </a:r>
            <a:r>
              <a:rPr lang="en-US" sz="1800" dirty="0">
                <a:solidFill>
                  <a:srgbClr val="212121"/>
                </a:solidFill>
                <a:latin typeface="Times New Roman"/>
                <a:ea typeface="Times New Roman"/>
              </a:rPr>
              <a:t> </a:t>
            </a:r>
            <a:r>
              <a:rPr lang="en-US" sz="1800" dirty="0" err="1">
                <a:solidFill>
                  <a:srgbClr val="212121"/>
                </a:solidFill>
                <a:latin typeface="Times New Roman"/>
                <a:ea typeface="Times New Roman"/>
              </a:rPr>
              <a:t>Mandiri</a:t>
            </a:r>
            <a:r>
              <a:rPr lang="en-US" sz="1800" dirty="0">
                <a:solidFill>
                  <a:srgbClr val="212121"/>
                </a:solidFill>
                <a:latin typeface="Times New Roman"/>
                <a:ea typeface="Times New Roman"/>
              </a:rPr>
              <a:t> (BSM) from year 2004 to 2009 (5 years).  The period is selected due to the ideal condition for this research where there is a period of rising interest rates</a:t>
            </a:r>
            <a:r>
              <a:rPr lang="en-US" sz="1800" dirty="0" smtClean="0">
                <a:latin typeface="Times New Roman"/>
                <a:ea typeface="Calibri"/>
                <a:cs typeface="Arial"/>
              </a:rPr>
              <a:t>.</a:t>
            </a:r>
          </a:p>
          <a:p>
            <a:pPr marL="0" indent="0" algn="just">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smtClean="0">
                <a:solidFill>
                  <a:srgbClr val="212121"/>
                </a:solidFill>
                <a:latin typeface="Times New Roman"/>
                <a:ea typeface="Times New Roman"/>
                <a:cs typeface="Times New Roman"/>
              </a:rPr>
              <a:t>To </a:t>
            </a:r>
            <a:r>
              <a:rPr lang="en-US" sz="1800" dirty="0">
                <a:solidFill>
                  <a:srgbClr val="212121"/>
                </a:solidFill>
                <a:latin typeface="Times New Roman"/>
                <a:ea typeface="Times New Roman"/>
                <a:cs typeface="Times New Roman"/>
              </a:rPr>
              <a:t>find the concept of rate of profit that creates economic stability, </a:t>
            </a:r>
            <a:r>
              <a:rPr lang="en-US" sz="1800" dirty="0" smtClean="0">
                <a:solidFill>
                  <a:srgbClr val="212121"/>
                </a:solidFill>
                <a:latin typeface="Times New Roman"/>
                <a:ea typeface="Times New Roman"/>
                <a:cs typeface="Times New Roman"/>
              </a:rPr>
              <a:t>the use of  quantitative research to see </a:t>
            </a:r>
            <a:r>
              <a:rPr lang="en-US" sz="1800" dirty="0">
                <a:solidFill>
                  <a:srgbClr val="212121"/>
                </a:solidFill>
                <a:latin typeface="Times New Roman"/>
                <a:ea typeface="Times New Roman"/>
                <a:cs typeface="Times New Roman"/>
              </a:rPr>
              <a:t>the effect of interest rate volatility as represented by the SBI (along with other factor such as the </a:t>
            </a:r>
            <a:r>
              <a:rPr lang="en-US" sz="1800" dirty="0" smtClean="0">
                <a:solidFill>
                  <a:srgbClr val="212121"/>
                </a:solidFill>
                <a:latin typeface="Times New Roman"/>
                <a:ea typeface="Times New Roman"/>
                <a:cs typeface="Times New Roman"/>
              </a:rPr>
              <a:t>structure </a:t>
            </a:r>
            <a:r>
              <a:rPr lang="en-US" sz="1800" dirty="0">
                <a:solidFill>
                  <a:srgbClr val="212121"/>
                </a:solidFill>
                <a:latin typeface="Times New Roman"/>
                <a:ea typeface="Times New Roman"/>
                <a:cs typeface="Times New Roman"/>
              </a:rPr>
              <a:t>of the balance sheet) to </a:t>
            </a:r>
            <a:r>
              <a:rPr lang="en-US" sz="1800" dirty="0" smtClean="0">
                <a:solidFill>
                  <a:srgbClr val="212121"/>
                </a:solidFill>
                <a:latin typeface="Times New Roman"/>
                <a:ea typeface="Times New Roman"/>
                <a:cs typeface="Times New Roman"/>
              </a:rPr>
              <a:t>The Net </a:t>
            </a:r>
            <a:r>
              <a:rPr lang="en-US" sz="1800" dirty="0">
                <a:solidFill>
                  <a:srgbClr val="212121"/>
                </a:solidFill>
                <a:latin typeface="Times New Roman"/>
                <a:ea typeface="Times New Roman"/>
                <a:cs typeface="Times New Roman"/>
              </a:rPr>
              <a:t>Margin (the rate of profit of Islamic Bank</a:t>
            </a:r>
            <a:r>
              <a:rPr lang="en-US" sz="1800" dirty="0" smtClean="0">
                <a:solidFill>
                  <a:srgbClr val="212121"/>
                </a:solidFill>
                <a:latin typeface="Times New Roman"/>
                <a:ea typeface="Times New Roman"/>
                <a:cs typeface="Times New Roman"/>
              </a:rPr>
              <a:t>) </a:t>
            </a:r>
            <a:r>
              <a:rPr lang="en-US" sz="1800" dirty="0">
                <a:solidFill>
                  <a:srgbClr val="212121"/>
                </a:solidFill>
                <a:latin typeface="Times New Roman"/>
                <a:ea typeface="Times New Roman"/>
                <a:cs typeface="Times New Roman"/>
              </a:rPr>
              <a:t>in the BSM for 5 years i.e. 2004-2009 is being conducted</a:t>
            </a:r>
            <a:r>
              <a:rPr lang="en-US" sz="1600" dirty="0">
                <a:solidFill>
                  <a:srgbClr val="212121"/>
                </a:solidFill>
                <a:latin typeface="Times New Roman"/>
                <a:ea typeface="Times New Roman"/>
                <a:cs typeface="Times New Roman"/>
              </a:rPr>
              <a:t>.</a:t>
            </a:r>
            <a:endParaRPr lang="en-US" sz="1400" dirty="0">
              <a:effectLst/>
              <a:latin typeface="Calibri"/>
              <a:ea typeface="Calibri"/>
              <a:cs typeface="Times New Roman"/>
            </a:endParaRPr>
          </a:p>
        </p:txBody>
      </p:sp>
    </p:spTree>
    <p:extLst>
      <p:ext uri="{BB962C8B-B14F-4D97-AF65-F5344CB8AC3E}">
        <p14:creationId xmlns:p14="http://schemas.microsoft.com/office/powerpoint/2010/main" val="37571976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838200"/>
            <a:ext cx="7543800" cy="2913062"/>
          </a:xfrm>
        </p:spPr>
        <p:txBody>
          <a:bodyPr>
            <a:normAutofit/>
          </a:bodyPr>
          <a:lstStyle/>
          <a:p>
            <a:pPr algn="ctr">
              <a:defRPr/>
            </a:pPr>
            <a:r>
              <a:rPr lang="en-US" sz="2000" b="1" dirty="0" smtClean="0">
                <a:latin typeface="Aharoni" panose="02010803020104030203" pitchFamily="2" charset="-79"/>
                <a:cs typeface="Aharoni" panose="02010803020104030203" pitchFamily="2" charset="-79"/>
              </a:rPr>
              <a:t>The Role of The Rate of Profit in Creating Distribution of Income as Measured by the Net Income Margin of Islamic Asset Liability Management </a:t>
            </a:r>
            <a:endParaRPr lang="en-US" sz="2000" b="1" dirty="0">
              <a:latin typeface="Aharoni" panose="02010803020104030203" pitchFamily="2" charset="-79"/>
              <a:cs typeface="Aharoni" panose="02010803020104030203" pitchFamily="2" charset="-79"/>
            </a:endParaRPr>
          </a:p>
        </p:txBody>
      </p:sp>
      <p:sp>
        <p:nvSpPr>
          <p:cNvPr id="3" name="Content Placeholder 2"/>
          <p:cNvSpPr>
            <a:spLocks noGrp="1" noRot="1" noChangeAspect="1" noMove="1" noResize="1" noEditPoints="1" noAdjustHandles="1" noChangeArrowheads="1" noChangeShapeType="1" noTextEdit="1"/>
          </p:cNvSpPr>
          <p:nvPr>
            <p:ph idx="1"/>
          </p:nvPr>
        </p:nvSpPr>
        <p:spPr>
          <a:xfrm>
            <a:off x="822722" y="1846265"/>
            <a:ext cx="7543800" cy="4365849"/>
          </a:xfrm>
          <a:blipFill rotWithShape="1">
            <a:blip r:embed="rId2"/>
            <a:stretch>
              <a:fillRect b="-4190"/>
            </a:stretch>
          </a:blipFill>
          <a:extLst/>
        </p:spPr>
        <p:txBody>
          <a:bodyPr/>
          <a:lstStyle/>
          <a:p>
            <a:pPr marL="0" indent="0">
              <a:buNone/>
              <a:defRPr/>
            </a:pPr>
            <a:endParaRPr lang="en-US" dirty="0">
              <a:noFill/>
            </a:endParaRPr>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819400"/>
            <a:ext cx="7010399"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1000" y="762000"/>
            <a:ext cx="3262432" cy="461665"/>
          </a:xfrm>
          <a:prstGeom prst="rect">
            <a:avLst/>
          </a:prstGeom>
          <a:noFill/>
        </p:spPr>
        <p:txBody>
          <a:bodyPr wrap="none" rtlCol="0">
            <a:spAutoFit/>
          </a:bodyPr>
          <a:lstStyle/>
          <a:p>
            <a:pPr fontAlgn="auto">
              <a:spcBef>
                <a:spcPts val="0"/>
              </a:spcBef>
              <a:spcAft>
                <a:spcPts val="0"/>
              </a:spcAft>
            </a:pPr>
            <a:r>
              <a:rPr lang="en-US" sz="2400" b="1" dirty="0">
                <a:solidFill>
                  <a:srgbClr val="000000"/>
                </a:solidFill>
                <a:latin typeface="Arial"/>
              </a:rPr>
              <a:t>The Research Model </a:t>
            </a:r>
          </a:p>
        </p:txBody>
      </p:sp>
    </p:spTree>
    <p:extLst>
      <p:ext uri="{BB962C8B-B14F-4D97-AF65-F5344CB8AC3E}">
        <p14:creationId xmlns:p14="http://schemas.microsoft.com/office/powerpoint/2010/main" val="5258572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Title 1"/>
          <p:cNvSpPr>
            <a:spLocks noGrp="1"/>
          </p:cNvSpPr>
          <p:nvPr>
            <p:ph type="title"/>
          </p:nvPr>
        </p:nvSpPr>
        <p:spPr>
          <a:xfrm>
            <a:off x="152400" y="274638"/>
            <a:ext cx="8534400" cy="868362"/>
          </a:xfrm>
        </p:spPr>
        <p:txBody>
          <a:bodyPr/>
          <a:lstStyle/>
          <a:p>
            <a:pPr eaLnBrk="1" hangingPunct="1"/>
            <a:r>
              <a:rPr lang="en-US" altLang="en-US" sz="2400" dirty="0" smtClean="0"/>
              <a:t>The maturity-adjusted Gap : will determine the stability</a:t>
            </a:r>
            <a:br>
              <a:rPr lang="en-US" altLang="en-US" sz="2400" dirty="0" smtClean="0"/>
            </a:br>
            <a:r>
              <a:rPr lang="en-US" altLang="en-US" sz="2400" dirty="0" smtClean="0"/>
              <a:t>of net income of Islamic Bank</a:t>
            </a:r>
          </a:p>
        </p:txBody>
      </p:sp>
      <p:sp>
        <p:nvSpPr>
          <p:cNvPr id="4" name="Rectangle 3"/>
          <p:cNvSpPr/>
          <p:nvPr/>
        </p:nvSpPr>
        <p:spPr>
          <a:xfrm>
            <a:off x="1295400" y="2819400"/>
            <a:ext cx="1600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FFFF"/>
                </a:solidFill>
              </a:rPr>
              <a:t>Fixed Rate</a:t>
            </a:r>
          </a:p>
        </p:txBody>
      </p:sp>
      <p:cxnSp>
        <p:nvCxnSpPr>
          <p:cNvPr id="6" name="Straight Connector 5"/>
          <p:cNvCxnSpPr/>
          <p:nvPr/>
        </p:nvCxnSpPr>
        <p:spPr>
          <a:xfrm>
            <a:off x="2895600" y="2819400"/>
            <a:ext cx="5257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895600" y="3581400"/>
            <a:ext cx="5257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7772401" y="3200400"/>
            <a:ext cx="76200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295400" y="1905000"/>
            <a:ext cx="67818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34504" name="TextBox 15"/>
          <p:cNvSpPr txBox="1">
            <a:spLocks noChangeArrowheads="1"/>
          </p:cNvSpPr>
          <p:nvPr/>
        </p:nvSpPr>
        <p:spPr bwMode="auto">
          <a:xfrm>
            <a:off x="4267200" y="2971800"/>
            <a:ext cx="2625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fontAlgn="auto">
              <a:spcBef>
                <a:spcPts val="0"/>
              </a:spcBef>
              <a:spcAft>
                <a:spcPts val="0"/>
              </a:spcAft>
            </a:pPr>
            <a:r>
              <a:rPr lang="en-US" altLang="en-US">
                <a:solidFill>
                  <a:srgbClr val="000000"/>
                </a:solidFill>
              </a:rPr>
              <a:t>      New Rate Condition</a:t>
            </a:r>
          </a:p>
        </p:txBody>
      </p:sp>
      <p:cxnSp>
        <p:nvCxnSpPr>
          <p:cNvPr id="18" name="Straight Arrow Connector 17"/>
          <p:cNvCxnSpPr/>
          <p:nvPr/>
        </p:nvCxnSpPr>
        <p:spPr>
          <a:xfrm>
            <a:off x="2971800" y="3962400"/>
            <a:ext cx="51816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34506" name="TextBox 19"/>
          <p:cNvSpPr txBox="1">
            <a:spLocks noChangeArrowheads="1"/>
          </p:cNvSpPr>
          <p:nvPr/>
        </p:nvSpPr>
        <p:spPr bwMode="auto">
          <a:xfrm>
            <a:off x="2895600" y="1447800"/>
            <a:ext cx="2935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fontAlgn="auto">
              <a:spcBef>
                <a:spcPts val="0"/>
              </a:spcBef>
              <a:spcAft>
                <a:spcPts val="0"/>
              </a:spcAft>
            </a:pPr>
            <a:r>
              <a:rPr lang="en-US" altLang="en-US">
                <a:solidFill>
                  <a:srgbClr val="000000"/>
                </a:solidFill>
              </a:rPr>
              <a:t>Gapping Period : 12 month</a:t>
            </a:r>
          </a:p>
        </p:txBody>
      </p:sp>
      <p:sp>
        <p:nvSpPr>
          <p:cNvPr id="234507" name="TextBox 20"/>
          <p:cNvSpPr txBox="1">
            <a:spLocks noChangeArrowheads="1"/>
          </p:cNvSpPr>
          <p:nvPr/>
        </p:nvSpPr>
        <p:spPr bwMode="auto">
          <a:xfrm>
            <a:off x="4191000" y="4191000"/>
            <a:ext cx="1235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fontAlgn="auto">
              <a:spcBef>
                <a:spcPts val="0"/>
              </a:spcBef>
              <a:spcAft>
                <a:spcPts val="0"/>
              </a:spcAft>
            </a:pPr>
            <a:r>
              <a:rPr lang="en-US" altLang="en-US">
                <a:solidFill>
                  <a:srgbClr val="000000"/>
                </a:solidFill>
              </a:rPr>
              <a:t>11 month </a:t>
            </a:r>
          </a:p>
        </p:txBody>
      </p:sp>
      <p:sp>
        <p:nvSpPr>
          <p:cNvPr id="234508" name="TextBox 21"/>
          <p:cNvSpPr txBox="1">
            <a:spLocks noChangeArrowheads="1"/>
          </p:cNvSpPr>
          <p:nvPr/>
        </p:nvSpPr>
        <p:spPr bwMode="auto">
          <a:xfrm>
            <a:off x="1295400" y="2057400"/>
            <a:ext cx="7165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fontAlgn="auto">
              <a:spcBef>
                <a:spcPts val="0"/>
              </a:spcBef>
              <a:spcAft>
                <a:spcPts val="0"/>
              </a:spcAft>
            </a:pPr>
            <a:r>
              <a:rPr lang="en-US" altLang="en-US" dirty="0">
                <a:solidFill>
                  <a:srgbClr val="000000"/>
                </a:solidFill>
              </a:rPr>
              <a:t>Today          p = 1/12                                                         1 year</a:t>
            </a:r>
          </a:p>
        </p:txBody>
      </p:sp>
      <p:cxnSp>
        <p:nvCxnSpPr>
          <p:cNvPr id="24" name="Straight Arrow Connector 23"/>
          <p:cNvCxnSpPr/>
          <p:nvPr/>
        </p:nvCxnSpPr>
        <p:spPr>
          <a:xfrm>
            <a:off x="1371600" y="2667000"/>
            <a:ext cx="6781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4510" name="TextBox 24"/>
          <p:cNvSpPr txBox="1">
            <a:spLocks noChangeArrowheads="1"/>
          </p:cNvSpPr>
          <p:nvPr/>
        </p:nvSpPr>
        <p:spPr bwMode="auto">
          <a:xfrm>
            <a:off x="8229600" y="2438400"/>
            <a:ext cx="687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fontAlgn="auto">
              <a:spcBef>
                <a:spcPts val="0"/>
              </a:spcBef>
              <a:spcAft>
                <a:spcPts val="0"/>
              </a:spcAft>
            </a:pPr>
            <a:r>
              <a:rPr lang="en-US" altLang="en-US">
                <a:solidFill>
                  <a:srgbClr val="000000"/>
                </a:solidFill>
              </a:rPr>
              <a:t>Time</a:t>
            </a:r>
          </a:p>
        </p:txBody>
      </p:sp>
      <p:sp>
        <p:nvSpPr>
          <p:cNvPr id="234511" name="TextBox 25"/>
          <p:cNvSpPr txBox="1">
            <a:spLocks noChangeArrowheads="1"/>
          </p:cNvSpPr>
          <p:nvPr/>
        </p:nvSpPr>
        <p:spPr bwMode="auto">
          <a:xfrm>
            <a:off x="2209800" y="4724400"/>
            <a:ext cx="5183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fontAlgn="auto">
              <a:spcBef>
                <a:spcPts val="0"/>
              </a:spcBef>
              <a:spcAft>
                <a:spcPts val="0"/>
              </a:spcAft>
            </a:pPr>
            <a:r>
              <a:rPr lang="en-US" altLang="en-US">
                <a:solidFill>
                  <a:srgbClr val="000000"/>
                </a:solidFill>
              </a:rPr>
              <a:t>ii j = sa j . r j . p j  + sa j . (r j + ∆ r j) . (1 – p j)</a:t>
            </a:r>
          </a:p>
        </p:txBody>
      </p:sp>
      <p:sp>
        <p:nvSpPr>
          <p:cNvPr id="234512" name="TextBox 26"/>
          <p:cNvSpPr txBox="1">
            <a:spLocks noChangeArrowheads="1"/>
          </p:cNvSpPr>
          <p:nvPr/>
        </p:nvSpPr>
        <p:spPr bwMode="auto">
          <a:xfrm>
            <a:off x="1371600" y="5791200"/>
            <a:ext cx="6477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fontAlgn="auto">
              <a:spcBef>
                <a:spcPts val="0"/>
              </a:spcBef>
              <a:spcAft>
                <a:spcPts val="0"/>
              </a:spcAft>
            </a:pPr>
            <a:r>
              <a:rPr lang="en-US" altLang="en-US" dirty="0" smtClean="0">
                <a:solidFill>
                  <a:srgbClr val="000000"/>
                </a:solidFill>
              </a:rPr>
              <a:t>            P </a:t>
            </a:r>
            <a:r>
              <a:rPr lang="en-US" altLang="en-US" dirty="0">
                <a:solidFill>
                  <a:srgbClr val="000000"/>
                </a:solidFill>
              </a:rPr>
              <a:t>j  = </a:t>
            </a:r>
            <a:r>
              <a:rPr lang="en-US" altLang="en-US" dirty="0" smtClean="0">
                <a:solidFill>
                  <a:srgbClr val="000000"/>
                </a:solidFill>
              </a:rPr>
              <a:t>asset-liability repricing date in 1 year</a:t>
            </a:r>
            <a:endParaRPr lang="en-US" altLang="en-US" dirty="0">
              <a:solidFill>
                <a:srgbClr val="000000"/>
              </a:solidFill>
            </a:endParaRPr>
          </a:p>
        </p:txBody>
      </p:sp>
    </p:spTree>
    <p:extLst>
      <p:ext uri="{BB962C8B-B14F-4D97-AF65-F5344CB8AC3E}">
        <p14:creationId xmlns:p14="http://schemas.microsoft.com/office/powerpoint/2010/main" val="2590824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669" y="1600200"/>
            <a:ext cx="7543800" cy="1219200"/>
          </a:xfrm>
        </p:spPr>
        <p:txBody>
          <a:bodyPr>
            <a:normAutofit/>
          </a:bodyPr>
          <a:lstStyle/>
          <a:p>
            <a:pPr marL="57150" indent="400050" algn="ctr">
              <a:spcBef>
                <a:spcPts val="0"/>
              </a:spcBef>
              <a:spcAft>
                <a:spcPts val="0"/>
              </a:spcAft>
              <a:defRPr/>
            </a:pPr>
            <a:r>
              <a:rPr lang="en-US" sz="1800" dirty="0" smtClean="0">
                <a:latin typeface="Aharoni" panose="02010803020104030203" pitchFamily="2" charset="-79"/>
                <a:ea typeface="Calibri"/>
                <a:cs typeface="Aharoni" panose="02010803020104030203" pitchFamily="2" charset="-79"/>
              </a:rPr>
              <a:t>The Role of Rate of Profit in Creating Equitable Distribution of Wealth as Measured by the Volatility of Asset Value of Islamic Financial Product</a:t>
            </a:r>
            <a:endParaRPr lang="en-US" sz="1800"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838200" y="2133600"/>
            <a:ext cx="7940278" cy="3962400"/>
          </a:xfrm>
        </p:spPr>
        <p:txBody>
          <a:bodyPr/>
          <a:lstStyle/>
          <a:p>
            <a:pPr>
              <a:defRPr/>
            </a:pPr>
            <a:endParaRPr lang="en-US" dirty="0" smtClean="0"/>
          </a:p>
          <a:p>
            <a:pPr marL="57150" indent="400050" algn="ctr">
              <a:spcBef>
                <a:spcPts val="0"/>
              </a:spcBef>
              <a:spcAft>
                <a:spcPts val="0"/>
              </a:spcAft>
              <a:defRPr/>
            </a:pPr>
            <a:endParaRPr lang="en-US" sz="1600" b="1" dirty="0" smtClean="0">
              <a:latin typeface="Times New Roman"/>
              <a:ea typeface="Calibri"/>
            </a:endParaRPr>
          </a:p>
          <a:p>
            <a:pPr marL="57150" indent="400050" algn="ctr">
              <a:spcBef>
                <a:spcPts val="0"/>
              </a:spcBef>
              <a:spcAft>
                <a:spcPts val="0"/>
              </a:spcAft>
              <a:defRPr/>
            </a:pPr>
            <a:endParaRPr lang="en-US" sz="1600" b="1" dirty="0">
              <a:latin typeface="Times New Roman"/>
              <a:ea typeface="Calibri"/>
            </a:endParaRPr>
          </a:p>
          <a:p>
            <a:pPr marL="57150" indent="400050">
              <a:spcBef>
                <a:spcPts val="0"/>
              </a:spcBef>
              <a:spcAft>
                <a:spcPts val="0"/>
              </a:spcAft>
              <a:defRPr/>
            </a:pPr>
            <a:r>
              <a:rPr lang="en-US" sz="1600" b="1" dirty="0" smtClean="0">
                <a:latin typeface="Times New Roman"/>
                <a:ea typeface="Calibri"/>
              </a:rPr>
              <a:t>The </a:t>
            </a:r>
            <a:r>
              <a:rPr lang="en-US" sz="1600" b="1" dirty="0" err="1" smtClean="0">
                <a:latin typeface="Times New Roman"/>
                <a:ea typeface="Calibri"/>
              </a:rPr>
              <a:t>volatilty</a:t>
            </a:r>
            <a:r>
              <a:rPr lang="en-US" sz="1600" b="1" dirty="0" smtClean="0">
                <a:latin typeface="Times New Roman"/>
                <a:ea typeface="Calibri"/>
              </a:rPr>
              <a:t> of Asset Value can be derived : (</a:t>
            </a:r>
            <a:r>
              <a:rPr lang="en-US" sz="1600" b="1" dirty="0" err="1" smtClean="0">
                <a:latin typeface="Times New Roman"/>
                <a:ea typeface="Calibri"/>
              </a:rPr>
              <a:t>dV</a:t>
            </a:r>
            <a:r>
              <a:rPr lang="en-US" sz="1600" b="1" dirty="0" smtClean="0">
                <a:latin typeface="Times New Roman"/>
                <a:ea typeface="Calibri"/>
              </a:rPr>
              <a:t>/V) = -n (</a:t>
            </a:r>
            <a:r>
              <a:rPr lang="en-US" sz="1600" b="1" dirty="0" err="1" smtClean="0">
                <a:latin typeface="Times New Roman"/>
                <a:ea typeface="Calibri"/>
              </a:rPr>
              <a:t>dR</a:t>
            </a:r>
            <a:r>
              <a:rPr lang="en-US" sz="1600" b="1" dirty="0" smtClean="0">
                <a:latin typeface="Times New Roman"/>
                <a:ea typeface="Calibri"/>
              </a:rPr>
              <a:t>/1+R)</a:t>
            </a:r>
          </a:p>
          <a:p>
            <a:pPr marL="57150" indent="400050" algn="ctr">
              <a:spcBef>
                <a:spcPts val="0"/>
              </a:spcBef>
              <a:spcAft>
                <a:spcPts val="0"/>
              </a:spcAft>
              <a:defRPr/>
            </a:pPr>
            <a:endParaRPr lang="en-US" sz="1600" b="1" dirty="0">
              <a:latin typeface="Times New Roman"/>
            </a:endParaRPr>
          </a:p>
          <a:p>
            <a:r>
              <a:rPr lang="en-US" sz="1600" dirty="0" smtClean="0"/>
              <a:t>The </a:t>
            </a:r>
            <a:r>
              <a:rPr lang="en-US" sz="1600" dirty="0"/>
              <a:t>risk of financial instability in the bank’s value can be measured by the volatility of portfolio net worth (PNW) per market value of asset that had been managed as below :</a:t>
            </a:r>
          </a:p>
          <a:p>
            <a:pPr marL="0" indent="0">
              <a:buNone/>
            </a:pPr>
            <a:r>
              <a:rPr lang="en-US" sz="1600" b="1" dirty="0" smtClean="0"/>
              <a:t>      d </a:t>
            </a:r>
            <a:r>
              <a:rPr lang="en-US" sz="1600" b="1" dirty="0"/>
              <a:t>(PNW/A) = -</a:t>
            </a:r>
            <a:r>
              <a:rPr lang="en-US" sz="1600" b="1" dirty="0" err="1"/>
              <a:t>dG</a:t>
            </a:r>
            <a:r>
              <a:rPr lang="en-US" sz="1600" b="1" dirty="0"/>
              <a:t> . </a:t>
            </a:r>
            <a:r>
              <a:rPr lang="en-US" sz="1600" b="1" dirty="0" err="1"/>
              <a:t>dR</a:t>
            </a:r>
            <a:r>
              <a:rPr lang="en-US" sz="1600" b="1" dirty="0"/>
              <a:t> + CG/2 . dR</a:t>
            </a:r>
            <a:r>
              <a:rPr lang="en-US" sz="1600" b="1" baseline="30000" dirty="0"/>
              <a:t>2</a:t>
            </a:r>
            <a:r>
              <a:rPr lang="en-US" sz="1600" b="1" dirty="0"/>
              <a:t>/(1+R)</a:t>
            </a:r>
            <a:r>
              <a:rPr lang="en-US" sz="1600" dirty="0"/>
              <a:t>       whereby   </a:t>
            </a:r>
            <a:r>
              <a:rPr lang="en-US" sz="1600" b="1" dirty="0"/>
              <a:t>CG = CA – (L/A).CL</a:t>
            </a:r>
            <a:endParaRPr lang="en-US" sz="1600" dirty="0"/>
          </a:p>
          <a:p>
            <a:pPr marL="0" indent="0">
              <a:buNone/>
            </a:pPr>
            <a:r>
              <a:rPr lang="en-US" sz="1600" dirty="0"/>
              <a:t> </a:t>
            </a:r>
          </a:p>
          <a:p>
            <a:r>
              <a:rPr lang="en-US" sz="1600" dirty="0"/>
              <a:t>CA = Convexity Asset, CL = Convexity Liability, A = Market Value of Asset, L = Market Value of Liability, D = Duration and R = Rate of Return</a:t>
            </a:r>
          </a:p>
          <a:p>
            <a:pPr marL="57150" indent="400050">
              <a:spcBef>
                <a:spcPts val="0"/>
              </a:spcBef>
              <a:spcAft>
                <a:spcPts val="0"/>
              </a:spcAft>
              <a:defRPr/>
            </a:pPr>
            <a:endParaRPr lang="en-US" sz="1600" b="1" dirty="0"/>
          </a:p>
        </p:txBody>
      </p:sp>
      <p:sp>
        <p:nvSpPr>
          <p:cNvPr id="4" name="TextBox 3"/>
          <p:cNvSpPr txBox="1"/>
          <p:nvPr/>
        </p:nvSpPr>
        <p:spPr>
          <a:xfrm>
            <a:off x="609600" y="762000"/>
            <a:ext cx="2390398" cy="369332"/>
          </a:xfrm>
          <a:prstGeom prst="rect">
            <a:avLst/>
          </a:prstGeom>
          <a:noFill/>
        </p:spPr>
        <p:txBody>
          <a:bodyPr wrap="none" rtlCol="0">
            <a:spAutoFit/>
          </a:bodyPr>
          <a:lstStyle/>
          <a:p>
            <a:pPr fontAlgn="auto">
              <a:spcBef>
                <a:spcPts val="0"/>
              </a:spcBef>
              <a:spcAft>
                <a:spcPts val="0"/>
              </a:spcAft>
            </a:pPr>
            <a:r>
              <a:rPr lang="en-US" dirty="0">
                <a:solidFill>
                  <a:srgbClr val="000000"/>
                </a:solidFill>
                <a:latin typeface="Arial"/>
              </a:rPr>
              <a:t>The Research Model </a:t>
            </a:r>
          </a:p>
        </p:txBody>
      </p:sp>
    </p:spTree>
    <p:extLst>
      <p:ext uri="{BB962C8B-B14F-4D97-AF65-F5344CB8AC3E}">
        <p14:creationId xmlns:p14="http://schemas.microsoft.com/office/powerpoint/2010/main" val="15377480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87339"/>
            <a:ext cx="8137922" cy="873125"/>
          </a:xfrm>
        </p:spPr>
        <p:txBody>
          <a:bodyPr/>
          <a:lstStyle/>
          <a:p>
            <a:pPr>
              <a:defRPr/>
            </a:pPr>
            <a:r>
              <a:rPr lang="en-US" sz="2800" dirty="0" smtClean="0">
                <a:latin typeface="Aharoni" panose="02010803020104030203" pitchFamily="2" charset="-79"/>
                <a:cs typeface="Aharoni" panose="02010803020104030203" pitchFamily="2" charset="-79"/>
              </a:rPr>
              <a:t>Quantitative Research Model</a:t>
            </a:r>
            <a:endParaRPr lang="en-US" sz="2800"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lstStyle/>
          <a:p>
            <a:pPr marL="57150" algn="just">
              <a:lnSpc>
                <a:spcPct val="115000"/>
              </a:lnSpc>
              <a:spcBef>
                <a:spcPts val="0"/>
              </a:spcBef>
              <a:spcAft>
                <a:spcPts val="1000"/>
              </a:spcAft>
              <a:tabLst>
                <a:tab pos="342900" algn="l"/>
                <a:tab pos="4457700" algn="r"/>
                <a:tab pos="5029200" algn="r"/>
              </a:tabLst>
              <a:defRPr/>
            </a:pPr>
            <a:r>
              <a:rPr lang="en-US" sz="1600" dirty="0">
                <a:solidFill>
                  <a:srgbClr val="212121"/>
                </a:solidFill>
                <a:latin typeface="Times New Roman"/>
                <a:ea typeface="Times New Roman"/>
                <a:cs typeface="Consolas"/>
              </a:rPr>
              <a:t>The model used is a model with multiple regression analysis to determine the effect of 5 Factors i.e. : Balance Sheet Structure of Islamic Bank represented by the ratio of RSA/RSL (Rate Sensitive Assets / Rate Sensitive Liabilities), Islamic Bank Investment in Real Sector represented by the ratio FDR (Financing to Deposit Ratio), Interest Rate represented by the SBI (Bank Indonesia Certificate), Islamic Bank Capital represented by the CAR (Capital Adequacy Ratio) and Islamic Bank Credit Default represented by the NPF (Non Performing Financing) to rate of profit of Islamic Bank represented by the Net Margin to Deposit (NM) of Bank </a:t>
            </a:r>
            <a:r>
              <a:rPr lang="en-US" sz="1600" dirty="0" err="1">
                <a:solidFill>
                  <a:srgbClr val="212121"/>
                </a:solidFill>
                <a:latin typeface="Times New Roman"/>
                <a:ea typeface="Times New Roman"/>
                <a:cs typeface="Consolas"/>
              </a:rPr>
              <a:t>Syariah</a:t>
            </a:r>
            <a:r>
              <a:rPr lang="en-US" sz="1600" dirty="0">
                <a:solidFill>
                  <a:srgbClr val="212121"/>
                </a:solidFill>
                <a:latin typeface="Times New Roman"/>
                <a:ea typeface="Times New Roman"/>
                <a:cs typeface="Consolas"/>
              </a:rPr>
              <a:t> </a:t>
            </a:r>
            <a:r>
              <a:rPr lang="en-US" sz="1600" dirty="0" err="1">
                <a:solidFill>
                  <a:srgbClr val="212121"/>
                </a:solidFill>
                <a:latin typeface="Times New Roman"/>
                <a:ea typeface="Times New Roman"/>
                <a:cs typeface="Consolas"/>
              </a:rPr>
              <a:t>Mandiri</a:t>
            </a:r>
            <a:r>
              <a:rPr lang="en-US" sz="1600" dirty="0">
                <a:solidFill>
                  <a:srgbClr val="212121"/>
                </a:solidFill>
                <a:latin typeface="Times New Roman"/>
                <a:ea typeface="Times New Roman"/>
                <a:cs typeface="Consolas"/>
              </a:rPr>
              <a:t>.   From the research results shows that the Net Margin of Islamic banks turned out to get affected by the interest rate movement. In this research we are using the interest rate of SBI (Bank Indonesia Certificate) as a comparison. Research models also illustrate the instability of BSM net margin/income to changes in interest rates, represented by the SBI and other independent factors as below</a:t>
            </a:r>
            <a:r>
              <a:rPr lang="en-US" sz="1600" dirty="0" smtClean="0">
                <a:solidFill>
                  <a:srgbClr val="212121"/>
                </a:solidFill>
                <a:latin typeface="Times New Roman"/>
                <a:ea typeface="Times New Roman"/>
                <a:cs typeface="Consolas"/>
              </a:rPr>
              <a:t>:</a:t>
            </a:r>
          </a:p>
          <a:p>
            <a:pPr marL="0" indent="0" algn="just">
              <a:lnSpc>
                <a:spcPct val="115000"/>
              </a:lnSpc>
              <a:spcBef>
                <a:spcPts val="0"/>
              </a:spcBef>
              <a:spcAft>
                <a:spcPts val="1000"/>
              </a:spcAft>
              <a:buNone/>
              <a:tabLst>
                <a:tab pos="342900" algn="l"/>
                <a:tab pos="4457700" algn="r"/>
                <a:tab pos="5029200" algn="r"/>
              </a:tabLst>
              <a:defRPr/>
            </a:pPr>
            <a:endParaRPr lang="en-US" sz="1600" dirty="0">
              <a:ea typeface="Calibri"/>
              <a:cs typeface="Arial"/>
            </a:endParaRPr>
          </a:p>
          <a:p>
            <a:pPr marL="0" algn="just">
              <a:lnSpc>
                <a:spcPct val="115000"/>
              </a:lnSpc>
              <a:spcBef>
                <a:spcPts val="0"/>
              </a:spcBef>
              <a:spcAft>
                <a:spcPts val="1000"/>
              </a:spcAft>
              <a:tabLst>
                <a:tab pos="342900" algn="l"/>
                <a:tab pos="4457700" algn="r"/>
                <a:tab pos="5029200" algn="r"/>
              </a:tabLst>
              <a:defRPr/>
            </a:pPr>
            <a:r>
              <a:rPr lang="it-IT" sz="1800" b="1" i="1" dirty="0" smtClean="0">
                <a:latin typeface="Times New Roman"/>
                <a:ea typeface="Calibri"/>
                <a:cs typeface="Arial"/>
              </a:rPr>
              <a:t> </a:t>
            </a:r>
            <a:r>
              <a:rPr lang="fr-FR" sz="1800" b="1" i="1" dirty="0" smtClean="0">
                <a:latin typeface="Times New Roman"/>
                <a:ea typeface="Calibri"/>
                <a:cs typeface="Arial"/>
              </a:rPr>
              <a:t>Net </a:t>
            </a:r>
            <a:r>
              <a:rPr lang="fr-FR" sz="1800" b="1" i="1" dirty="0" err="1" smtClean="0">
                <a:latin typeface="Times New Roman"/>
                <a:ea typeface="Calibri"/>
                <a:cs typeface="Arial"/>
              </a:rPr>
              <a:t>Margin</a:t>
            </a:r>
            <a:r>
              <a:rPr lang="fr-FR" sz="1800" b="1" dirty="0" smtClean="0">
                <a:latin typeface="Times New Roman"/>
                <a:ea typeface="Calibri"/>
                <a:cs typeface="Arial"/>
              </a:rPr>
              <a:t> = α + β1  RSA/RSL + β2 FDR + β3 SBI + β4 CAR + β5 NPF + υ</a:t>
            </a:r>
            <a:endParaRPr lang="en-US" sz="1800" dirty="0">
              <a:ea typeface="Calibri"/>
              <a:cs typeface="Arial"/>
            </a:endParaRPr>
          </a:p>
          <a:p>
            <a:pPr>
              <a:defRPr/>
            </a:pPr>
            <a:endParaRPr lang="en-US" sz="1800" dirty="0"/>
          </a:p>
        </p:txBody>
      </p:sp>
    </p:spTree>
    <p:extLst>
      <p:ext uri="{BB962C8B-B14F-4D97-AF65-F5344CB8AC3E}">
        <p14:creationId xmlns:p14="http://schemas.microsoft.com/office/powerpoint/2010/main" val="563391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id-ID" dirty="0" smtClean="0"/>
              <a:t>Acuan analisa/ alat ukur</a:t>
            </a:r>
            <a:endParaRPr lang="en-US" dirty="0"/>
          </a:p>
        </p:txBody>
      </p:sp>
      <p:sp>
        <p:nvSpPr>
          <p:cNvPr id="80899" name="AutoShape 3"/>
          <p:cNvSpPr>
            <a:spLocks noChangeArrowheads="1"/>
          </p:cNvSpPr>
          <p:nvPr/>
        </p:nvSpPr>
        <p:spPr bwMode="gray">
          <a:xfrm>
            <a:off x="2693988" y="2849563"/>
            <a:ext cx="504825" cy="576262"/>
          </a:xfrm>
          <a:prstGeom prst="chevron">
            <a:avLst>
              <a:gd name="adj" fmla="val 52514"/>
            </a:avLst>
          </a:prstGeom>
          <a:solidFill>
            <a:schemeClr val="accent1"/>
          </a:solidFill>
          <a:ln w="0" algn="ctr">
            <a:noFill/>
            <a:miter lim="800000"/>
            <a:headEnd/>
            <a:tailEnd/>
          </a:ln>
          <a:effectLst/>
        </p:spPr>
        <p:txBody>
          <a:bodyPr wrap="none" anchor="ctr"/>
          <a:lstStyle/>
          <a:p>
            <a:pPr fontAlgn="base">
              <a:spcBef>
                <a:spcPct val="0"/>
              </a:spcBef>
              <a:spcAft>
                <a:spcPct val="0"/>
              </a:spcAft>
            </a:pPr>
            <a:endParaRPr lang="id-ID">
              <a:solidFill>
                <a:srgbClr val="FFFFFF"/>
              </a:solidFill>
            </a:endParaRPr>
          </a:p>
        </p:txBody>
      </p:sp>
      <p:sp>
        <p:nvSpPr>
          <p:cNvPr id="80900" name="AutoShape 4"/>
          <p:cNvSpPr>
            <a:spLocks noChangeArrowheads="1"/>
          </p:cNvSpPr>
          <p:nvPr/>
        </p:nvSpPr>
        <p:spPr bwMode="gray">
          <a:xfrm>
            <a:off x="5429250" y="2849563"/>
            <a:ext cx="504825" cy="576262"/>
          </a:xfrm>
          <a:prstGeom prst="chevron">
            <a:avLst>
              <a:gd name="adj" fmla="val 52514"/>
            </a:avLst>
          </a:prstGeom>
          <a:solidFill>
            <a:schemeClr val="hlink"/>
          </a:solidFill>
          <a:ln w="0" algn="ctr">
            <a:noFill/>
            <a:miter lim="800000"/>
            <a:headEnd/>
            <a:tailEnd/>
          </a:ln>
          <a:effectLst/>
        </p:spPr>
        <p:txBody>
          <a:bodyPr wrap="none" anchor="ctr"/>
          <a:lstStyle/>
          <a:p>
            <a:pPr fontAlgn="base">
              <a:spcBef>
                <a:spcPct val="0"/>
              </a:spcBef>
              <a:spcAft>
                <a:spcPct val="0"/>
              </a:spcAft>
            </a:pPr>
            <a:endParaRPr lang="id-ID">
              <a:solidFill>
                <a:srgbClr val="FFFFFF"/>
              </a:solidFill>
            </a:endParaRPr>
          </a:p>
        </p:txBody>
      </p:sp>
      <p:sp>
        <p:nvSpPr>
          <p:cNvPr id="80901" name="Oval 5"/>
          <p:cNvSpPr>
            <a:spLocks noChangeArrowheads="1"/>
          </p:cNvSpPr>
          <p:nvPr/>
        </p:nvSpPr>
        <p:spPr bwMode="gray">
          <a:xfrm>
            <a:off x="6005513" y="2057400"/>
            <a:ext cx="2160587" cy="2160588"/>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base">
              <a:spcBef>
                <a:spcPct val="0"/>
              </a:spcBef>
              <a:spcAft>
                <a:spcPct val="0"/>
              </a:spcAft>
            </a:pPr>
            <a:endParaRPr lang="id-ID">
              <a:solidFill>
                <a:srgbClr val="FFFFFF"/>
              </a:solidFill>
            </a:endParaRPr>
          </a:p>
        </p:txBody>
      </p:sp>
      <p:sp>
        <p:nvSpPr>
          <p:cNvPr id="80902" name="Oval 6"/>
          <p:cNvSpPr>
            <a:spLocks noChangeArrowheads="1"/>
          </p:cNvSpPr>
          <p:nvPr/>
        </p:nvSpPr>
        <p:spPr bwMode="gray">
          <a:xfrm>
            <a:off x="6005513" y="2057400"/>
            <a:ext cx="2160587" cy="2160588"/>
          </a:xfrm>
          <a:prstGeom prst="ellipse">
            <a:avLst/>
          </a:prstGeom>
          <a:gradFill rotWithShape="1">
            <a:gsLst>
              <a:gs pos="0">
                <a:schemeClr val="hlink">
                  <a:alpha val="32001"/>
                </a:schemeClr>
              </a:gs>
              <a:gs pos="100000">
                <a:schemeClr val="hlink">
                  <a:gamma/>
                  <a:shade val="0"/>
                  <a:invGamma/>
                  <a:alpha val="89999"/>
                </a:schemeClr>
              </a:gs>
            </a:gsLst>
            <a:lin ang="2700000" scaled="1"/>
          </a:gradFill>
          <a:ln w="38100" algn="ctr">
            <a:noFill/>
            <a:round/>
            <a:headEnd/>
            <a:tailEnd/>
          </a:ln>
          <a:effectLst/>
        </p:spPr>
        <p:txBody>
          <a:bodyPr wrap="none" anchor="ctr">
            <a:spAutoFit/>
          </a:bodyPr>
          <a:lstStyle/>
          <a:p>
            <a:pPr fontAlgn="base">
              <a:spcBef>
                <a:spcPct val="0"/>
              </a:spcBef>
              <a:spcAft>
                <a:spcPct val="0"/>
              </a:spcAft>
            </a:pPr>
            <a:endParaRPr lang="id-ID">
              <a:solidFill>
                <a:srgbClr val="FFFFFF"/>
              </a:solidFill>
            </a:endParaRPr>
          </a:p>
        </p:txBody>
      </p:sp>
      <p:sp>
        <p:nvSpPr>
          <p:cNvPr id="80903" name="Oval 7"/>
          <p:cNvSpPr>
            <a:spLocks noChangeArrowheads="1"/>
          </p:cNvSpPr>
          <p:nvPr/>
        </p:nvSpPr>
        <p:spPr bwMode="gray">
          <a:xfrm>
            <a:off x="6146800" y="2198688"/>
            <a:ext cx="1878013" cy="187801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base">
              <a:spcBef>
                <a:spcPct val="0"/>
              </a:spcBef>
              <a:spcAft>
                <a:spcPct val="0"/>
              </a:spcAft>
            </a:pPr>
            <a:endParaRPr lang="id-ID">
              <a:solidFill>
                <a:srgbClr val="FFFFFF"/>
              </a:solidFill>
            </a:endParaRPr>
          </a:p>
        </p:txBody>
      </p:sp>
      <p:sp>
        <p:nvSpPr>
          <p:cNvPr id="80904" name="Oval 8"/>
          <p:cNvSpPr>
            <a:spLocks noChangeArrowheads="1"/>
          </p:cNvSpPr>
          <p:nvPr/>
        </p:nvSpPr>
        <p:spPr bwMode="gray">
          <a:xfrm>
            <a:off x="6178550" y="2209800"/>
            <a:ext cx="1878013" cy="1878013"/>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headEnd/>
            <a:tailEnd/>
          </a:ln>
          <a:effectLst/>
        </p:spPr>
        <p:txBody>
          <a:bodyPr anchor="ctr">
            <a:spAutoFit/>
          </a:bodyPr>
          <a:lstStyle/>
          <a:p>
            <a:pPr fontAlgn="base">
              <a:spcBef>
                <a:spcPct val="0"/>
              </a:spcBef>
              <a:spcAft>
                <a:spcPct val="0"/>
              </a:spcAft>
            </a:pPr>
            <a:endParaRPr lang="id-ID">
              <a:solidFill>
                <a:srgbClr val="FFFFFF"/>
              </a:solidFill>
            </a:endParaRPr>
          </a:p>
        </p:txBody>
      </p:sp>
      <p:sp>
        <p:nvSpPr>
          <p:cNvPr id="80905" name="Oval 9"/>
          <p:cNvSpPr>
            <a:spLocks noChangeArrowheads="1"/>
          </p:cNvSpPr>
          <p:nvPr/>
        </p:nvSpPr>
        <p:spPr bwMode="gray">
          <a:xfrm>
            <a:off x="6248400" y="2292350"/>
            <a:ext cx="1690688" cy="1690688"/>
          </a:xfrm>
          <a:prstGeom prst="ellipse">
            <a:avLst/>
          </a:prstGeom>
          <a:solidFill>
            <a:srgbClr val="333333"/>
          </a:solidFill>
          <a:ln w="38100" algn="ctr">
            <a:noFill/>
            <a:round/>
            <a:headEnd/>
            <a:tailEnd/>
          </a:ln>
          <a:effectLst/>
        </p:spPr>
        <p:txBody>
          <a:bodyPr anchor="ctr">
            <a:spAutoFit/>
          </a:bodyPr>
          <a:lstStyle/>
          <a:p>
            <a:pPr fontAlgn="base">
              <a:spcBef>
                <a:spcPct val="0"/>
              </a:spcBef>
              <a:spcAft>
                <a:spcPct val="0"/>
              </a:spcAft>
            </a:pPr>
            <a:endParaRPr lang="id-ID">
              <a:solidFill>
                <a:srgbClr val="FFFFFF"/>
              </a:solidFill>
            </a:endParaRPr>
          </a:p>
        </p:txBody>
      </p:sp>
      <p:sp>
        <p:nvSpPr>
          <p:cNvPr id="80906" name="Oval 10"/>
          <p:cNvSpPr>
            <a:spLocks noChangeArrowheads="1"/>
          </p:cNvSpPr>
          <p:nvPr/>
        </p:nvSpPr>
        <p:spPr bwMode="gray">
          <a:xfrm>
            <a:off x="533400" y="2051050"/>
            <a:ext cx="2160588" cy="2160588"/>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38100" algn="ctr">
            <a:noFill/>
            <a:round/>
            <a:headEnd/>
            <a:tailEnd/>
          </a:ln>
          <a:effectLst/>
        </p:spPr>
        <p:txBody>
          <a:bodyPr wrap="none" anchor="ctr">
            <a:spAutoFit/>
          </a:bodyPr>
          <a:lstStyle/>
          <a:p>
            <a:pPr fontAlgn="base">
              <a:spcBef>
                <a:spcPct val="0"/>
              </a:spcBef>
              <a:spcAft>
                <a:spcPct val="0"/>
              </a:spcAft>
            </a:pPr>
            <a:endParaRPr lang="id-ID">
              <a:solidFill>
                <a:srgbClr val="FFFFFF"/>
              </a:solidFill>
            </a:endParaRPr>
          </a:p>
        </p:txBody>
      </p:sp>
      <p:sp>
        <p:nvSpPr>
          <p:cNvPr id="80907" name="Oval 11"/>
          <p:cNvSpPr>
            <a:spLocks noChangeArrowheads="1"/>
          </p:cNvSpPr>
          <p:nvPr/>
        </p:nvSpPr>
        <p:spPr bwMode="gray">
          <a:xfrm>
            <a:off x="533400" y="2051050"/>
            <a:ext cx="2160588" cy="2160588"/>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w="38100" algn="ctr">
            <a:noFill/>
            <a:round/>
            <a:headEnd/>
            <a:tailEnd/>
          </a:ln>
          <a:effectLst/>
        </p:spPr>
        <p:txBody>
          <a:bodyPr wrap="none" anchor="ctr">
            <a:spAutoFit/>
          </a:bodyPr>
          <a:lstStyle/>
          <a:p>
            <a:pPr fontAlgn="base">
              <a:spcBef>
                <a:spcPct val="0"/>
              </a:spcBef>
              <a:spcAft>
                <a:spcPct val="0"/>
              </a:spcAft>
            </a:pPr>
            <a:endParaRPr lang="id-ID">
              <a:solidFill>
                <a:srgbClr val="FFFFFF"/>
              </a:solidFill>
            </a:endParaRPr>
          </a:p>
        </p:txBody>
      </p:sp>
      <p:sp>
        <p:nvSpPr>
          <p:cNvPr id="80908" name="Oval 12"/>
          <p:cNvSpPr>
            <a:spLocks noChangeArrowheads="1"/>
          </p:cNvSpPr>
          <p:nvPr/>
        </p:nvSpPr>
        <p:spPr bwMode="gray">
          <a:xfrm>
            <a:off x="674688" y="2192338"/>
            <a:ext cx="1878012" cy="1878012"/>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38100" algn="ctr">
            <a:noFill/>
            <a:round/>
            <a:headEnd/>
            <a:tailEnd/>
          </a:ln>
          <a:effectLst/>
        </p:spPr>
        <p:txBody>
          <a:bodyPr anchor="ctr">
            <a:spAutoFit/>
          </a:bodyPr>
          <a:lstStyle/>
          <a:p>
            <a:pPr fontAlgn="base">
              <a:spcBef>
                <a:spcPct val="0"/>
              </a:spcBef>
              <a:spcAft>
                <a:spcPct val="0"/>
              </a:spcAft>
            </a:pPr>
            <a:endParaRPr lang="id-ID">
              <a:solidFill>
                <a:srgbClr val="FFFFFF"/>
              </a:solidFill>
            </a:endParaRPr>
          </a:p>
        </p:txBody>
      </p:sp>
      <p:sp>
        <p:nvSpPr>
          <p:cNvPr id="80909" name="Oval 13"/>
          <p:cNvSpPr>
            <a:spLocks noChangeArrowheads="1"/>
          </p:cNvSpPr>
          <p:nvPr/>
        </p:nvSpPr>
        <p:spPr bwMode="gray">
          <a:xfrm>
            <a:off x="676275" y="2195513"/>
            <a:ext cx="1878013" cy="1878012"/>
          </a:xfrm>
          <a:prstGeom prst="ellipse">
            <a:avLst/>
          </a:prstGeom>
          <a:gradFill rotWithShape="1">
            <a:gsLst>
              <a:gs pos="0">
                <a:schemeClr val="folHlink">
                  <a:gamma/>
                  <a:shade val="63529"/>
                  <a:invGamma/>
                </a:schemeClr>
              </a:gs>
              <a:gs pos="100000">
                <a:schemeClr val="folHlink">
                  <a:alpha val="0"/>
                </a:schemeClr>
              </a:gs>
            </a:gsLst>
            <a:lin ang="2700000" scaled="1"/>
          </a:gradFill>
          <a:ln w="38100" algn="ctr">
            <a:noFill/>
            <a:round/>
            <a:headEnd/>
            <a:tailEnd/>
          </a:ln>
          <a:effectLst/>
        </p:spPr>
        <p:txBody>
          <a:bodyPr anchor="ctr">
            <a:spAutoFit/>
          </a:bodyPr>
          <a:lstStyle/>
          <a:p>
            <a:pPr fontAlgn="base">
              <a:spcBef>
                <a:spcPct val="0"/>
              </a:spcBef>
              <a:spcAft>
                <a:spcPct val="0"/>
              </a:spcAft>
            </a:pPr>
            <a:endParaRPr lang="id-ID">
              <a:solidFill>
                <a:srgbClr val="FFFFFF"/>
              </a:solidFill>
            </a:endParaRPr>
          </a:p>
        </p:txBody>
      </p:sp>
      <p:sp>
        <p:nvSpPr>
          <p:cNvPr id="80910" name="Oval 14"/>
          <p:cNvSpPr>
            <a:spLocks noChangeArrowheads="1"/>
          </p:cNvSpPr>
          <p:nvPr/>
        </p:nvSpPr>
        <p:spPr bwMode="gray">
          <a:xfrm>
            <a:off x="768350" y="2286000"/>
            <a:ext cx="1690688" cy="1690688"/>
          </a:xfrm>
          <a:prstGeom prst="ellipse">
            <a:avLst/>
          </a:prstGeom>
          <a:solidFill>
            <a:srgbClr val="333333"/>
          </a:solidFill>
          <a:ln w="38100" algn="ctr">
            <a:noFill/>
            <a:round/>
            <a:headEnd/>
            <a:tailEnd/>
          </a:ln>
          <a:effectLst/>
        </p:spPr>
        <p:txBody>
          <a:bodyPr anchor="ctr">
            <a:spAutoFit/>
          </a:bodyPr>
          <a:lstStyle/>
          <a:p>
            <a:pPr fontAlgn="base">
              <a:spcBef>
                <a:spcPct val="0"/>
              </a:spcBef>
              <a:spcAft>
                <a:spcPct val="0"/>
              </a:spcAft>
            </a:pPr>
            <a:endParaRPr lang="id-ID">
              <a:solidFill>
                <a:srgbClr val="FFFFFF"/>
              </a:solidFill>
            </a:endParaRPr>
          </a:p>
        </p:txBody>
      </p:sp>
      <p:grpSp>
        <p:nvGrpSpPr>
          <p:cNvPr id="2" name="Group 15"/>
          <p:cNvGrpSpPr>
            <a:grpSpLocks/>
          </p:cNvGrpSpPr>
          <p:nvPr/>
        </p:nvGrpSpPr>
        <p:grpSpPr bwMode="auto">
          <a:xfrm>
            <a:off x="795338" y="2311400"/>
            <a:ext cx="1636712" cy="1636713"/>
            <a:chOff x="4166" y="1706"/>
            <a:chExt cx="1252" cy="1252"/>
          </a:xfrm>
        </p:grpSpPr>
        <p:sp>
          <p:nvSpPr>
            <p:cNvPr id="80912" name="Oval 16"/>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pPr fontAlgn="base">
                <a:spcBef>
                  <a:spcPct val="0"/>
                </a:spcBef>
                <a:spcAft>
                  <a:spcPct val="0"/>
                </a:spcAft>
              </a:pPr>
              <a:endParaRPr lang="id-ID">
                <a:solidFill>
                  <a:srgbClr val="FFFFFF"/>
                </a:solidFill>
              </a:endParaRPr>
            </a:p>
          </p:txBody>
        </p:sp>
        <p:sp>
          <p:nvSpPr>
            <p:cNvPr id="80913" name="Oval 17"/>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pPr fontAlgn="base">
                <a:spcBef>
                  <a:spcPct val="0"/>
                </a:spcBef>
                <a:spcAft>
                  <a:spcPct val="0"/>
                </a:spcAft>
              </a:pPr>
              <a:endParaRPr lang="id-ID">
                <a:solidFill>
                  <a:srgbClr val="FFFFFF"/>
                </a:solidFill>
              </a:endParaRPr>
            </a:p>
          </p:txBody>
        </p:sp>
        <p:sp>
          <p:nvSpPr>
            <p:cNvPr id="80914" name="Oval 18"/>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pPr fontAlgn="base">
                <a:spcBef>
                  <a:spcPct val="0"/>
                </a:spcBef>
                <a:spcAft>
                  <a:spcPct val="0"/>
                </a:spcAft>
              </a:pPr>
              <a:endParaRPr lang="id-ID">
                <a:solidFill>
                  <a:srgbClr val="FFFFFF"/>
                </a:solidFill>
              </a:endParaRPr>
            </a:p>
          </p:txBody>
        </p:sp>
        <p:sp>
          <p:nvSpPr>
            <p:cNvPr id="80915" name="Oval 19"/>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pPr fontAlgn="base">
                <a:spcBef>
                  <a:spcPct val="0"/>
                </a:spcBef>
                <a:spcAft>
                  <a:spcPct val="0"/>
                </a:spcAft>
              </a:pPr>
              <a:endParaRPr lang="id-ID">
                <a:solidFill>
                  <a:srgbClr val="FFFFFF"/>
                </a:solidFill>
              </a:endParaRPr>
            </a:p>
          </p:txBody>
        </p:sp>
      </p:grpSp>
      <p:sp>
        <p:nvSpPr>
          <p:cNvPr id="80916" name="Oval 20"/>
          <p:cNvSpPr>
            <a:spLocks noChangeArrowheads="1"/>
          </p:cNvSpPr>
          <p:nvPr/>
        </p:nvSpPr>
        <p:spPr bwMode="gray">
          <a:xfrm>
            <a:off x="3275856" y="2879568"/>
            <a:ext cx="2154982" cy="519351"/>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w="38100" algn="ctr">
            <a:noFill/>
            <a:round/>
            <a:headEnd/>
            <a:tailEnd/>
          </a:ln>
          <a:effectLst/>
        </p:spPr>
        <p:txBody>
          <a:bodyPr wrap="square" anchor="ctr">
            <a:spAutoFit/>
          </a:bodyPr>
          <a:lstStyle/>
          <a:p>
            <a:pPr fontAlgn="base">
              <a:spcBef>
                <a:spcPct val="0"/>
              </a:spcBef>
              <a:spcAft>
                <a:spcPct val="0"/>
              </a:spcAft>
            </a:pPr>
            <a:endParaRPr lang="id-ID">
              <a:solidFill>
                <a:srgbClr val="FFFFFF"/>
              </a:solidFill>
            </a:endParaRPr>
          </a:p>
        </p:txBody>
      </p:sp>
      <p:sp>
        <p:nvSpPr>
          <p:cNvPr id="80917" name="Oval 21"/>
          <p:cNvSpPr>
            <a:spLocks noChangeArrowheads="1"/>
          </p:cNvSpPr>
          <p:nvPr/>
        </p:nvSpPr>
        <p:spPr bwMode="gray">
          <a:xfrm>
            <a:off x="3635896" y="2878018"/>
            <a:ext cx="1794942" cy="519351"/>
          </a:xfrm>
          <a:prstGeom prst="ellipse">
            <a:avLst/>
          </a:prstGeom>
          <a:gradFill rotWithShape="1">
            <a:gsLst>
              <a:gs pos="0">
                <a:schemeClr val="accent1">
                  <a:alpha val="32001"/>
                </a:schemeClr>
              </a:gs>
              <a:gs pos="100000">
                <a:schemeClr val="accent1">
                  <a:gamma/>
                  <a:shade val="46275"/>
                  <a:invGamma/>
                </a:schemeClr>
              </a:gs>
            </a:gsLst>
            <a:lin ang="2700000" scaled="1"/>
          </a:gradFill>
          <a:ln w="38100" algn="ctr">
            <a:noFill/>
            <a:round/>
            <a:headEnd/>
            <a:tailEnd/>
          </a:ln>
          <a:effectLst/>
        </p:spPr>
        <p:txBody>
          <a:bodyPr wrap="square" anchor="ctr">
            <a:spAutoFit/>
          </a:bodyPr>
          <a:lstStyle/>
          <a:p>
            <a:pPr fontAlgn="base">
              <a:spcBef>
                <a:spcPct val="0"/>
              </a:spcBef>
              <a:spcAft>
                <a:spcPct val="0"/>
              </a:spcAft>
            </a:pPr>
            <a:endParaRPr lang="id-ID">
              <a:solidFill>
                <a:srgbClr val="FFFFFF"/>
              </a:solidFill>
            </a:endParaRPr>
          </a:p>
        </p:txBody>
      </p:sp>
      <p:sp>
        <p:nvSpPr>
          <p:cNvPr id="80918" name="Oval 22"/>
          <p:cNvSpPr>
            <a:spLocks noChangeArrowheads="1"/>
          </p:cNvSpPr>
          <p:nvPr/>
        </p:nvSpPr>
        <p:spPr bwMode="gray">
          <a:xfrm>
            <a:off x="3411538" y="2198688"/>
            <a:ext cx="1878012" cy="1878012"/>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w="38100" algn="ctr">
            <a:noFill/>
            <a:round/>
            <a:headEnd/>
            <a:tailEnd/>
          </a:ln>
          <a:effectLst/>
        </p:spPr>
        <p:txBody>
          <a:bodyPr anchor="ctr">
            <a:spAutoFit/>
          </a:bodyPr>
          <a:lstStyle/>
          <a:p>
            <a:pPr fontAlgn="base">
              <a:spcBef>
                <a:spcPct val="0"/>
              </a:spcBef>
              <a:spcAft>
                <a:spcPct val="0"/>
              </a:spcAft>
            </a:pPr>
            <a:endParaRPr lang="id-ID">
              <a:solidFill>
                <a:srgbClr val="FFFFFF"/>
              </a:solidFill>
            </a:endParaRPr>
          </a:p>
        </p:txBody>
      </p:sp>
      <p:sp>
        <p:nvSpPr>
          <p:cNvPr id="80919" name="Oval 23"/>
          <p:cNvSpPr>
            <a:spLocks noChangeArrowheads="1"/>
          </p:cNvSpPr>
          <p:nvPr/>
        </p:nvSpPr>
        <p:spPr bwMode="gray">
          <a:xfrm>
            <a:off x="3413125" y="2201863"/>
            <a:ext cx="1878013" cy="1878012"/>
          </a:xfrm>
          <a:prstGeom prst="ellipse">
            <a:avLst/>
          </a:prstGeom>
          <a:gradFill rotWithShape="1">
            <a:gsLst>
              <a:gs pos="0">
                <a:schemeClr val="accent1">
                  <a:gamma/>
                  <a:shade val="63529"/>
                  <a:invGamma/>
                </a:schemeClr>
              </a:gs>
              <a:gs pos="100000">
                <a:schemeClr val="accent1">
                  <a:alpha val="0"/>
                </a:schemeClr>
              </a:gs>
            </a:gsLst>
            <a:lin ang="2700000" scaled="1"/>
          </a:gradFill>
          <a:ln w="38100" algn="ctr">
            <a:noFill/>
            <a:round/>
            <a:headEnd/>
            <a:tailEnd/>
          </a:ln>
          <a:effectLst/>
        </p:spPr>
        <p:txBody>
          <a:bodyPr anchor="ctr">
            <a:spAutoFit/>
          </a:bodyPr>
          <a:lstStyle/>
          <a:p>
            <a:pPr fontAlgn="base">
              <a:spcBef>
                <a:spcPct val="0"/>
              </a:spcBef>
              <a:spcAft>
                <a:spcPct val="0"/>
              </a:spcAft>
            </a:pPr>
            <a:endParaRPr lang="id-ID">
              <a:solidFill>
                <a:srgbClr val="FFFFFF"/>
              </a:solidFill>
            </a:endParaRPr>
          </a:p>
        </p:txBody>
      </p:sp>
      <p:sp>
        <p:nvSpPr>
          <p:cNvPr id="80920" name="Oval 24"/>
          <p:cNvSpPr>
            <a:spLocks noChangeArrowheads="1"/>
          </p:cNvSpPr>
          <p:nvPr/>
        </p:nvSpPr>
        <p:spPr bwMode="gray">
          <a:xfrm>
            <a:off x="3505200" y="2292350"/>
            <a:ext cx="1690688" cy="1690688"/>
          </a:xfrm>
          <a:prstGeom prst="ellipse">
            <a:avLst/>
          </a:prstGeom>
          <a:solidFill>
            <a:srgbClr val="333333"/>
          </a:solidFill>
          <a:ln w="38100" algn="ctr">
            <a:noFill/>
            <a:round/>
            <a:headEnd/>
            <a:tailEnd/>
          </a:ln>
          <a:effectLst/>
        </p:spPr>
        <p:txBody>
          <a:bodyPr anchor="ctr">
            <a:spAutoFit/>
          </a:bodyPr>
          <a:lstStyle/>
          <a:p>
            <a:pPr fontAlgn="base">
              <a:spcBef>
                <a:spcPct val="0"/>
              </a:spcBef>
              <a:spcAft>
                <a:spcPct val="0"/>
              </a:spcAft>
            </a:pPr>
            <a:endParaRPr lang="id-ID">
              <a:solidFill>
                <a:srgbClr val="FFFFFF"/>
              </a:solidFill>
            </a:endParaRPr>
          </a:p>
        </p:txBody>
      </p:sp>
      <p:grpSp>
        <p:nvGrpSpPr>
          <p:cNvPr id="3" name="Group 25"/>
          <p:cNvGrpSpPr>
            <a:grpSpLocks/>
          </p:cNvGrpSpPr>
          <p:nvPr/>
        </p:nvGrpSpPr>
        <p:grpSpPr bwMode="auto">
          <a:xfrm>
            <a:off x="3563888" y="2311400"/>
            <a:ext cx="1605012" cy="1636713"/>
            <a:chOff x="4166" y="1706"/>
            <a:chExt cx="1252" cy="1252"/>
          </a:xfrm>
        </p:grpSpPr>
        <p:sp>
          <p:nvSpPr>
            <p:cNvPr id="80922" name="Oval 26"/>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pPr fontAlgn="base">
                <a:spcBef>
                  <a:spcPct val="0"/>
                </a:spcBef>
                <a:spcAft>
                  <a:spcPct val="0"/>
                </a:spcAft>
              </a:pPr>
              <a:endParaRPr lang="id-ID">
                <a:solidFill>
                  <a:srgbClr val="FFFFFF"/>
                </a:solidFill>
              </a:endParaRPr>
            </a:p>
          </p:txBody>
        </p:sp>
        <p:sp>
          <p:nvSpPr>
            <p:cNvPr id="80923" name="Oval 27"/>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pPr fontAlgn="base">
                <a:spcBef>
                  <a:spcPct val="0"/>
                </a:spcBef>
                <a:spcAft>
                  <a:spcPct val="0"/>
                </a:spcAft>
              </a:pPr>
              <a:endParaRPr lang="id-ID">
                <a:solidFill>
                  <a:srgbClr val="FFFFFF"/>
                </a:solidFill>
              </a:endParaRPr>
            </a:p>
          </p:txBody>
        </p:sp>
        <p:sp>
          <p:nvSpPr>
            <p:cNvPr id="80924" name="Oval 28"/>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pPr fontAlgn="base">
                <a:spcBef>
                  <a:spcPct val="0"/>
                </a:spcBef>
                <a:spcAft>
                  <a:spcPct val="0"/>
                </a:spcAft>
              </a:pPr>
              <a:endParaRPr lang="id-ID">
                <a:solidFill>
                  <a:srgbClr val="FFFFFF"/>
                </a:solidFill>
              </a:endParaRPr>
            </a:p>
          </p:txBody>
        </p:sp>
        <p:sp>
          <p:nvSpPr>
            <p:cNvPr id="80925" name="Oval 29"/>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pPr fontAlgn="base">
                <a:spcBef>
                  <a:spcPct val="0"/>
                </a:spcBef>
                <a:spcAft>
                  <a:spcPct val="0"/>
                </a:spcAft>
              </a:pPr>
              <a:endParaRPr lang="id-ID">
                <a:solidFill>
                  <a:srgbClr val="FFFFFF"/>
                </a:solidFill>
              </a:endParaRPr>
            </a:p>
          </p:txBody>
        </p:sp>
      </p:grpSp>
      <p:grpSp>
        <p:nvGrpSpPr>
          <p:cNvPr id="4" name="Group 30"/>
          <p:cNvGrpSpPr>
            <a:grpSpLocks/>
          </p:cNvGrpSpPr>
          <p:nvPr/>
        </p:nvGrpSpPr>
        <p:grpSpPr bwMode="auto">
          <a:xfrm>
            <a:off x="6278563" y="2311400"/>
            <a:ext cx="1636712" cy="1636713"/>
            <a:chOff x="4166" y="1706"/>
            <a:chExt cx="1252" cy="1252"/>
          </a:xfrm>
        </p:grpSpPr>
        <p:sp>
          <p:nvSpPr>
            <p:cNvPr id="80927" name="Oval 31"/>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pPr fontAlgn="base">
                <a:spcBef>
                  <a:spcPct val="0"/>
                </a:spcBef>
                <a:spcAft>
                  <a:spcPct val="0"/>
                </a:spcAft>
              </a:pPr>
              <a:endParaRPr lang="id-ID">
                <a:solidFill>
                  <a:srgbClr val="FFFFFF"/>
                </a:solidFill>
              </a:endParaRPr>
            </a:p>
          </p:txBody>
        </p:sp>
        <p:sp>
          <p:nvSpPr>
            <p:cNvPr id="80928" name="Oval 32"/>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pPr fontAlgn="base">
                <a:spcBef>
                  <a:spcPct val="0"/>
                </a:spcBef>
                <a:spcAft>
                  <a:spcPct val="0"/>
                </a:spcAft>
              </a:pPr>
              <a:endParaRPr lang="id-ID">
                <a:solidFill>
                  <a:srgbClr val="FFFFFF"/>
                </a:solidFill>
              </a:endParaRPr>
            </a:p>
          </p:txBody>
        </p:sp>
        <p:sp>
          <p:nvSpPr>
            <p:cNvPr id="80929" name="Oval 33"/>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pPr fontAlgn="base">
                <a:spcBef>
                  <a:spcPct val="0"/>
                </a:spcBef>
                <a:spcAft>
                  <a:spcPct val="0"/>
                </a:spcAft>
              </a:pPr>
              <a:endParaRPr lang="id-ID">
                <a:solidFill>
                  <a:srgbClr val="FFFFFF"/>
                </a:solidFill>
              </a:endParaRPr>
            </a:p>
          </p:txBody>
        </p:sp>
        <p:sp>
          <p:nvSpPr>
            <p:cNvPr id="80930" name="Oval 34"/>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pPr fontAlgn="base">
                <a:spcBef>
                  <a:spcPct val="0"/>
                </a:spcBef>
                <a:spcAft>
                  <a:spcPct val="0"/>
                </a:spcAft>
              </a:pPr>
              <a:endParaRPr lang="id-ID">
                <a:solidFill>
                  <a:srgbClr val="FFFFFF"/>
                </a:solidFill>
              </a:endParaRPr>
            </a:p>
          </p:txBody>
        </p:sp>
      </p:grpSp>
      <p:sp>
        <p:nvSpPr>
          <p:cNvPr id="80931" name="AutoShape 35"/>
          <p:cNvSpPr>
            <a:spLocks noChangeArrowheads="1"/>
          </p:cNvSpPr>
          <p:nvPr/>
        </p:nvSpPr>
        <p:spPr bwMode="black">
          <a:xfrm>
            <a:off x="0" y="4295520"/>
            <a:ext cx="3275856" cy="1869784"/>
          </a:xfrm>
          <a:prstGeom prst="roundRect">
            <a:avLst>
              <a:gd name="adj" fmla="val 50000"/>
            </a:avLst>
          </a:prstGeom>
          <a:noFill/>
          <a:ln w="38100" algn="ctr">
            <a:solidFill>
              <a:schemeClr val="tx1"/>
            </a:solidFill>
            <a:round/>
            <a:headEnd/>
            <a:tailEnd/>
          </a:ln>
          <a:effectLst/>
        </p:spPr>
        <p:txBody>
          <a:bodyPr wrap="none" anchor="ctr"/>
          <a:lstStyle/>
          <a:p>
            <a:pPr eaLnBrk="0" fontAlgn="base" hangingPunct="0">
              <a:spcBef>
                <a:spcPct val="0"/>
              </a:spcBef>
              <a:spcAft>
                <a:spcPct val="0"/>
              </a:spcAft>
              <a:tabLst>
                <a:tab pos="174625" algn="l"/>
                <a:tab pos="360363" algn="l"/>
              </a:tabLst>
            </a:pPr>
            <a:endParaRPr lang="id-ID" sz="1400" i="1" dirty="0" smtClean="0">
              <a:solidFill>
                <a:srgbClr val="FFFFFF"/>
              </a:solidFill>
              <a:effectLst>
                <a:outerShdw blurRad="38100" dist="38100" dir="2700000" algn="tl">
                  <a:srgbClr val="000000"/>
                </a:outerShdw>
              </a:effectLst>
              <a:latin typeface="Times New Arabic" pitchFamily="18" charset="0"/>
            </a:endParaRPr>
          </a:p>
          <a:p>
            <a:pPr eaLnBrk="0" fontAlgn="base" hangingPunct="0">
              <a:spcBef>
                <a:spcPct val="0"/>
              </a:spcBef>
              <a:spcAft>
                <a:spcPct val="0"/>
              </a:spcAft>
              <a:tabLst>
                <a:tab pos="174625" algn="l"/>
                <a:tab pos="360363" algn="l"/>
              </a:tabLst>
            </a:pPr>
            <a:endParaRPr lang="ar-SA" sz="1400" i="1" dirty="0" smtClean="0">
              <a:solidFill>
                <a:srgbClr val="FFFFFF"/>
              </a:solidFill>
              <a:effectLst>
                <a:outerShdw blurRad="38100" dist="38100" dir="2700000" algn="tl">
                  <a:srgbClr val="000000"/>
                </a:outerShdw>
              </a:effectLst>
              <a:latin typeface="Times New Arabic" pitchFamily="18" charset="0"/>
            </a:endParaRPr>
          </a:p>
          <a:p>
            <a:pPr algn="ctr" eaLnBrk="0" fontAlgn="base" hangingPunct="0">
              <a:spcBef>
                <a:spcPct val="0"/>
              </a:spcBef>
              <a:spcAft>
                <a:spcPct val="0"/>
              </a:spcAft>
              <a:tabLst>
                <a:tab pos="174625" algn="l"/>
                <a:tab pos="360363" algn="l"/>
              </a:tabLst>
            </a:pPr>
            <a:r>
              <a:rPr lang="ar-SA" sz="1400" i="1" dirty="0" smtClean="0">
                <a:latin typeface="Constantia" panose="02030602050306030303" pitchFamily="18" charset="0"/>
              </a:rPr>
              <a:t>Maqa</a:t>
            </a:r>
            <a:r>
              <a:rPr lang="en-US" sz="1400" i="1" dirty="0" err="1" smtClean="0">
                <a:latin typeface="Constantia" panose="02030602050306030303" pitchFamily="18" charset="0"/>
              </a:rPr>
              <a:t>shi</a:t>
            </a:r>
            <a:r>
              <a:rPr lang="ar-SA" sz="1400" i="1" dirty="0" smtClean="0">
                <a:latin typeface="Constantia" panose="02030602050306030303" pitchFamily="18" charset="0"/>
              </a:rPr>
              <a:t>d Sha</a:t>
            </a:r>
            <a:r>
              <a:rPr lang="en-US" sz="1400" i="1" dirty="0" err="1" smtClean="0">
                <a:latin typeface="Constantia" panose="02030602050306030303" pitchFamily="18" charset="0"/>
              </a:rPr>
              <a:t>ri</a:t>
            </a:r>
            <a:r>
              <a:rPr lang="ar-SA" sz="1400" i="1" dirty="0" smtClean="0">
                <a:latin typeface="Constantia" panose="02030602050306030303" pitchFamily="18" charset="0"/>
              </a:rPr>
              <a:t>‘ah</a:t>
            </a:r>
          </a:p>
          <a:p>
            <a:pPr algn="ctr" eaLnBrk="0" fontAlgn="base" hangingPunct="0">
              <a:spcBef>
                <a:spcPct val="0"/>
              </a:spcBef>
              <a:spcAft>
                <a:spcPct val="0"/>
              </a:spcAft>
              <a:tabLst>
                <a:tab pos="174625" algn="l"/>
                <a:tab pos="360363" algn="l"/>
              </a:tabLst>
            </a:pPr>
            <a:r>
              <a:rPr lang="id-ID" sz="1400" dirty="0" smtClean="0">
                <a:latin typeface="Constantia" panose="02030602050306030303" pitchFamily="18" charset="0"/>
              </a:rPr>
              <a:t>Tujuan Ekonomi Islam  (</a:t>
            </a:r>
            <a:r>
              <a:rPr lang="en-US" sz="1400" i="1" dirty="0" smtClean="0">
                <a:latin typeface="Constantia" panose="02030602050306030303" pitchFamily="18" charset="0"/>
              </a:rPr>
              <a:t>Economic Justice</a:t>
            </a:r>
            <a:r>
              <a:rPr lang="id-ID" sz="1400" dirty="0" smtClean="0">
                <a:latin typeface="Constantia" panose="02030602050306030303" pitchFamily="18" charset="0"/>
              </a:rPr>
              <a:t>)</a:t>
            </a:r>
          </a:p>
          <a:p>
            <a:pPr algn="ctr" eaLnBrk="0" fontAlgn="base" hangingPunct="0">
              <a:spcBef>
                <a:spcPct val="0"/>
              </a:spcBef>
              <a:spcAft>
                <a:spcPct val="0"/>
              </a:spcAft>
              <a:tabLst>
                <a:tab pos="174625" algn="l"/>
                <a:tab pos="360363" algn="l"/>
              </a:tabLst>
            </a:pPr>
            <a:r>
              <a:rPr lang="en-US" sz="1400" dirty="0" err="1" smtClean="0">
                <a:latin typeface="Constantia" panose="02030602050306030303" pitchFamily="18" charset="0"/>
              </a:rPr>
              <a:t>Distribusi</a:t>
            </a:r>
            <a:r>
              <a:rPr lang="en-US" sz="1400" dirty="0" smtClean="0">
                <a:latin typeface="Constantia" panose="02030602050306030303" pitchFamily="18" charset="0"/>
              </a:rPr>
              <a:t> </a:t>
            </a:r>
            <a:r>
              <a:rPr lang="en-US" sz="1400" dirty="0" err="1" smtClean="0">
                <a:latin typeface="Constantia" panose="02030602050306030303" pitchFamily="18" charset="0"/>
              </a:rPr>
              <a:t>Pendapatan</a:t>
            </a:r>
            <a:r>
              <a:rPr lang="en-US" sz="1400" dirty="0" smtClean="0">
                <a:latin typeface="Constantia" panose="02030602050306030303" pitchFamily="18" charset="0"/>
              </a:rPr>
              <a:t> </a:t>
            </a:r>
            <a:r>
              <a:rPr lang="en-US" sz="1400" dirty="0" err="1" smtClean="0">
                <a:latin typeface="Constantia" panose="02030602050306030303" pitchFamily="18" charset="0"/>
              </a:rPr>
              <a:t>dan</a:t>
            </a:r>
            <a:r>
              <a:rPr lang="en-US" sz="1400" dirty="0" smtClean="0">
                <a:latin typeface="Constantia" panose="02030602050306030303" pitchFamily="18" charset="0"/>
              </a:rPr>
              <a:t> </a:t>
            </a:r>
            <a:r>
              <a:rPr lang="en-US" sz="1400" dirty="0" err="1" smtClean="0">
                <a:latin typeface="Constantia" panose="02030602050306030303" pitchFamily="18" charset="0"/>
              </a:rPr>
              <a:t>Kekayaan</a:t>
            </a:r>
            <a:endParaRPr lang="id-ID" sz="1400" dirty="0" smtClean="0">
              <a:latin typeface="Constantia" panose="02030602050306030303" pitchFamily="18" charset="0"/>
            </a:endParaRPr>
          </a:p>
          <a:p>
            <a:pPr algn="ctr" fontAlgn="base">
              <a:spcBef>
                <a:spcPct val="0"/>
              </a:spcBef>
              <a:spcAft>
                <a:spcPct val="0"/>
              </a:spcAft>
            </a:pPr>
            <a:r>
              <a:rPr lang="en-US" sz="1400" dirty="0">
                <a:latin typeface="Constantia" panose="02030602050306030303" pitchFamily="18" charset="0"/>
              </a:rPr>
              <a:t>y</a:t>
            </a:r>
            <a:r>
              <a:rPr lang="en-US" sz="1400" dirty="0" smtClean="0">
                <a:latin typeface="Constantia" panose="02030602050306030303" pitchFamily="18" charset="0"/>
              </a:rPr>
              <a:t>ang </a:t>
            </a:r>
            <a:r>
              <a:rPr lang="en-US" sz="1400" dirty="0" err="1" smtClean="0">
                <a:latin typeface="Constantia" panose="02030602050306030303" pitchFamily="18" charset="0"/>
              </a:rPr>
              <a:t>Berkeadilan</a:t>
            </a:r>
            <a:endParaRPr lang="id-ID" sz="1400" dirty="0" smtClean="0">
              <a:latin typeface="Constantia" panose="02030602050306030303" pitchFamily="18" charset="0"/>
            </a:endParaRPr>
          </a:p>
          <a:p>
            <a:pPr algn="ctr" fontAlgn="base">
              <a:spcBef>
                <a:spcPct val="0"/>
              </a:spcBef>
              <a:spcAft>
                <a:spcPct val="0"/>
              </a:spcAft>
            </a:pPr>
            <a:r>
              <a:rPr lang="id-ID" sz="1400" dirty="0" smtClean="0">
                <a:latin typeface="Constantia" panose="02030602050306030303" pitchFamily="18" charset="0"/>
              </a:rPr>
              <a:t>Keseimbangan sektor riil dan moneter </a:t>
            </a:r>
          </a:p>
          <a:p>
            <a:pPr algn="ctr" eaLnBrk="0" fontAlgn="base" hangingPunct="0">
              <a:spcBef>
                <a:spcPct val="0"/>
              </a:spcBef>
              <a:spcAft>
                <a:spcPct val="0"/>
              </a:spcAft>
            </a:pPr>
            <a:endParaRPr lang="en-US" sz="2000" dirty="0">
              <a:effectLst>
                <a:outerShdw blurRad="38100" dist="38100" dir="2700000" algn="tl">
                  <a:srgbClr val="000000"/>
                </a:outerShdw>
              </a:effectLst>
              <a:latin typeface="Constantia" panose="02030602050306030303" pitchFamily="18" charset="0"/>
            </a:endParaRPr>
          </a:p>
        </p:txBody>
      </p:sp>
      <p:sp>
        <p:nvSpPr>
          <p:cNvPr id="80932" name="AutoShape 36"/>
          <p:cNvSpPr>
            <a:spLocks noChangeArrowheads="1"/>
          </p:cNvSpPr>
          <p:nvPr/>
        </p:nvSpPr>
        <p:spPr bwMode="black">
          <a:xfrm>
            <a:off x="3411538" y="4324932"/>
            <a:ext cx="2522536" cy="1656184"/>
          </a:xfrm>
          <a:prstGeom prst="roundRect">
            <a:avLst>
              <a:gd name="adj" fmla="val 50000"/>
            </a:avLst>
          </a:prstGeom>
          <a:noFill/>
          <a:ln w="38100" algn="ctr">
            <a:solidFill>
              <a:schemeClr val="tx1"/>
            </a:solidFill>
            <a:round/>
            <a:headEnd/>
            <a:tailEnd/>
          </a:ln>
          <a:effectLst/>
        </p:spPr>
        <p:txBody>
          <a:bodyPr wrap="none" anchor="ctr"/>
          <a:lstStyle/>
          <a:p>
            <a:pPr algn="ctr" eaLnBrk="0" fontAlgn="base" hangingPunct="0">
              <a:spcBef>
                <a:spcPct val="0"/>
              </a:spcBef>
              <a:spcAft>
                <a:spcPct val="0"/>
              </a:spcAft>
            </a:pPr>
            <a:endParaRPr lang="en-US" sz="1400" dirty="0" smtClean="0">
              <a:effectLst>
                <a:outerShdw blurRad="38100" dist="38100" dir="2700000" algn="tl">
                  <a:srgbClr val="000000"/>
                </a:outerShdw>
              </a:effectLst>
              <a:latin typeface="Raavi" panose="020B0502040204020203" pitchFamily="34" charset="0"/>
              <a:cs typeface="Raavi" panose="020B0502040204020203" pitchFamily="34" charset="0"/>
            </a:endParaRPr>
          </a:p>
          <a:p>
            <a:pPr algn="ctr" eaLnBrk="0" fontAlgn="base" hangingPunct="0">
              <a:spcBef>
                <a:spcPct val="0"/>
              </a:spcBef>
              <a:spcAft>
                <a:spcPct val="0"/>
              </a:spcAft>
            </a:pPr>
            <a:r>
              <a:rPr lang="en-US" sz="1400" dirty="0" err="1" smtClean="0">
                <a:latin typeface="Raavi" panose="020B0502040204020203" pitchFamily="34" charset="0"/>
                <a:cs typeface="Raavi" panose="020B0502040204020203" pitchFamily="34" charset="0"/>
              </a:rPr>
              <a:t>Kestabilan</a:t>
            </a:r>
            <a:r>
              <a:rPr lang="en-US" sz="1400" dirty="0" smtClean="0">
                <a:latin typeface="Raavi" panose="020B0502040204020203" pitchFamily="34" charset="0"/>
                <a:cs typeface="Raavi" panose="020B0502040204020203" pitchFamily="34" charset="0"/>
              </a:rPr>
              <a:t> </a:t>
            </a:r>
            <a:r>
              <a:rPr lang="en-US" sz="1400" dirty="0" err="1" smtClean="0">
                <a:latin typeface="Raavi" panose="020B0502040204020203" pitchFamily="34" charset="0"/>
                <a:cs typeface="Raavi" panose="020B0502040204020203" pitchFamily="34" charset="0"/>
              </a:rPr>
              <a:t>Sistem</a:t>
            </a:r>
            <a:r>
              <a:rPr lang="en-US" sz="1400" dirty="0" smtClean="0">
                <a:latin typeface="Raavi" panose="020B0502040204020203" pitchFamily="34" charset="0"/>
                <a:cs typeface="Raavi" panose="020B0502040204020203" pitchFamily="34" charset="0"/>
              </a:rPr>
              <a:t> </a:t>
            </a:r>
            <a:r>
              <a:rPr lang="en-US" sz="1400" dirty="0" err="1" smtClean="0">
                <a:latin typeface="Raavi" panose="020B0502040204020203" pitchFamily="34" charset="0"/>
                <a:cs typeface="Raavi" panose="020B0502040204020203" pitchFamily="34" charset="0"/>
              </a:rPr>
              <a:t>Keuangan</a:t>
            </a:r>
            <a:endParaRPr lang="en-US" sz="1400" dirty="0" smtClean="0">
              <a:latin typeface="Raavi" panose="020B0502040204020203" pitchFamily="34" charset="0"/>
              <a:cs typeface="Raavi" panose="020B0502040204020203" pitchFamily="34" charset="0"/>
            </a:endParaRPr>
          </a:p>
          <a:p>
            <a:pPr algn="ctr" eaLnBrk="0" fontAlgn="base" hangingPunct="0">
              <a:spcBef>
                <a:spcPct val="0"/>
              </a:spcBef>
              <a:spcAft>
                <a:spcPct val="0"/>
              </a:spcAft>
            </a:pPr>
            <a:r>
              <a:rPr lang="en-US" sz="1400" dirty="0" err="1" smtClean="0">
                <a:latin typeface="Raavi" panose="020B0502040204020203" pitchFamily="34" charset="0"/>
                <a:cs typeface="Raavi" panose="020B0502040204020203" pitchFamily="34" charset="0"/>
              </a:rPr>
              <a:t>Diukur</a:t>
            </a:r>
            <a:r>
              <a:rPr lang="en-US" sz="1400" dirty="0" smtClean="0">
                <a:latin typeface="Raavi" panose="020B0502040204020203" pitchFamily="34" charset="0"/>
                <a:cs typeface="Raavi" panose="020B0502040204020203" pitchFamily="34" charset="0"/>
              </a:rPr>
              <a:t> </a:t>
            </a:r>
            <a:r>
              <a:rPr lang="en-US" sz="1400" dirty="0" err="1" smtClean="0">
                <a:latin typeface="Raavi" panose="020B0502040204020203" pitchFamily="34" charset="0"/>
                <a:cs typeface="Raavi" panose="020B0502040204020203" pitchFamily="34" charset="0"/>
              </a:rPr>
              <a:t>dari</a:t>
            </a:r>
            <a:r>
              <a:rPr lang="en-US" sz="1400" dirty="0" smtClean="0">
                <a:latin typeface="Raavi" panose="020B0502040204020203" pitchFamily="34" charset="0"/>
                <a:cs typeface="Raavi" panose="020B0502040204020203" pitchFamily="34" charset="0"/>
              </a:rPr>
              <a:t> </a:t>
            </a:r>
          </a:p>
          <a:p>
            <a:pPr algn="ctr" eaLnBrk="0" fontAlgn="base" hangingPunct="0">
              <a:spcBef>
                <a:spcPct val="0"/>
              </a:spcBef>
              <a:spcAft>
                <a:spcPct val="0"/>
              </a:spcAft>
            </a:pPr>
            <a:r>
              <a:rPr lang="en-US" sz="1400" i="1" dirty="0" smtClean="0">
                <a:latin typeface="Raavi" panose="020B0502040204020203" pitchFamily="34" charset="0"/>
                <a:cs typeface="Raavi" panose="020B0502040204020203" pitchFamily="34" charset="0"/>
              </a:rPr>
              <a:t>Net Income  </a:t>
            </a:r>
            <a:r>
              <a:rPr lang="en-US" sz="1400" dirty="0" err="1" smtClean="0">
                <a:latin typeface="Raavi" panose="020B0502040204020203" pitchFamily="34" charset="0"/>
                <a:cs typeface="Raavi" panose="020B0502040204020203" pitchFamily="34" charset="0"/>
              </a:rPr>
              <a:t>Perbankan</a:t>
            </a:r>
            <a:r>
              <a:rPr lang="en-US" sz="1400" dirty="0" smtClean="0">
                <a:latin typeface="Raavi" panose="020B0502040204020203" pitchFamily="34" charset="0"/>
                <a:cs typeface="Raavi" panose="020B0502040204020203" pitchFamily="34" charset="0"/>
              </a:rPr>
              <a:t> </a:t>
            </a:r>
          </a:p>
          <a:p>
            <a:pPr algn="ctr" eaLnBrk="0" fontAlgn="base" hangingPunct="0">
              <a:spcBef>
                <a:spcPct val="0"/>
              </a:spcBef>
              <a:spcAft>
                <a:spcPct val="0"/>
              </a:spcAft>
            </a:pPr>
            <a:r>
              <a:rPr lang="en-US" sz="1400" dirty="0" smtClean="0">
                <a:latin typeface="Raavi" panose="020B0502040204020203" pitchFamily="34" charset="0"/>
                <a:cs typeface="Raavi" panose="020B0502040204020203" pitchFamily="34" charset="0"/>
              </a:rPr>
              <a:t>(</a:t>
            </a:r>
            <a:r>
              <a:rPr lang="en-US" sz="1400" dirty="0" err="1" smtClean="0">
                <a:latin typeface="Raavi" panose="020B0502040204020203" pitchFamily="34" charset="0"/>
                <a:cs typeface="Raavi" panose="020B0502040204020203" pitchFamily="34" charset="0"/>
              </a:rPr>
              <a:t>Distribusi</a:t>
            </a:r>
            <a:r>
              <a:rPr lang="en-US" sz="1400" dirty="0" smtClean="0">
                <a:latin typeface="Raavi" panose="020B0502040204020203" pitchFamily="34" charset="0"/>
                <a:cs typeface="Raavi" panose="020B0502040204020203" pitchFamily="34" charset="0"/>
              </a:rPr>
              <a:t> </a:t>
            </a:r>
            <a:r>
              <a:rPr lang="en-US" sz="1400" dirty="0" err="1" smtClean="0">
                <a:latin typeface="Raavi" panose="020B0502040204020203" pitchFamily="34" charset="0"/>
                <a:cs typeface="Raavi" panose="020B0502040204020203" pitchFamily="34" charset="0"/>
              </a:rPr>
              <a:t>Pendapatan</a:t>
            </a:r>
            <a:r>
              <a:rPr lang="en-US" sz="1400" dirty="0" smtClean="0">
                <a:latin typeface="Raavi" panose="020B0502040204020203" pitchFamily="34" charset="0"/>
                <a:cs typeface="Raavi" panose="020B0502040204020203" pitchFamily="34" charset="0"/>
              </a:rPr>
              <a:t>) </a:t>
            </a:r>
            <a:r>
              <a:rPr lang="en-US" sz="1400" dirty="0" err="1" smtClean="0">
                <a:latin typeface="Raavi" panose="020B0502040204020203" pitchFamily="34" charset="0"/>
                <a:cs typeface="Raavi" panose="020B0502040204020203" pitchFamily="34" charset="0"/>
              </a:rPr>
              <a:t>dan</a:t>
            </a:r>
            <a:endParaRPr lang="en-US" sz="1400" dirty="0" smtClean="0">
              <a:latin typeface="Raavi" panose="020B0502040204020203" pitchFamily="34" charset="0"/>
              <a:cs typeface="Raavi" panose="020B0502040204020203" pitchFamily="34" charset="0"/>
            </a:endParaRPr>
          </a:p>
          <a:p>
            <a:pPr algn="ctr" eaLnBrk="0" fontAlgn="base" hangingPunct="0">
              <a:spcBef>
                <a:spcPct val="0"/>
              </a:spcBef>
              <a:spcAft>
                <a:spcPct val="0"/>
              </a:spcAft>
            </a:pPr>
            <a:r>
              <a:rPr lang="en-US" sz="1400" dirty="0" err="1" smtClean="0">
                <a:latin typeface="Raavi" panose="020B0502040204020203" pitchFamily="34" charset="0"/>
                <a:cs typeface="Raavi" panose="020B0502040204020203" pitchFamily="34" charset="0"/>
              </a:rPr>
              <a:t>Harga</a:t>
            </a:r>
            <a:r>
              <a:rPr lang="en-US" sz="1400" dirty="0" smtClean="0">
                <a:latin typeface="Raavi" panose="020B0502040204020203" pitchFamily="34" charset="0"/>
                <a:cs typeface="Raavi" panose="020B0502040204020203" pitchFamily="34" charset="0"/>
              </a:rPr>
              <a:t> </a:t>
            </a:r>
            <a:r>
              <a:rPr lang="en-US" sz="1400" dirty="0" err="1" smtClean="0">
                <a:latin typeface="Raavi" panose="020B0502040204020203" pitchFamily="34" charset="0"/>
                <a:cs typeface="Raavi" panose="020B0502040204020203" pitchFamily="34" charset="0"/>
              </a:rPr>
              <a:t>Aset</a:t>
            </a:r>
            <a:r>
              <a:rPr lang="en-US" sz="1400" dirty="0" smtClean="0">
                <a:latin typeface="Raavi" panose="020B0502040204020203" pitchFamily="34" charset="0"/>
                <a:cs typeface="Raavi" panose="020B0502040204020203" pitchFamily="34" charset="0"/>
              </a:rPr>
              <a:t> </a:t>
            </a:r>
            <a:r>
              <a:rPr lang="en-US" sz="1400" dirty="0" err="1" smtClean="0">
                <a:latin typeface="Raavi" panose="020B0502040204020203" pitchFamily="34" charset="0"/>
                <a:cs typeface="Raavi" panose="020B0502040204020203" pitchFamily="34" charset="0"/>
              </a:rPr>
              <a:t>Surat</a:t>
            </a:r>
            <a:r>
              <a:rPr lang="en-US" sz="1400" dirty="0" smtClean="0">
                <a:latin typeface="Raavi" panose="020B0502040204020203" pitchFamily="34" charset="0"/>
                <a:cs typeface="Raavi" panose="020B0502040204020203" pitchFamily="34" charset="0"/>
              </a:rPr>
              <a:t> </a:t>
            </a:r>
            <a:r>
              <a:rPr lang="en-US" sz="1400" dirty="0" err="1" smtClean="0">
                <a:latin typeface="Raavi" panose="020B0502040204020203" pitchFamily="34" charset="0"/>
                <a:cs typeface="Raavi" panose="020B0502040204020203" pitchFamily="34" charset="0"/>
              </a:rPr>
              <a:t>Berharga</a:t>
            </a:r>
            <a:r>
              <a:rPr lang="en-US" sz="1400" dirty="0" smtClean="0">
                <a:latin typeface="Raavi" panose="020B0502040204020203" pitchFamily="34" charset="0"/>
                <a:cs typeface="Raavi" panose="020B0502040204020203" pitchFamily="34" charset="0"/>
              </a:rPr>
              <a:t>  </a:t>
            </a:r>
          </a:p>
          <a:p>
            <a:pPr algn="ctr" eaLnBrk="0" fontAlgn="base" hangingPunct="0">
              <a:spcBef>
                <a:spcPct val="0"/>
              </a:spcBef>
              <a:spcAft>
                <a:spcPct val="0"/>
              </a:spcAft>
            </a:pPr>
            <a:r>
              <a:rPr lang="en-US" sz="1400" dirty="0" smtClean="0">
                <a:latin typeface="Raavi" panose="020B0502040204020203" pitchFamily="34" charset="0"/>
                <a:cs typeface="Raavi" panose="020B0502040204020203" pitchFamily="34" charset="0"/>
              </a:rPr>
              <a:t>(</a:t>
            </a:r>
            <a:r>
              <a:rPr lang="en-US" sz="1400" dirty="0" err="1" smtClean="0">
                <a:latin typeface="Raavi" panose="020B0502040204020203" pitchFamily="34" charset="0"/>
                <a:cs typeface="Raavi" panose="020B0502040204020203" pitchFamily="34" charset="0"/>
              </a:rPr>
              <a:t>Kekayaan</a:t>
            </a:r>
            <a:r>
              <a:rPr lang="en-US" sz="1400" dirty="0" smtClean="0">
                <a:latin typeface="Raavi" panose="020B0502040204020203" pitchFamily="34" charset="0"/>
                <a:cs typeface="Raavi" panose="020B0502040204020203" pitchFamily="34" charset="0"/>
              </a:rPr>
              <a:t>)</a:t>
            </a:r>
            <a:endParaRPr lang="en-US" sz="1400" dirty="0">
              <a:latin typeface="Raavi" panose="020B0502040204020203" pitchFamily="34" charset="0"/>
              <a:cs typeface="Raavi" panose="020B0502040204020203" pitchFamily="34" charset="0"/>
            </a:endParaRPr>
          </a:p>
        </p:txBody>
      </p:sp>
      <p:sp>
        <p:nvSpPr>
          <p:cNvPr id="80933" name="AutoShape 37"/>
          <p:cNvSpPr>
            <a:spLocks noChangeArrowheads="1"/>
          </p:cNvSpPr>
          <p:nvPr/>
        </p:nvSpPr>
        <p:spPr bwMode="black">
          <a:xfrm>
            <a:off x="6005512" y="4365104"/>
            <a:ext cx="2793603" cy="1575841"/>
          </a:xfrm>
          <a:prstGeom prst="roundRect">
            <a:avLst>
              <a:gd name="adj" fmla="val 50000"/>
            </a:avLst>
          </a:prstGeom>
          <a:noFill/>
          <a:ln w="38100" algn="ctr">
            <a:noFill/>
            <a:round/>
            <a:headEnd/>
            <a:tailEnd/>
          </a:ln>
          <a:effectLst/>
          <a:scene3d>
            <a:camera prst="orthographicFront">
              <a:rot lat="0" lon="0" rev="0"/>
            </a:camera>
            <a:lightRig rig="chilly" dir="t">
              <a:rot lat="0" lon="0" rev="18480000"/>
            </a:lightRig>
          </a:scene3d>
          <a:sp3d prstMaterial="clear">
            <a:bevelT h="63500"/>
          </a:sp3d>
        </p:spPr>
        <p:txBody>
          <a:bodyPr wrap="none" anchor="ctr"/>
          <a:lstStyle/>
          <a:p>
            <a:pPr algn="ctr" eaLnBrk="0" fontAlgn="base" hangingPunct="0">
              <a:spcBef>
                <a:spcPct val="0"/>
              </a:spcBef>
              <a:spcAft>
                <a:spcPct val="0"/>
              </a:spcAft>
            </a:pPr>
            <a:r>
              <a:rPr lang="en-US" sz="1400" dirty="0" err="1" smtClean="0">
                <a:effectLst>
                  <a:outerShdw blurRad="38100" dist="38100" dir="2700000" algn="tl">
                    <a:srgbClr val="000000"/>
                  </a:outerShdw>
                </a:effectLst>
                <a:latin typeface="Constantia" panose="02030602050306030303" pitchFamily="18" charset="0"/>
              </a:rPr>
              <a:t>Penentuan</a:t>
            </a:r>
            <a:r>
              <a:rPr lang="en-US" sz="1400" dirty="0" smtClean="0">
                <a:effectLst>
                  <a:outerShdw blurRad="38100" dist="38100" dir="2700000" algn="tl">
                    <a:srgbClr val="000000"/>
                  </a:outerShdw>
                </a:effectLst>
                <a:latin typeface="Constantia" panose="02030602050306030303" pitchFamily="18" charset="0"/>
              </a:rPr>
              <a:t> </a:t>
            </a:r>
            <a:r>
              <a:rPr lang="en-US" sz="1400" dirty="0" err="1" smtClean="0">
                <a:effectLst>
                  <a:outerShdw blurRad="38100" dist="38100" dir="2700000" algn="tl">
                    <a:srgbClr val="000000"/>
                  </a:outerShdw>
                </a:effectLst>
                <a:latin typeface="Constantia" panose="02030602050306030303" pitchFamily="18" charset="0"/>
              </a:rPr>
              <a:t>Harga</a:t>
            </a:r>
            <a:r>
              <a:rPr lang="en-US" sz="1400" dirty="0" smtClean="0">
                <a:effectLst>
                  <a:outerShdw blurRad="38100" dist="38100" dir="2700000" algn="tl">
                    <a:srgbClr val="000000"/>
                  </a:outerShdw>
                </a:effectLst>
                <a:latin typeface="Constantia" panose="02030602050306030303" pitchFamily="18" charset="0"/>
              </a:rPr>
              <a:t> </a:t>
            </a:r>
            <a:r>
              <a:rPr lang="en-US" sz="1400" dirty="0" err="1" smtClean="0">
                <a:effectLst>
                  <a:outerShdw blurRad="38100" dist="38100" dir="2700000" algn="tl">
                    <a:srgbClr val="000000"/>
                  </a:outerShdw>
                </a:effectLst>
                <a:latin typeface="Constantia" panose="02030602050306030303" pitchFamily="18" charset="0"/>
              </a:rPr>
              <a:t>Pembiayaan</a:t>
            </a:r>
            <a:endParaRPr lang="en-US" sz="1400" dirty="0" smtClean="0">
              <a:effectLst>
                <a:outerShdw blurRad="38100" dist="38100" dir="2700000" algn="tl">
                  <a:srgbClr val="000000"/>
                </a:outerShdw>
              </a:effectLst>
              <a:latin typeface="Constantia" panose="02030602050306030303" pitchFamily="18" charset="0"/>
            </a:endParaRPr>
          </a:p>
          <a:p>
            <a:pPr algn="ctr" eaLnBrk="0" fontAlgn="base" hangingPunct="0">
              <a:spcBef>
                <a:spcPct val="0"/>
              </a:spcBef>
              <a:spcAft>
                <a:spcPct val="0"/>
              </a:spcAft>
            </a:pPr>
            <a:r>
              <a:rPr lang="en-US" sz="1400" dirty="0" err="1" smtClean="0">
                <a:effectLst>
                  <a:outerShdw blurRad="38100" dist="38100" dir="2700000" algn="tl">
                    <a:srgbClr val="000000"/>
                  </a:outerShdw>
                </a:effectLst>
                <a:latin typeface="Constantia" panose="02030602050306030303" pitchFamily="18" charset="0"/>
              </a:rPr>
              <a:t>Sistem</a:t>
            </a:r>
            <a:r>
              <a:rPr lang="en-US" sz="1400" dirty="0" smtClean="0">
                <a:effectLst>
                  <a:outerShdw blurRad="38100" dist="38100" dir="2700000" algn="tl">
                    <a:srgbClr val="000000"/>
                  </a:outerShdw>
                </a:effectLst>
                <a:latin typeface="Constantia" panose="02030602050306030303" pitchFamily="18" charset="0"/>
              </a:rPr>
              <a:t> </a:t>
            </a:r>
            <a:r>
              <a:rPr lang="en-US" sz="1400" dirty="0" err="1" smtClean="0">
                <a:effectLst>
                  <a:outerShdw blurRad="38100" dist="38100" dir="2700000" algn="tl">
                    <a:srgbClr val="000000"/>
                  </a:outerShdw>
                </a:effectLst>
                <a:latin typeface="Constantia" panose="02030602050306030303" pitchFamily="18" charset="0"/>
              </a:rPr>
              <a:t>Pembebanan</a:t>
            </a:r>
            <a:r>
              <a:rPr lang="en-US" sz="1400" dirty="0" smtClean="0">
                <a:effectLst>
                  <a:outerShdw blurRad="38100" dist="38100" dir="2700000" algn="tl">
                    <a:srgbClr val="000000"/>
                  </a:outerShdw>
                </a:effectLst>
                <a:latin typeface="Constantia" panose="02030602050306030303" pitchFamily="18" charset="0"/>
              </a:rPr>
              <a:t> </a:t>
            </a:r>
            <a:r>
              <a:rPr lang="en-US" sz="1400" i="1" dirty="0" smtClean="0">
                <a:effectLst>
                  <a:outerShdw blurRad="38100" dist="38100" dir="2700000" algn="tl">
                    <a:srgbClr val="000000"/>
                  </a:outerShdw>
                </a:effectLst>
                <a:latin typeface="Constantia" panose="02030602050306030303" pitchFamily="18" charset="0"/>
              </a:rPr>
              <a:t>Rate of Profit</a:t>
            </a:r>
          </a:p>
          <a:p>
            <a:pPr algn="ctr" eaLnBrk="0" fontAlgn="base" hangingPunct="0">
              <a:spcBef>
                <a:spcPct val="0"/>
              </a:spcBef>
              <a:spcAft>
                <a:spcPct val="0"/>
              </a:spcAft>
            </a:pPr>
            <a:r>
              <a:rPr lang="en-US" sz="1400" dirty="0" err="1" smtClean="0">
                <a:effectLst>
                  <a:outerShdw blurRad="38100" dist="38100" dir="2700000" algn="tl">
                    <a:srgbClr val="000000"/>
                  </a:outerShdw>
                </a:effectLst>
                <a:latin typeface="Constantia" panose="02030602050306030303" pitchFamily="18" charset="0"/>
              </a:rPr>
              <a:t>Konsep</a:t>
            </a:r>
            <a:r>
              <a:rPr lang="en-US" sz="1400" dirty="0" smtClean="0">
                <a:effectLst>
                  <a:outerShdw blurRad="38100" dist="38100" dir="2700000" algn="tl">
                    <a:srgbClr val="000000"/>
                  </a:outerShdw>
                </a:effectLst>
                <a:latin typeface="Constantia" panose="02030602050306030303" pitchFamily="18" charset="0"/>
              </a:rPr>
              <a:t> </a:t>
            </a:r>
            <a:r>
              <a:rPr lang="en-US" sz="1400" i="1" dirty="0" smtClean="0">
                <a:effectLst>
                  <a:outerShdw blurRad="38100" dist="38100" dir="2700000" algn="tl">
                    <a:srgbClr val="000000"/>
                  </a:outerShdw>
                </a:effectLst>
                <a:latin typeface="Constantia" panose="02030602050306030303" pitchFamily="18" charset="0"/>
              </a:rPr>
              <a:t>Economic Value of Time</a:t>
            </a:r>
            <a:endParaRPr lang="en-US" sz="1400" i="1" dirty="0">
              <a:effectLst>
                <a:outerShdw blurRad="38100" dist="38100" dir="2700000" algn="tl">
                  <a:srgbClr val="000000"/>
                </a:outerShdw>
              </a:effectLst>
              <a:latin typeface="Constantia" panose="02030602050306030303" pitchFamily="18" charset="0"/>
            </a:endParaRPr>
          </a:p>
        </p:txBody>
      </p:sp>
      <p:sp>
        <p:nvSpPr>
          <p:cNvPr id="80934" name="Text Box 38"/>
          <p:cNvSpPr txBox="1">
            <a:spLocks noChangeArrowheads="1"/>
          </p:cNvSpPr>
          <p:nvPr/>
        </p:nvSpPr>
        <p:spPr bwMode="gray">
          <a:xfrm>
            <a:off x="874521" y="2916238"/>
            <a:ext cx="1484702" cy="461665"/>
          </a:xfrm>
          <a:prstGeom prst="rect">
            <a:avLst/>
          </a:prstGeom>
          <a:noFill/>
          <a:ln w="9525" algn="ctr">
            <a:noFill/>
            <a:miter lim="800000"/>
            <a:headEnd/>
            <a:tailEnd/>
          </a:ln>
          <a:effectLst/>
        </p:spPr>
        <p:txBody>
          <a:bodyPr wrap="none">
            <a:spAutoFit/>
          </a:bodyPr>
          <a:lstStyle/>
          <a:p>
            <a:pPr algn="ctr" eaLnBrk="0" fontAlgn="base" hangingPunct="0">
              <a:spcBef>
                <a:spcPct val="0"/>
              </a:spcBef>
              <a:spcAft>
                <a:spcPct val="0"/>
              </a:spcAft>
            </a:pPr>
            <a:r>
              <a:rPr lang="en-US" sz="2400" dirty="0" smtClean="0">
                <a:solidFill>
                  <a:srgbClr val="000000"/>
                </a:solidFill>
              </a:rPr>
              <a:t>TUJUAN </a:t>
            </a:r>
            <a:endParaRPr lang="en-US" sz="2400" dirty="0">
              <a:solidFill>
                <a:srgbClr val="000000"/>
              </a:solidFill>
            </a:endParaRPr>
          </a:p>
        </p:txBody>
      </p:sp>
      <p:sp>
        <p:nvSpPr>
          <p:cNvPr id="80936" name="Text Box 40"/>
          <p:cNvSpPr txBox="1">
            <a:spLocks noChangeArrowheads="1"/>
          </p:cNvSpPr>
          <p:nvPr/>
        </p:nvSpPr>
        <p:spPr bwMode="gray">
          <a:xfrm>
            <a:off x="6506794" y="2916238"/>
            <a:ext cx="1192954" cy="461665"/>
          </a:xfrm>
          <a:prstGeom prst="rect">
            <a:avLst/>
          </a:prstGeom>
          <a:noFill/>
          <a:ln w="9525" algn="ctr">
            <a:noFill/>
            <a:miter lim="800000"/>
            <a:headEnd/>
            <a:tailEnd/>
          </a:ln>
          <a:effectLst/>
        </p:spPr>
        <p:txBody>
          <a:bodyPr wrap="none">
            <a:spAutoFit/>
          </a:bodyPr>
          <a:lstStyle/>
          <a:p>
            <a:pPr algn="ctr" eaLnBrk="0" fontAlgn="base" hangingPunct="0">
              <a:spcBef>
                <a:spcPct val="0"/>
              </a:spcBef>
              <a:spcAft>
                <a:spcPct val="0"/>
              </a:spcAft>
            </a:pPr>
            <a:r>
              <a:rPr lang="en-US" sz="2400" dirty="0" smtClean="0">
                <a:solidFill>
                  <a:srgbClr val="000000"/>
                </a:solidFill>
              </a:rPr>
              <a:t>MIKRO</a:t>
            </a:r>
            <a:endParaRPr lang="en-US" sz="2400" dirty="0">
              <a:solidFill>
                <a:srgbClr val="000000"/>
              </a:solidFill>
            </a:endParaRPr>
          </a:p>
        </p:txBody>
      </p:sp>
      <p:sp>
        <p:nvSpPr>
          <p:cNvPr id="40" name="Text Box 40"/>
          <p:cNvSpPr txBox="1">
            <a:spLocks noChangeArrowheads="1"/>
          </p:cNvSpPr>
          <p:nvPr/>
        </p:nvSpPr>
        <p:spPr bwMode="gray">
          <a:xfrm>
            <a:off x="3759434" y="2937254"/>
            <a:ext cx="1313180" cy="461665"/>
          </a:xfrm>
          <a:prstGeom prst="rect">
            <a:avLst/>
          </a:prstGeom>
          <a:noFill/>
          <a:ln w="9525" algn="ctr">
            <a:noFill/>
            <a:miter lim="800000"/>
            <a:headEnd/>
            <a:tailEnd/>
          </a:ln>
          <a:effectLst/>
        </p:spPr>
        <p:txBody>
          <a:bodyPr wrap="none">
            <a:spAutoFit/>
          </a:bodyPr>
          <a:lstStyle/>
          <a:p>
            <a:pPr algn="ctr" eaLnBrk="0" fontAlgn="base" hangingPunct="0">
              <a:spcBef>
                <a:spcPct val="0"/>
              </a:spcBef>
              <a:spcAft>
                <a:spcPct val="0"/>
              </a:spcAft>
            </a:pPr>
            <a:r>
              <a:rPr lang="en-US" sz="2400" dirty="0" smtClean="0">
                <a:solidFill>
                  <a:srgbClr val="000000"/>
                </a:solidFill>
              </a:rPr>
              <a:t>MAKRO</a:t>
            </a:r>
            <a:endParaRPr lang="en-US" sz="2400" dirty="0">
              <a:solidFill>
                <a:srgbClr val="000000"/>
              </a:solidFill>
            </a:endParaRPr>
          </a:p>
        </p:txBody>
      </p:sp>
    </p:spTree>
    <p:extLst>
      <p:ext uri="{BB962C8B-B14F-4D97-AF65-F5344CB8AC3E}">
        <p14:creationId xmlns:p14="http://schemas.microsoft.com/office/powerpoint/2010/main" val="40504518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722" y="287338"/>
            <a:ext cx="7543800" cy="830262"/>
          </a:xfrm>
        </p:spPr>
        <p:txBody>
          <a:bodyPr/>
          <a:lstStyle/>
          <a:p>
            <a:pPr>
              <a:defRPr/>
            </a:pPr>
            <a:r>
              <a:rPr lang="en-US" sz="2400" b="1" dirty="0" smtClean="0"/>
              <a:t>The Research result</a:t>
            </a:r>
            <a:endParaRPr lang="en-US" sz="2400" b="1" dirty="0"/>
          </a:p>
        </p:txBody>
      </p:sp>
      <p:sp>
        <p:nvSpPr>
          <p:cNvPr id="3" name="Content Placeholder 2"/>
          <p:cNvSpPr>
            <a:spLocks noGrp="1"/>
          </p:cNvSpPr>
          <p:nvPr>
            <p:ph idx="1"/>
          </p:nvPr>
        </p:nvSpPr>
        <p:spPr>
          <a:xfrm>
            <a:off x="822722" y="1846264"/>
            <a:ext cx="7504509" cy="4022725"/>
          </a:xfrm>
        </p:spPr>
        <p:txBody>
          <a:bodyPr/>
          <a:lstStyle/>
          <a:p>
            <a:pPr marL="736600">
              <a:lnSpc>
                <a:spcPct val="115000"/>
              </a:lnSpc>
              <a:spcBef>
                <a:spcPts val="0"/>
              </a:spcBef>
              <a:spcAft>
                <a:spcPts val="1000"/>
              </a:spcAft>
              <a:buClr>
                <a:srgbClr val="D34817"/>
              </a:buClr>
              <a:defRPr/>
            </a:pPr>
            <a:r>
              <a:rPr lang="en-US" sz="1400" b="1" dirty="0" smtClean="0">
                <a:latin typeface="Times New Roman"/>
                <a:ea typeface="Calibri"/>
                <a:cs typeface="Arial"/>
              </a:rPr>
              <a:t>NM  </a:t>
            </a:r>
            <a:r>
              <a:rPr lang="en-US" sz="1400" b="1" dirty="0">
                <a:latin typeface="Times New Roman"/>
                <a:ea typeface="Calibri"/>
                <a:cs typeface="Arial"/>
              </a:rPr>
              <a:t>= 11.270 - 0.015 RSA/RSL – 0.228 SBI – 0.225 CAR</a:t>
            </a:r>
            <a:endParaRPr lang="en-US" sz="1400" dirty="0">
              <a:ea typeface="Calibri"/>
              <a:cs typeface="Arial"/>
            </a:endParaRPr>
          </a:p>
          <a:p>
            <a:pPr marL="736600">
              <a:lnSpc>
                <a:spcPct val="115000"/>
              </a:lnSpc>
              <a:spcBef>
                <a:spcPts val="0"/>
              </a:spcBef>
              <a:spcAft>
                <a:spcPts val="1000"/>
              </a:spcAft>
              <a:buClr>
                <a:srgbClr val="D34817"/>
              </a:buClr>
              <a:defRPr/>
            </a:pPr>
            <a:r>
              <a:rPr lang="en-US" sz="1400" b="1" dirty="0">
                <a:latin typeface="Times New Roman"/>
                <a:ea typeface="Calibri"/>
                <a:cs typeface="Arial"/>
              </a:rPr>
              <a:t>t          (30,285)       (-3,272)          (-10,072)       (-8,405)</a:t>
            </a:r>
            <a:endParaRPr lang="en-US" sz="1400" dirty="0">
              <a:ea typeface="Calibri"/>
              <a:cs typeface="Arial"/>
            </a:endParaRPr>
          </a:p>
          <a:p>
            <a:pPr marL="736600">
              <a:lnSpc>
                <a:spcPct val="115000"/>
              </a:lnSpc>
              <a:spcBef>
                <a:spcPts val="0"/>
              </a:spcBef>
              <a:spcAft>
                <a:spcPts val="1000"/>
              </a:spcAft>
              <a:buClr>
                <a:srgbClr val="D34817"/>
              </a:buClr>
              <a:defRPr/>
            </a:pPr>
            <a:r>
              <a:rPr lang="en-US" sz="1400" b="1" dirty="0">
                <a:latin typeface="Times New Roman"/>
                <a:ea typeface="Calibri"/>
                <a:cs typeface="Arial"/>
              </a:rPr>
              <a:t>se         (0.372)         (0.004)            (0.0023)        (0.027)</a:t>
            </a:r>
            <a:endParaRPr lang="en-US" sz="1400" dirty="0">
              <a:ea typeface="Calibri"/>
              <a:cs typeface="Arial"/>
            </a:endParaRPr>
          </a:p>
          <a:p>
            <a:pPr marL="736600">
              <a:lnSpc>
                <a:spcPct val="115000"/>
              </a:lnSpc>
              <a:spcBef>
                <a:spcPts val="0"/>
              </a:spcBef>
              <a:spcAft>
                <a:spcPts val="1000"/>
              </a:spcAft>
              <a:buClr>
                <a:srgbClr val="D34817"/>
              </a:buClr>
              <a:defRPr/>
            </a:pPr>
            <a:r>
              <a:rPr lang="en-US" sz="1400" b="1" dirty="0">
                <a:latin typeface="Times New Roman"/>
                <a:ea typeface="Calibri"/>
                <a:cs typeface="Arial"/>
              </a:rPr>
              <a:t>R²   =     0.801</a:t>
            </a:r>
            <a:endParaRPr lang="en-US" sz="1400" dirty="0">
              <a:ea typeface="Calibri"/>
              <a:cs typeface="Arial"/>
            </a:endParaRPr>
          </a:p>
          <a:p>
            <a:pPr indent="402590" algn="just">
              <a:spcAft>
                <a:spcPts val="0"/>
              </a:spcAft>
              <a:buClr>
                <a:srgbClr val="D34817"/>
              </a:buClr>
              <a:defRPr/>
            </a:pPr>
            <a:r>
              <a:rPr lang="en-US" sz="1400" dirty="0">
                <a:solidFill>
                  <a:srgbClr val="212121"/>
                </a:solidFill>
                <a:latin typeface="Times New Roman"/>
                <a:ea typeface="Times New Roman"/>
              </a:rPr>
              <a:t>From the above model it can be interpreted that every 1% increase in the SBI rates will cause a decrease in the rate of profit amounted to 0.228% of BSM. From this empirical data it can be concluded that the nature of the instability of Islamic banks to interest rates hike with the condition of  the Islamic Bank Balance Sheet Structure (RSA / RSL) below zero (negative gap) will produce the same risk with conventional banks, namely the decline in the rate of profit of Islamic banks. In other words that the rate of profit character of Islamic banks is the same as the character of NIM (Net Interest Margin) of Conventional Banks with the Interest Rate System</a:t>
            </a:r>
            <a:r>
              <a:rPr lang="en-US" sz="1400" dirty="0" smtClean="0">
                <a:solidFill>
                  <a:srgbClr val="212121"/>
                </a:solidFill>
                <a:latin typeface="Times New Roman"/>
                <a:ea typeface="Times New Roman"/>
              </a:rPr>
              <a:t>.</a:t>
            </a:r>
          </a:p>
          <a:p>
            <a:pPr algn="just">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dirty="0">
                <a:solidFill>
                  <a:srgbClr val="212121"/>
                </a:solidFill>
                <a:latin typeface="Times New Roman"/>
                <a:ea typeface="Times New Roman"/>
                <a:cs typeface="Times New Roman"/>
              </a:rPr>
              <a:t>Therefore the rate of profit in Islamic banks and Islamic bonds in the capital market should refer to the Islamic Benchmark referring to the profits in the real sector which inherently have low duration (volatility) as it will bring stability to the economy both in the banking system as well as the Islamic capital market.</a:t>
            </a:r>
            <a:endParaRPr lang="en-US" sz="1200" dirty="0">
              <a:latin typeface="Calibri"/>
              <a:ea typeface="Calibri"/>
              <a:cs typeface="Times New Roman"/>
            </a:endParaRPr>
          </a:p>
          <a:p>
            <a:pPr marL="457200" algn="just">
              <a:lnSpc>
                <a:spcPct val="150000"/>
              </a:lnSpc>
              <a:spcBef>
                <a:spcPts val="0"/>
              </a:spcBef>
              <a:spcAft>
                <a:spcPts val="1000"/>
              </a:spcAft>
              <a:defRPr/>
            </a:pPr>
            <a:endParaRPr lang="en-US" sz="1600" dirty="0">
              <a:ea typeface="Calibri"/>
              <a:cs typeface="Times New Roman"/>
            </a:endParaRPr>
          </a:p>
        </p:txBody>
      </p:sp>
    </p:spTree>
    <p:extLst>
      <p:ext uri="{BB962C8B-B14F-4D97-AF65-F5344CB8AC3E}">
        <p14:creationId xmlns:p14="http://schemas.microsoft.com/office/powerpoint/2010/main" val="30997373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42900" y="152401"/>
            <a:ext cx="2400300" cy="1066800"/>
          </a:xfrm>
        </p:spPr>
        <p:txBody>
          <a:bodyPr/>
          <a:lstStyle/>
          <a:p>
            <a:pPr algn="ctr" eaLnBrk="1" fontAlgn="auto" hangingPunct="1">
              <a:spcAft>
                <a:spcPts val="0"/>
              </a:spcAft>
              <a:defRPr/>
            </a:pPr>
            <a:r>
              <a:rPr lang="en-US" dirty="0" smtClean="0"/>
              <a:t>CONCLUSION</a:t>
            </a:r>
            <a:endParaRPr lang="en-US" dirty="0"/>
          </a:p>
        </p:txBody>
      </p:sp>
      <p:sp>
        <p:nvSpPr>
          <p:cNvPr id="22531" name="Content Placeholder 9"/>
          <p:cNvSpPr>
            <a:spLocks noGrp="1"/>
          </p:cNvSpPr>
          <p:nvPr>
            <p:ph idx="1"/>
          </p:nvPr>
        </p:nvSpPr>
        <p:spPr>
          <a:xfrm>
            <a:off x="609601" y="1524000"/>
            <a:ext cx="8033148" cy="4465639"/>
          </a:xfrm>
        </p:spPr>
        <p:txBody>
          <a:bodyPr/>
          <a:lstStyle/>
          <a:p>
            <a:r>
              <a:rPr lang="en-US" sz="1600" dirty="0">
                <a:solidFill>
                  <a:srgbClr val="212121"/>
                </a:solidFill>
                <a:latin typeface="Times New Roman"/>
                <a:ea typeface="Times New Roman"/>
                <a:cs typeface="Consolas"/>
              </a:rPr>
              <a:t>The rate of profit in Islamic Bank that creates an equitable distribution of income as measured by the stability of the Net Margin on Asset-Liability Management of Islamic banks, can be achieved by separating the management of Islamic banks profit repricing profile based on short-term assets (</a:t>
            </a:r>
            <a:r>
              <a:rPr lang="en-US" sz="1600" i="1" dirty="0" err="1">
                <a:solidFill>
                  <a:srgbClr val="212121"/>
                </a:solidFill>
                <a:latin typeface="Times New Roman"/>
                <a:ea typeface="Times New Roman"/>
                <a:cs typeface="Consolas"/>
              </a:rPr>
              <a:t>Murabaha</a:t>
            </a:r>
            <a:r>
              <a:rPr lang="en-US" sz="1600" dirty="0">
                <a:solidFill>
                  <a:srgbClr val="212121"/>
                </a:solidFill>
                <a:latin typeface="Times New Roman"/>
                <a:ea typeface="Times New Roman"/>
                <a:cs typeface="Consolas"/>
              </a:rPr>
              <a:t>, </a:t>
            </a:r>
            <a:r>
              <a:rPr lang="en-US" sz="1600" i="1" dirty="0" err="1">
                <a:solidFill>
                  <a:srgbClr val="212121"/>
                </a:solidFill>
                <a:latin typeface="Times New Roman"/>
                <a:ea typeface="Times New Roman"/>
                <a:cs typeface="Consolas"/>
              </a:rPr>
              <a:t>Istisna</a:t>
            </a:r>
            <a:r>
              <a:rPr lang="en-US" sz="1600" dirty="0">
                <a:solidFill>
                  <a:srgbClr val="212121"/>
                </a:solidFill>
                <a:latin typeface="Times New Roman"/>
                <a:ea typeface="Times New Roman"/>
                <a:cs typeface="Consolas"/>
              </a:rPr>
              <a:t> and </a:t>
            </a:r>
            <a:r>
              <a:rPr lang="en-US" sz="1600" i="1" dirty="0" err="1">
                <a:solidFill>
                  <a:srgbClr val="212121"/>
                </a:solidFill>
                <a:latin typeface="Times New Roman"/>
                <a:ea typeface="Times New Roman"/>
                <a:cs typeface="Consolas"/>
              </a:rPr>
              <a:t>salam</a:t>
            </a:r>
            <a:r>
              <a:rPr lang="en-US" sz="1600" dirty="0">
                <a:solidFill>
                  <a:srgbClr val="212121"/>
                </a:solidFill>
                <a:latin typeface="Times New Roman"/>
                <a:ea typeface="Times New Roman"/>
                <a:cs typeface="Consolas"/>
              </a:rPr>
              <a:t>), medium term investment (</a:t>
            </a:r>
            <a:r>
              <a:rPr lang="en-US" sz="1600" i="1" dirty="0" err="1">
                <a:solidFill>
                  <a:srgbClr val="212121"/>
                </a:solidFill>
                <a:latin typeface="Times New Roman"/>
                <a:ea typeface="Times New Roman"/>
                <a:cs typeface="Consolas"/>
              </a:rPr>
              <a:t>Ijara</a:t>
            </a:r>
            <a:r>
              <a:rPr lang="en-US" sz="1600" dirty="0">
                <a:solidFill>
                  <a:srgbClr val="212121"/>
                </a:solidFill>
                <a:latin typeface="Times New Roman"/>
                <a:ea typeface="Times New Roman"/>
                <a:cs typeface="Consolas"/>
              </a:rPr>
              <a:t>, </a:t>
            </a:r>
            <a:r>
              <a:rPr lang="en-US" sz="1600" i="1" dirty="0" err="1">
                <a:solidFill>
                  <a:srgbClr val="212121"/>
                </a:solidFill>
                <a:latin typeface="Times New Roman"/>
                <a:ea typeface="Times New Roman"/>
                <a:cs typeface="Consolas"/>
              </a:rPr>
              <a:t>Istisna</a:t>
            </a:r>
            <a:r>
              <a:rPr lang="en-US" sz="1600" dirty="0">
                <a:solidFill>
                  <a:srgbClr val="212121"/>
                </a:solidFill>
                <a:latin typeface="Times New Roman"/>
                <a:ea typeface="Times New Roman"/>
                <a:cs typeface="Consolas"/>
              </a:rPr>
              <a:t>) and long-term partnerships (</a:t>
            </a:r>
            <a:r>
              <a:rPr lang="en-US" sz="1600" i="1" dirty="0" err="1">
                <a:solidFill>
                  <a:srgbClr val="212121"/>
                </a:solidFill>
                <a:latin typeface="Times New Roman"/>
                <a:ea typeface="Times New Roman"/>
                <a:cs typeface="Consolas"/>
              </a:rPr>
              <a:t>Mudaraba</a:t>
            </a:r>
            <a:r>
              <a:rPr lang="en-US" sz="1600" dirty="0">
                <a:solidFill>
                  <a:srgbClr val="212121"/>
                </a:solidFill>
                <a:latin typeface="Times New Roman"/>
                <a:ea typeface="Times New Roman"/>
                <a:cs typeface="Consolas"/>
              </a:rPr>
              <a:t>, </a:t>
            </a:r>
            <a:r>
              <a:rPr lang="en-US" sz="1600" i="1" dirty="0" err="1">
                <a:solidFill>
                  <a:srgbClr val="212121"/>
                </a:solidFill>
                <a:latin typeface="Times New Roman"/>
                <a:ea typeface="Times New Roman"/>
                <a:cs typeface="Consolas"/>
              </a:rPr>
              <a:t>Musharaka</a:t>
            </a:r>
            <a:r>
              <a:rPr lang="en-US" sz="1600" dirty="0">
                <a:solidFill>
                  <a:srgbClr val="212121"/>
                </a:solidFill>
                <a:latin typeface="Times New Roman"/>
                <a:ea typeface="Times New Roman"/>
                <a:cs typeface="Consolas"/>
              </a:rPr>
              <a:t>). If the Asset-Liability Management in Islamic Banking follows the concept of an Islamic Rate of Profit, The Net Duration of Islamic Bank balance sheet will be approach to zero or risk neutral so that it will be immune to the changes in market variables such as interest rates. </a:t>
            </a:r>
            <a:endParaRPr lang="en-US" altLang="en-US" sz="1600" dirty="0" smtClean="0">
              <a:latin typeface="Times New Roman" pitchFamily="18" charset="0"/>
              <a:cs typeface="Times New Roman" pitchFamily="18" charset="0"/>
            </a:endParaRPr>
          </a:p>
          <a:p>
            <a:r>
              <a:rPr lang="en-US" sz="1600" dirty="0">
                <a:solidFill>
                  <a:srgbClr val="212121"/>
                </a:solidFill>
                <a:latin typeface="Times New Roman"/>
                <a:ea typeface="Times New Roman"/>
                <a:cs typeface="Consolas"/>
              </a:rPr>
              <a:t>The rate of profit that creates an equitable distribution of wealth in the Islamic capital market can be seen from the volatility of financial assets such sharia Islamic bonds (</a:t>
            </a:r>
            <a:r>
              <a:rPr lang="en-US" sz="1600" i="1" dirty="0" err="1">
                <a:solidFill>
                  <a:srgbClr val="212121"/>
                </a:solidFill>
                <a:latin typeface="Times New Roman"/>
                <a:ea typeface="Times New Roman"/>
                <a:cs typeface="Consolas"/>
              </a:rPr>
              <a:t>sukuk</a:t>
            </a:r>
            <a:r>
              <a:rPr lang="en-US" sz="1600" dirty="0">
                <a:solidFill>
                  <a:srgbClr val="212121"/>
                </a:solidFill>
                <a:latin typeface="Times New Roman"/>
                <a:ea typeface="Times New Roman"/>
                <a:cs typeface="Consolas"/>
              </a:rPr>
              <a:t>) that is more stable when using the concept in accordance with Islamic principles. From the economic analysis, we can see the main factor is a component of risk premium being added in the pricing structure of Islamic financial assets such as Islamic bonds which is basically the same additional  charged on the loan pricing structure for compensation due to the credibility of the borrower's. This risk premium along with the long term premium structure creates price volatility which comes from high duration factor. With the concept of rate of profit which is accordance with Islamic principles, the rate of profit will be corresponding to the profit in the real sector and has always adjusted to the changes in the price in the real market (mark to the market) so that the price of the </a:t>
            </a:r>
            <a:r>
              <a:rPr lang="en-US" sz="1600" i="1" dirty="0" err="1">
                <a:solidFill>
                  <a:srgbClr val="212121"/>
                </a:solidFill>
                <a:latin typeface="Times New Roman"/>
                <a:ea typeface="Times New Roman"/>
                <a:cs typeface="Consolas"/>
              </a:rPr>
              <a:t>sukuk</a:t>
            </a:r>
            <a:r>
              <a:rPr lang="en-US" sz="1600" dirty="0">
                <a:solidFill>
                  <a:srgbClr val="212121"/>
                </a:solidFill>
                <a:latin typeface="Times New Roman"/>
                <a:ea typeface="Times New Roman"/>
                <a:cs typeface="Consolas"/>
              </a:rPr>
              <a:t> will be more stable.</a:t>
            </a:r>
            <a:endParaRPr lang="en-US" altLang="en-US" sz="1600" dirty="0" smtClean="0">
              <a:latin typeface="Times New Roman" pitchFamily="18" charset="0"/>
            </a:endParaRPr>
          </a:p>
          <a:p>
            <a:pPr eaLnBrk="1" hangingPunct="1"/>
            <a:endParaRPr lang="en-US" altLang="en-US" sz="1400" dirty="0" smtClean="0"/>
          </a:p>
        </p:txBody>
      </p:sp>
    </p:spTree>
    <p:extLst>
      <p:ext uri="{BB962C8B-B14F-4D97-AF65-F5344CB8AC3E}">
        <p14:creationId xmlns:p14="http://schemas.microsoft.com/office/powerpoint/2010/main" val="17248968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14400"/>
            <a:ext cx="7772400" cy="2228850"/>
          </a:xfrm>
        </p:spPr>
        <p:txBody>
          <a:bodyPr>
            <a:normAutofit/>
          </a:bodyPr>
          <a:lstStyle/>
          <a:p>
            <a:pPr>
              <a:lnSpc>
                <a:spcPct val="115000"/>
              </a:lnSpc>
              <a:spcAft>
                <a:spcPts val="1000"/>
              </a:spcAft>
            </a:pPr>
            <a:r>
              <a:rPr lang="en-US" sz="2000" dirty="0" smtClean="0">
                <a:solidFill>
                  <a:srgbClr val="FF0000"/>
                </a:solidFill>
                <a:effectLst/>
                <a:latin typeface="Times New Roman"/>
                <a:ea typeface="Calibri"/>
                <a:cs typeface="Arial"/>
              </a:rPr>
              <a:t>DAMPAK KEBIJAKAN REGULASI PASAR UANG SYARIAH DAN PRAKTEK BI REPO RATE DI PERBANKAN SYARIAH : ALTERNATIF PENGGANTI SBI-S DAN RATE OF PROFIT SEBAGAI REFERENCE RATE</a:t>
            </a:r>
            <a:endParaRPr lang="en-US" sz="1800" dirty="0">
              <a:solidFill>
                <a:srgbClr val="FF0000"/>
              </a:solidFill>
              <a:ea typeface="Calibri"/>
              <a:cs typeface="Arial"/>
            </a:endParaRPr>
          </a:p>
        </p:txBody>
      </p:sp>
      <p:sp>
        <p:nvSpPr>
          <p:cNvPr id="3" name="Subtitle 2"/>
          <p:cNvSpPr>
            <a:spLocks noGrp="1"/>
          </p:cNvSpPr>
          <p:nvPr>
            <p:ph type="subTitle" idx="1"/>
          </p:nvPr>
        </p:nvSpPr>
        <p:spPr>
          <a:xfrm>
            <a:off x="762000" y="3124200"/>
            <a:ext cx="7010400" cy="3276600"/>
          </a:xfrm>
        </p:spPr>
        <p:txBody>
          <a:bodyPr>
            <a:normAutofit/>
          </a:bodyPr>
          <a:lstStyle/>
          <a:p>
            <a:r>
              <a:rPr lang="en-US" sz="2000" dirty="0" err="1" smtClean="0">
                <a:solidFill>
                  <a:schemeClr val="tx1"/>
                </a:solidFill>
                <a:effectLst/>
                <a:latin typeface="Times New Roman"/>
                <a:ea typeface="Calibri"/>
              </a:rPr>
              <a:t>Dr.Ir</a:t>
            </a:r>
            <a:r>
              <a:rPr lang="en-US" sz="2000" dirty="0" smtClean="0">
                <a:solidFill>
                  <a:schemeClr val="tx1"/>
                </a:solidFill>
                <a:effectLst/>
                <a:latin typeface="Times New Roman"/>
                <a:ea typeface="Calibri"/>
              </a:rPr>
              <a:t>. </a:t>
            </a:r>
            <a:r>
              <a:rPr lang="en-US" sz="2000" dirty="0" err="1" smtClean="0">
                <a:solidFill>
                  <a:schemeClr val="tx1"/>
                </a:solidFill>
                <a:effectLst/>
                <a:latin typeface="Times New Roman"/>
                <a:ea typeface="Calibri"/>
              </a:rPr>
              <a:t>Trisiladi</a:t>
            </a:r>
            <a:r>
              <a:rPr lang="en-US" sz="2000" dirty="0" smtClean="0">
                <a:solidFill>
                  <a:schemeClr val="tx1"/>
                </a:solidFill>
                <a:effectLst/>
                <a:latin typeface="Times New Roman"/>
                <a:ea typeface="Calibri"/>
              </a:rPr>
              <a:t> </a:t>
            </a:r>
            <a:r>
              <a:rPr lang="en-US" sz="2000" dirty="0" err="1" smtClean="0">
                <a:solidFill>
                  <a:schemeClr val="tx1"/>
                </a:solidFill>
                <a:effectLst/>
                <a:latin typeface="Times New Roman"/>
                <a:ea typeface="Calibri"/>
              </a:rPr>
              <a:t>Supriyanto</a:t>
            </a:r>
            <a:r>
              <a:rPr lang="en-US" sz="2000" dirty="0" smtClean="0">
                <a:solidFill>
                  <a:schemeClr val="tx1"/>
                </a:solidFill>
                <a:effectLst/>
                <a:latin typeface="Times New Roman"/>
                <a:ea typeface="Calibri"/>
              </a:rPr>
              <a:t>, </a:t>
            </a:r>
            <a:r>
              <a:rPr lang="en-US" sz="2000" dirty="0" err="1" smtClean="0">
                <a:solidFill>
                  <a:schemeClr val="tx1"/>
                </a:solidFill>
                <a:effectLst/>
                <a:latin typeface="Times New Roman"/>
                <a:ea typeface="Calibri"/>
              </a:rPr>
              <a:t>MSi</a:t>
            </a:r>
            <a:endParaRPr lang="en-US" sz="2000" dirty="0" smtClean="0">
              <a:solidFill>
                <a:schemeClr val="tx1"/>
              </a:solidFill>
              <a:effectLst/>
              <a:latin typeface="Times New Roman"/>
              <a:ea typeface="Calibri"/>
            </a:endParaRPr>
          </a:p>
          <a:p>
            <a:endParaRPr lang="en-US" sz="2000" dirty="0">
              <a:solidFill>
                <a:schemeClr val="tx1"/>
              </a:solidFill>
              <a:latin typeface="Times New Roman"/>
            </a:endParaRPr>
          </a:p>
          <a:p>
            <a:endParaRPr lang="en-US" sz="2000" dirty="0" smtClean="0">
              <a:solidFill>
                <a:schemeClr val="tx1"/>
              </a:solidFill>
              <a:latin typeface="Times New Roman"/>
            </a:endParaRPr>
          </a:p>
          <a:p>
            <a:endParaRPr lang="en-US" sz="2000" dirty="0" smtClean="0">
              <a:solidFill>
                <a:schemeClr val="tx1"/>
              </a:solidFill>
              <a:latin typeface="Times New Roman"/>
            </a:endParaRPr>
          </a:p>
          <a:p>
            <a:endParaRPr lang="en-US" sz="2000" dirty="0">
              <a:solidFill>
                <a:schemeClr val="tx1"/>
              </a:solidFill>
              <a:latin typeface="Times New Roman"/>
            </a:endParaRPr>
          </a:p>
          <a:p>
            <a:endParaRPr lang="en-US" sz="1100" dirty="0">
              <a:solidFill>
                <a:schemeClr val="tx1"/>
              </a:solidFill>
            </a:endParaRPr>
          </a:p>
        </p:txBody>
      </p:sp>
    </p:spTree>
    <p:extLst>
      <p:ext uri="{BB962C8B-B14F-4D97-AF65-F5344CB8AC3E}">
        <p14:creationId xmlns:p14="http://schemas.microsoft.com/office/powerpoint/2010/main" val="36308851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42900" lvl="0" indent="-342900" algn="l">
              <a:lnSpc>
                <a:spcPct val="115000"/>
              </a:lnSpc>
              <a:spcAft>
                <a:spcPts val="1000"/>
              </a:spcAft>
              <a:buFont typeface="+mj-lt"/>
              <a:buAutoNum type="alphaUcPeriod"/>
            </a:pPr>
            <a:r>
              <a:rPr lang="en-US" sz="2000" dirty="0" err="1" smtClean="0">
                <a:effectLst/>
                <a:latin typeface="Times New Roman"/>
                <a:ea typeface="Calibri"/>
                <a:cs typeface="Arial"/>
              </a:rPr>
              <a:t>Regulasi</a:t>
            </a:r>
            <a:r>
              <a:rPr lang="en-US" sz="2000" dirty="0" smtClean="0">
                <a:effectLst/>
                <a:latin typeface="Times New Roman"/>
                <a:ea typeface="Calibri"/>
                <a:cs typeface="Arial"/>
              </a:rPr>
              <a:t> </a:t>
            </a:r>
            <a:r>
              <a:rPr lang="en-US" sz="2000" dirty="0" err="1" smtClean="0">
                <a:effectLst/>
                <a:latin typeface="Times New Roman"/>
                <a:ea typeface="Calibri"/>
                <a:cs typeface="Arial"/>
              </a:rPr>
              <a:t>Kebijakan</a:t>
            </a:r>
            <a:r>
              <a:rPr lang="en-US" sz="2000" dirty="0" smtClean="0">
                <a:effectLst/>
                <a:latin typeface="Times New Roman"/>
                <a:ea typeface="Calibri"/>
                <a:cs typeface="Arial"/>
              </a:rPr>
              <a:t> </a:t>
            </a:r>
            <a:r>
              <a:rPr lang="en-US" sz="2000" dirty="0" err="1" smtClean="0">
                <a:effectLst/>
                <a:latin typeface="Times New Roman"/>
                <a:ea typeface="Calibri"/>
                <a:cs typeface="Arial"/>
              </a:rPr>
              <a:t>Pasar</a:t>
            </a:r>
            <a:r>
              <a:rPr lang="en-US" sz="2000" dirty="0" smtClean="0">
                <a:effectLst/>
                <a:latin typeface="Times New Roman"/>
                <a:ea typeface="Calibri"/>
                <a:cs typeface="Arial"/>
              </a:rPr>
              <a:t> </a:t>
            </a:r>
            <a:r>
              <a:rPr lang="en-US" sz="2000" dirty="0" err="1" smtClean="0">
                <a:effectLst/>
                <a:latin typeface="Times New Roman"/>
                <a:ea typeface="Calibri"/>
                <a:cs typeface="Arial"/>
              </a:rPr>
              <a:t>Uang</a:t>
            </a:r>
            <a:r>
              <a:rPr lang="en-US" sz="2000" dirty="0" smtClean="0">
                <a:effectLst/>
                <a:latin typeface="Times New Roman"/>
                <a:ea typeface="Calibri"/>
                <a:cs typeface="Arial"/>
              </a:rPr>
              <a:t> </a:t>
            </a:r>
            <a:r>
              <a:rPr lang="en-US" sz="2000" dirty="0" err="1" smtClean="0">
                <a:effectLst/>
                <a:latin typeface="Times New Roman"/>
                <a:ea typeface="Calibri"/>
                <a:cs typeface="Arial"/>
              </a:rPr>
              <a:t>Syariah</a:t>
            </a:r>
            <a:r>
              <a:rPr lang="en-US" sz="2000" dirty="0" smtClean="0">
                <a:effectLst/>
                <a:latin typeface="Times New Roman"/>
                <a:ea typeface="Calibri"/>
                <a:cs typeface="Arial"/>
              </a:rPr>
              <a:t> </a:t>
            </a:r>
            <a:r>
              <a:rPr lang="en-US" sz="2000" dirty="0" err="1" smtClean="0">
                <a:effectLst/>
                <a:latin typeface="Times New Roman"/>
                <a:ea typeface="Calibri"/>
                <a:cs typeface="Arial"/>
              </a:rPr>
              <a:t>dan</a:t>
            </a:r>
            <a:r>
              <a:rPr lang="en-US" sz="2000" dirty="0" smtClean="0">
                <a:effectLst/>
                <a:latin typeface="Times New Roman"/>
                <a:ea typeface="Calibri"/>
                <a:cs typeface="Arial"/>
              </a:rPr>
              <a:t> </a:t>
            </a:r>
            <a:r>
              <a:rPr lang="en-US" sz="2000" dirty="0" err="1" smtClean="0">
                <a:effectLst/>
                <a:latin typeface="Times New Roman"/>
                <a:ea typeface="Calibri"/>
                <a:cs typeface="Arial"/>
              </a:rPr>
              <a:t>Operasi</a:t>
            </a:r>
            <a:r>
              <a:rPr lang="en-US" sz="2000" dirty="0" smtClean="0">
                <a:effectLst/>
                <a:latin typeface="Times New Roman"/>
                <a:ea typeface="Calibri"/>
                <a:cs typeface="Arial"/>
              </a:rPr>
              <a:t> </a:t>
            </a:r>
            <a:r>
              <a:rPr lang="en-US" sz="2000" dirty="0" err="1" smtClean="0">
                <a:effectLst/>
                <a:latin typeface="Times New Roman"/>
                <a:ea typeface="Calibri"/>
                <a:cs typeface="Arial"/>
              </a:rPr>
              <a:t>Moneter</a:t>
            </a:r>
            <a:r>
              <a:rPr lang="en-US" sz="2000" dirty="0" smtClean="0">
                <a:effectLst/>
                <a:latin typeface="Times New Roman"/>
                <a:ea typeface="Calibri"/>
                <a:cs typeface="Arial"/>
              </a:rPr>
              <a:t> </a:t>
            </a:r>
            <a:r>
              <a:rPr lang="en-US" sz="2000" dirty="0" err="1" smtClean="0">
                <a:effectLst/>
                <a:latin typeface="Times New Roman"/>
                <a:ea typeface="Calibri"/>
                <a:cs typeface="Arial"/>
              </a:rPr>
              <a:t>Syariah</a:t>
            </a:r>
            <a:r>
              <a:rPr lang="en-US" sz="2000" dirty="0" smtClean="0">
                <a:effectLst/>
                <a:latin typeface="Times New Roman"/>
                <a:ea typeface="Calibri"/>
                <a:cs typeface="Arial"/>
              </a:rPr>
              <a:t/>
            </a:r>
            <a:br>
              <a:rPr lang="en-US" sz="2000" dirty="0" smtClean="0">
                <a:effectLst/>
                <a:latin typeface="Times New Roman"/>
                <a:ea typeface="Calibri"/>
                <a:cs typeface="Arial"/>
              </a:rPr>
            </a:br>
            <a:r>
              <a:rPr lang="en-US" sz="2000" dirty="0" smtClean="0">
                <a:effectLst/>
                <a:latin typeface="Times New Roman"/>
                <a:ea typeface="Calibri"/>
                <a:cs typeface="Arial"/>
              </a:rPr>
              <a:t>Bank Indonesia </a:t>
            </a:r>
            <a:r>
              <a:rPr lang="en-US" sz="2000" dirty="0" err="1" smtClean="0">
                <a:effectLst/>
                <a:latin typeface="Times New Roman"/>
                <a:ea typeface="Calibri"/>
                <a:cs typeface="Arial"/>
              </a:rPr>
              <a:t>Saat</a:t>
            </a:r>
            <a:r>
              <a:rPr lang="en-US" sz="2000" dirty="0" smtClean="0">
                <a:effectLst/>
                <a:latin typeface="Times New Roman"/>
                <a:ea typeface="Calibri"/>
                <a:cs typeface="Arial"/>
              </a:rPr>
              <a:t> </a:t>
            </a:r>
            <a:r>
              <a:rPr lang="en-US" sz="2000" dirty="0" err="1" smtClean="0">
                <a:effectLst/>
                <a:latin typeface="Times New Roman"/>
                <a:ea typeface="Calibri"/>
                <a:cs typeface="Arial"/>
              </a:rPr>
              <a:t>ini</a:t>
            </a:r>
            <a:endParaRPr lang="en-US" sz="2000" dirty="0">
              <a:ea typeface="Calibri"/>
              <a:cs typeface="Arial"/>
            </a:endParaRPr>
          </a:p>
        </p:txBody>
      </p:sp>
      <p:sp>
        <p:nvSpPr>
          <p:cNvPr id="3" name="Content Placeholder 2"/>
          <p:cNvSpPr>
            <a:spLocks noGrp="1"/>
          </p:cNvSpPr>
          <p:nvPr>
            <p:ph idx="1"/>
          </p:nvPr>
        </p:nvSpPr>
        <p:spPr/>
        <p:txBody>
          <a:bodyPr>
            <a:normAutofit/>
          </a:bodyPr>
          <a:lstStyle/>
          <a:p>
            <a:r>
              <a:rPr lang="en-US" sz="1400" dirty="0" err="1" smtClean="0">
                <a:effectLst/>
                <a:latin typeface="Times New Roman"/>
                <a:ea typeface="Calibri"/>
              </a:rPr>
              <a:t>Tantangan</a:t>
            </a:r>
            <a:r>
              <a:rPr lang="en-US" sz="1400" dirty="0" smtClean="0">
                <a:effectLst/>
                <a:latin typeface="Times New Roman"/>
                <a:ea typeface="Calibri"/>
              </a:rPr>
              <a:t> </a:t>
            </a:r>
            <a:r>
              <a:rPr lang="en-US" sz="1400" dirty="0" err="1" smtClean="0">
                <a:effectLst/>
                <a:latin typeface="Times New Roman"/>
                <a:ea typeface="Calibri"/>
              </a:rPr>
              <a:t>terbesar</a:t>
            </a:r>
            <a:r>
              <a:rPr lang="en-US" sz="1400" dirty="0" smtClean="0">
                <a:effectLst/>
                <a:latin typeface="Times New Roman"/>
                <a:ea typeface="Calibri"/>
              </a:rPr>
              <a:t> </a:t>
            </a:r>
            <a:r>
              <a:rPr lang="en-US" sz="1400" dirty="0" err="1" smtClean="0">
                <a:effectLst/>
                <a:latin typeface="Times New Roman"/>
                <a:ea typeface="Calibri"/>
              </a:rPr>
              <a:t>dalam</a:t>
            </a:r>
            <a:r>
              <a:rPr lang="en-US" sz="1400" dirty="0" smtClean="0">
                <a:effectLst/>
                <a:latin typeface="Times New Roman"/>
                <a:ea typeface="Calibri"/>
              </a:rPr>
              <a:t> </a:t>
            </a:r>
            <a:r>
              <a:rPr lang="en-US" sz="1400" dirty="0" err="1" smtClean="0">
                <a:effectLst/>
                <a:latin typeface="Times New Roman"/>
                <a:ea typeface="Calibri"/>
              </a:rPr>
              <a:t>pasar</a:t>
            </a:r>
            <a:r>
              <a:rPr lang="en-US" sz="1400" dirty="0" smtClean="0">
                <a:effectLst/>
                <a:latin typeface="Times New Roman"/>
                <a:ea typeface="Calibri"/>
              </a:rPr>
              <a:t> </a:t>
            </a:r>
            <a:r>
              <a:rPr lang="en-US" sz="1400" dirty="0" err="1" smtClean="0">
                <a:effectLst/>
                <a:latin typeface="Times New Roman"/>
                <a:ea typeface="Calibri"/>
              </a:rPr>
              <a:t>keuangan</a:t>
            </a:r>
            <a:r>
              <a:rPr lang="en-US" sz="1400" dirty="0" smtClean="0">
                <a:effectLst/>
                <a:latin typeface="Times New Roman"/>
                <a:ea typeface="Calibri"/>
              </a:rPr>
              <a:t> </a:t>
            </a:r>
            <a:r>
              <a:rPr lang="en-US" sz="1400" dirty="0" err="1" smtClean="0">
                <a:effectLst/>
                <a:latin typeface="Times New Roman"/>
                <a:ea typeface="Calibri"/>
              </a:rPr>
              <a:t>syariah</a:t>
            </a:r>
            <a:r>
              <a:rPr lang="en-US" sz="1400" dirty="0" smtClean="0">
                <a:effectLst/>
                <a:latin typeface="Times New Roman"/>
                <a:ea typeface="Calibri"/>
              </a:rPr>
              <a:t> </a:t>
            </a:r>
            <a:r>
              <a:rPr lang="en-US" sz="1400" dirty="0" err="1" smtClean="0">
                <a:effectLst/>
                <a:latin typeface="Times New Roman"/>
                <a:ea typeface="Calibri"/>
              </a:rPr>
              <a:t>saat</a:t>
            </a:r>
            <a:r>
              <a:rPr lang="en-US" sz="1400" dirty="0" smtClean="0">
                <a:effectLst/>
                <a:latin typeface="Times New Roman"/>
                <a:ea typeface="Calibri"/>
              </a:rPr>
              <a:t> </a:t>
            </a:r>
            <a:r>
              <a:rPr lang="en-US" sz="1400" dirty="0" err="1" smtClean="0">
                <a:effectLst/>
                <a:latin typeface="Times New Roman"/>
                <a:ea typeface="Calibri"/>
              </a:rPr>
              <a:t>ini</a:t>
            </a:r>
            <a:r>
              <a:rPr lang="en-US" sz="1400" dirty="0" smtClean="0">
                <a:effectLst/>
                <a:latin typeface="Times New Roman"/>
                <a:ea typeface="Calibri"/>
              </a:rPr>
              <a:t> </a:t>
            </a:r>
            <a:r>
              <a:rPr lang="en-US" sz="1400" dirty="0" err="1" smtClean="0">
                <a:effectLst/>
                <a:latin typeface="Times New Roman"/>
                <a:ea typeface="Calibri"/>
              </a:rPr>
              <a:t>adalah</a:t>
            </a:r>
            <a:r>
              <a:rPr lang="en-US" sz="1400" dirty="0" smtClean="0">
                <a:effectLst/>
                <a:latin typeface="Times New Roman"/>
                <a:ea typeface="Calibri"/>
              </a:rPr>
              <a:t> </a:t>
            </a:r>
            <a:r>
              <a:rPr lang="en-US" sz="1400" dirty="0" err="1" smtClean="0">
                <a:effectLst/>
                <a:latin typeface="Times New Roman"/>
                <a:ea typeface="Calibri"/>
              </a:rPr>
              <a:t>menciptakan</a:t>
            </a:r>
            <a:r>
              <a:rPr lang="en-US" sz="1400" dirty="0" smtClean="0">
                <a:effectLst/>
                <a:latin typeface="Times New Roman"/>
                <a:ea typeface="Calibri"/>
              </a:rPr>
              <a:t> instrument PUAS (</a:t>
            </a:r>
            <a:r>
              <a:rPr lang="en-US" sz="1400" dirty="0" err="1" smtClean="0">
                <a:effectLst/>
                <a:latin typeface="Times New Roman"/>
                <a:ea typeface="Calibri"/>
              </a:rPr>
              <a:t>Pasar</a:t>
            </a:r>
            <a:r>
              <a:rPr lang="en-US" sz="1400" dirty="0" smtClean="0">
                <a:effectLst/>
                <a:latin typeface="Times New Roman"/>
                <a:ea typeface="Calibri"/>
              </a:rPr>
              <a:t> </a:t>
            </a:r>
            <a:r>
              <a:rPr lang="en-US" sz="1400" dirty="0" err="1" smtClean="0">
                <a:effectLst/>
                <a:latin typeface="Times New Roman"/>
                <a:ea typeface="Calibri"/>
              </a:rPr>
              <a:t>Uang</a:t>
            </a:r>
            <a:r>
              <a:rPr lang="en-US" sz="1400" dirty="0" smtClean="0">
                <a:effectLst/>
                <a:latin typeface="Times New Roman"/>
                <a:ea typeface="Calibri"/>
              </a:rPr>
              <a:t> </a:t>
            </a:r>
            <a:r>
              <a:rPr lang="en-US" sz="1400" dirty="0" err="1" smtClean="0">
                <a:effectLst/>
                <a:latin typeface="Times New Roman"/>
                <a:ea typeface="Calibri"/>
              </a:rPr>
              <a:t>Antar</a:t>
            </a:r>
            <a:r>
              <a:rPr lang="en-US" sz="1400" dirty="0" smtClean="0">
                <a:effectLst/>
                <a:latin typeface="Times New Roman"/>
                <a:ea typeface="Calibri"/>
              </a:rPr>
              <a:t> Bank </a:t>
            </a:r>
            <a:r>
              <a:rPr lang="en-US" sz="1400" dirty="0" err="1" smtClean="0">
                <a:effectLst/>
                <a:latin typeface="Times New Roman"/>
                <a:ea typeface="Calibri"/>
              </a:rPr>
              <a:t>Syariah</a:t>
            </a:r>
            <a:r>
              <a:rPr lang="en-US" sz="1400" dirty="0" smtClean="0">
                <a:effectLst/>
                <a:latin typeface="Times New Roman"/>
                <a:ea typeface="Calibri"/>
              </a:rPr>
              <a:t>) </a:t>
            </a:r>
            <a:r>
              <a:rPr lang="en-US" sz="1400" dirty="0" err="1" smtClean="0">
                <a:effectLst/>
                <a:latin typeface="Times New Roman"/>
                <a:ea typeface="Calibri"/>
              </a:rPr>
              <a:t>dan</a:t>
            </a:r>
            <a:r>
              <a:rPr lang="en-US" sz="1400" dirty="0" smtClean="0">
                <a:effectLst/>
                <a:latin typeface="Times New Roman"/>
                <a:ea typeface="Calibri"/>
              </a:rPr>
              <a:t> </a:t>
            </a:r>
            <a:r>
              <a:rPr lang="en-US" sz="1400" dirty="0" err="1" smtClean="0">
                <a:effectLst/>
                <a:latin typeface="Times New Roman"/>
                <a:ea typeface="Calibri"/>
              </a:rPr>
              <a:t>kebijakan</a:t>
            </a:r>
            <a:r>
              <a:rPr lang="en-US" sz="1400" dirty="0" smtClean="0">
                <a:effectLst/>
                <a:latin typeface="Times New Roman"/>
                <a:ea typeface="Calibri"/>
              </a:rPr>
              <a:t> </a:t>
            </a:r>
            <a:r>
              <a:rPr lang="en-US" sz="1400" dirty="0" err="1" smtClean="0">
                <a:effectLst/>
                <a:latin typeface="Times New Roman"/>
                <a:ea typeface="Calibri"/>
              </a:rPr>
              <a:t>moneter</a:t>
            </a:r>
            <a:r>
              <a:rPr lang="en-US" sz="1400" dirty="0" smtClean="0">
                <a:effectLst/>
                <a:latin typeface="Times New Roman"/>
                <a:ea typeface="Calibri"/>
              </a:rPr>
              <a:t> yang </a:t>
            </a:r>
            <a:r>
              <a:rPr lang="en-US" sz="1400" dirty="0" err="1" smtClean="0">
                <a:effectLst/>
                <a:latin typeface="Times New Roman"/>
                <a:ea typeface="Calibri"/>
              </a:rPr>
              <a:t>sesuai</a:t>
            </a:r>
            <a:r>
              <a:rPr lang="en-US" sz="1400" dirty="0" smtClean="0">
                <a:effectLst/>
                <a:latin typeface="Times New Roman"/>
                <a:ea typeface="Calibri"/>
              </a:rPr>
              <a:t> </a:t>
            </a:r>
            <a:r>
              <a:rPr lang="en-US" sz="1400" dirty="0" err="1" smtClean="0">
                <a:effectLst/>
                <a:latin typeface="Times New Roman"/>
                <a:ea typeface="Calibri"/>
              </a:rPr>
              <a:t>dengan</a:t>
            </a:r>
            <a:r>
              <a:rPr lang="en-US" sz="1400" dirty="0" smtClean="0">
                <a:effectLst/>
                <a:latin typeface="Times New Roman"/>
                <a:ea typeface="Calibri"/>
              </a:rPr>
              <a:t> </a:t>
            </a:r>
            <a:r>
              <a:rPr lang="en-US" sz="1400" dirty="0" err="1" smtClean="0">
                <a:effectLst/>
                <a:latin typeface="Times New Roman"/>
                <a:ea typeface="Calibri"/>
              </a:rPr>
              <a:t>prinsip</a:t>
            </a:r>
            <a:r>
              <a:rPr lang="en-US" sz="1400" dirty="0" smtClean="0">
                <a:effectLst/>
                <a:latin typeface="Times New Roman"/>
                <a:ea typeface="Calibri"/>
              </a:rPr>
              <a:t> </a:t>
            </a:r>
            <a:r>
              <a:rPr lang="en-US" sz="1400" dirty="0" err="1" smtClean="0">
                <a:effectLst/>
                <a:latin typeface="Times New Roman"/>
                <a:ea typeface="Calibri"/>
              </a:rPr>
              <a:t>syariah</a:t>
            </a:r>
            <a:r>
              <a:rPr lang="en-US" sz="1400" dirty="0" smtClean="0">
                <a:effectLst/>
                <a:latin typeface="Times New Roman"/>
                <a:ea typeface="Calibri"/>
              </a:rPr>
              <a:t> </a:t>
            </a:r>
            <a:r>
              <a:rPr lang="en-US" sz="1400" dirty="0" err="1" smtClean="0">
                <a:effectLst/>
                <a:latin typeface="Times New Roman"/>
                <a:ea typeface="Calibri"/>
              </a:rPr>
              <a:t>dan</a:t>
            </a:r>
            <a:r>
              <a:rPr lang="en-US" sz="1400" dirty="0" smtClean="0">
                <a:effectLst/>
                <a:latin typeface="Times New Roman"/>
                <a:ea typeface="Calibri"/>
              </a:rPr>
              <a:t> </a:t>
            </a:r>
            <a:r>
              <a:rPr lang="en-US" sz="1400" dirty="0" err="1" smtClean="0">
                <a:effectLst/>
                <a:latin typeface="Times New Roman"/>
                <a:ea typeface="Calibri"/>
              </a:rPr>
              <a:t>terutama</a:t>
            </a:r>
            <a:r>
              <a:rPr lang="en-US" sz="1400" dirty="0" smtClean="0">
                <a:effectLst/>
                <a:latin typeface="Times New Roman"/>
                <a:ea typeface="Calibri"/>
              </a:rPr>
              <a:t> </a:t>
            </a:r>
            <a:r>
              <a:rPr lang="en-US" sz="1400" dirty="0" err="1" smtClean="0">
                <a:effectLst/>
                <a:latin typeface="Times New Roman"/>
                <a:ea typeface="Calibri"/>
              </a:rPr>
              <a:t>untuk</a:t>
            </a:r>
            <a:r>
              <a:rPr lang="en-US" sz="1400" dirty="0" smtClean="0">
                <a:effectLst/>
                <a:latin typeface="Times New Roman"/>
                <a:ea typeface="Calibri"/>
              </a:rPr>
              <a:t> </a:t>
            </a:r>
            <a:r>
              <a:rPr lang="en-US" sz="1400" dirty="0" err="1" smtClean="0">
                <a:effectLst/>
                <a:latin typeface="Times New Roman"/>
                <a:ea typeface="Calibri"/>
              </a:rPr>
              <a:t>memenuhi</a:t>
            </a:r>
            <a:r>
              <a:rPr lang="en-US" sz="1400" dirty="0" smtClean="0">
                <a:effectLst/>
                <a:latin typeface="Times New Roman"/>
                <a:ea typeface="Calibri"/>
              </a:rPr>
              <a:t> </a:t>
            </a:r>
            <a:r>
              <a:rPr lang="en-US" sz="1400" dirty="0" err="1" smtClean="0">
                <a:effectLst/>
                <a:latin typeface="Times New Roman"/>
                <a:ea typeface="Calibri"/>
              </a:rPr>
              <a:t>tujuan</a:t>
            </a:r>
            <a:r>
              <a:rPr lang="en-US" sz="1400" dirty="0" smtClean="0">
                <a:effectLst/>
                <a:latin typeface="Times New Roman"/>
                <a:ea typeface="Calibri"/>
              </a:rPr>
              <a:t> </a:t>
            </a:r>
            <a:r>
              <a:rPr lang="en-US" sz="1400" dirty="0" err="1" smtClean="0">
                <a:effectLst/>
                <a:latin typeface="Times New Roman"/>
                <a:ea typeface="Calibri"/>
              </a:rPr>
              <a:t>syariah</a:t>
            </a:r>
            <a:r>
              <a:rPr lang="en-US" sz="1400" dirty="0" smtClean="0">
                <a:effectLst/>
                <a:latin typeface="Times New Roman"/>
                <a:ea typeface="Calibri"/>
              </a:rPr>
              <a:t> </a:t>
            </a:r>
            <a:r>
              <a:rPr lang="en-US" sz="1400" dirty="0" err="1" smtClean="0">
                <a:effectLst/>
                <a:latin typeface="Times New Roman"/>
                <a:ea typeface="Calibri"/>
              </a:rPr>
              <a:t>yaitu</a:t>
            </a:r>
            <a:r>
              <a:rPr lang="en-US" sz="1400" dirty="0" smtClean="0">
                <a:effectLst/>
                <a:latin typeface="Times New Roman"/>
                <a:ea typeface="Calibri"/>
              </a:rPr>
              <a:t> </a:t>
            </a:r>
            <a:r>
              <a:rPr lang="en-US" sz="1400" dirty="0" err="1" smtClean="0">
                <a:effectLst/>
                <a:latin typeface="Times New Roman"/>
                <a:ea typeface="Calibri"/>
              </a:rPr>
              <a:t>maqashid</a:t>
            </a:r>
            <a:r>
              <a:rPr lang="en-US" sz="1400" dirty="0" smtClean="0">
                <a:effectLst/>
                <a:latin typeface="Times New Roman"/>
                <a:ea typeface="Calibri"/>
              </a:rPr>
              <a:t> </a:t>
            </a:r>
            <a:r>
              <a:rPr lang="en-US" sz="1400" dirty="0" err="1" smtClean="0">
                <a:effectLst/>
                <a:latin typeface="Times New Roman"/>
                <a:ea typeface="Calibri"/>
              </a:rPr>
              <a:t>syariah</a:t>
            </a:r>
            <a:r>
              <a:rPr lang="en-US" sz="1400" dirty="0" smtClean="0">
                <a:effectLst/>
                <a:latin typeface="Times New Roman"/>
                <a:ea typeface="Calibri"/>
              </a:rPr>
              <a:t>. </a:t>
            </a:r>
            <a:r>
              <a:rPr lang="en-US" sz="1400" dirty="0" err="1" smtClean="0">
                <a:effectLst/>
                <a:latin typeface="Times New Roman"/>
                <a:ea typeface="Calibri"/>
              </a:rPr>
              <a:t>Tujuan</a:t>
            </a:r>
            <a:r>
              <a:rPr lang="en-US" sz="1400" dirty="0" smtClean="0">
                <a:effectLst/>
                <a:latin typeface="Times New Roman"/>
                <a:ea typeface="Calibri"/>
              </a:rPr>
              <a:t> </a:t>
            </a:r>
            <a:r>
              <a:rPr lang="en-US" sz="1400" dirty="0" err="1" smtClean="0">
                <a:effectLst/>
                <a:latin typeface="Times New Roman"/>
                <a:ea typeface="Calibri"/>
              </a:rPr>
              <a:t>maqashid</a:t>
            </a:r>
            <a:r>
              <a:rPr lang="en-US" sz="1400" dirty="0" smtClean="0">
                <a:effectLst/>
                <a:latin typeface="Times New Roman"/>
                <a:ea typeface="Calibri"/>
              </a:rPr>
              <a:t> </a:t>
            </a:r>
            <a:r>
              <a:rPr lang="en-US" sz="1400" dirty="0" err="1" smtClean="0">
                <a:effectLst/>
                <a:latin typeface="Times New Roman"/>
                <a:ea typeface="Calibri"/>
              </a:rPr>
              <a:t>syariah</a:t>
            </a:r>
            <a:r>
              <a:rPr lang="en-US" sz="1400" dirty="0" smtClean="0">
                <a:effectLst/>
                <a:latin typeface="Times New Roman"/>
                <a:ea typeface="Calibri"/>
              </a:rPr>
              <a:t> </a:t>
            </a:r>
            <a:r>
              <a:rPr lang="en-US" sz="1400" dirty="0" err="1" smtClean="0">
                <a:effectLst/>
                <a:latin typeface="Times New Roman"/>
                <a:ea typeface="Calibri"/>
              </a:rPr>
              <a:t>pada</a:t>
            </a:r>
            <a:r>
              <a:rPr lang="en-US" sz="1400" dirty="0" smtClean="0">
                <a:effectLst/>
                <a:latin typeface="Times New Roman"/>
                <a:ea typeface="Calibri"/>
              </a:rPr>
              <a:t> </a:t>
            </a:r>
            <a:r>
              <a:rPr lang="en-US" sz="1400" dirty="0" err="1" smtClean="0">
                <a:effectLst/>
                <a:latin typeface="Times New Roman"/>
                <a:ea typeface="Calibri"/>
              </a:rPr>
              <a:t>sistem</a:t>
            </a:r>
            <a:r>
              <a:rPr lang="en-US" sz="1400" dirty="0" smtClean="0">
                <a:effectLst/>
                <a:latin typeface="Times New Roman"/>
                <a:ea typeface="Calibri"/>
              </a:rPr>
              <a:t> </a:t>
            </a:r>
            <a:r>
              <a:rPr lang="en-US" sz="1400" dirty="0" err="1" smtClean="0">
                <a:effectLst/>
                <a:latin typeface="Times New Roman"/>
                <a:ea typeface="Calibri"/>
              </a:rPr>
              <a:t>keuangan</a:t>
            </a:r>
            <a:r>
              <a:rPr lang="en-US" sz="1400" dirty="0" smtClean="0">
                <a:effectLst/>
                <a:latin typeface="Times New Roman"/>
                <a:ea typeface="Calibri"/>
              </a:rPr>
              <a:t> </a:t>
            </a:r>
            <a:r>
              <a:rPr lang="en-US" sz="1400" dirty="0" err="1" smtClean="0">
                <a:effectLst/>
                <a:latin typeface="Times New Roman"/>
                <a:ea typeface="Calibri"/>
              </a:rPr>
              <a:t>syariah</a:t>
            </a:r>
            <a:r>
              <a:rPr lang="en-US" sz="1400" dirty="0" smtClean="0">
                <a:effectLst/>
                <a:latin typeface="Times New Roman"/>
                <a:ea typeface="Calibri"/>
              </a:rPr>
              <a:t> </a:t>
            </a:r>
            <a:r>
              <a:rPr lang="en-US" sz="1400" dirty="0" err="1" smtClean="0">
                <a:effectLst/>
                <a:latin typeface="Times New Roman"/>
                <a:ea typeface="Calibri"/>
              </a:rPr>
              <a:t>itu</a:t>
            </a:r>
            <a:r>
              <a:rPr lang="en-US" sz="1400" dirty="0" smtClean="0">
                <a:effectLst/>
                <a:latin typeface="Times New Roman"/>
                <a:ea typeface="Calibri"/>
              </a:rPr>
              <a:t> </a:t>
            </a:r>
            <a:r>
              <a:rPr lang="en-US" sz="1400" dirty="0" err="1" smtClean="0">
                <a:effectLst/>
                <a:latin typeface="Times New Roman"/>
                <a:ea typeface="Calibri"/>
              </a:rPr>
              <a:t>adalah</a:t>
            </a:r>
            <a:r>
              <a:rPr lang="en-US" sz="1400" dirty="0" smtClean="0">
                <a:effectLst/>
                <a:latin typeface="Times New Roman"/>
                <a:ea typeface="Calibri"/>
              </a:rPr>
              <a:t> </a:t>
            </a:r>
            <a:r>
              <a:rPr lang="en-US" sz="1400" dirty="0" err="1" smtClean="0">
                <a:effectLst/>
                <a:latin typeface="Times New Roman"/>
                <a:ea typeface="Calibri"/>
              </a:rPr>
              <a:t>terciptanya</a:t>
            </a:r>
            <a:r>
              <a:rPr lang="en-US" sz="1400" dirty="0" smtClean="0">
                <a:effectLst/>
                <a:latin typeface="Times New Roman"/>
                <a:ea typeface="Calibri"/>
              </a:rPr>
              <a:t> </a:t>
            </a:r>
            <a:r>
              <a:rPr lang="en-US" sz="1400" dirty="0" err="1" smtClean="0">
                <a:effectLst/>
                <a:latin typeface="Times New Roman"/>
                <a:ea typeface="Calibri"/>
              </a:rPr>
              <a:t>keadilan</a:t>
            </a:r>
            <a:r>
              <a:rPr lang="en-US" sz="1400" dirty="0" smtClean="0">
                <a:effectLst/>
                <a:latin typeface="Times New Roman"/>
                <a:ea typeface="Calibri"/>
              </a:rPr>
              <a:t> </a:t>
            </a:r>
            <a:r>
              <a:rPr lang="en-US" sz="1400" dirty="0" err="1" smtClean="0">
                <a:effectLst/>
                <a:latin typeface="Times New Roman"/>
                <a:ea typeface="Calibri"/>
              </a:rPr>
              <a:t>ekonomi</a:t>
            </a:r>
            <a:r>
              <a:rPr lang="en-US" sz="1400" dirty="0" smtClean="0">
                <a:effectLst/>
                <a:latin typeface="Times New Roman"/>
                <a:ea typeface="Calibri"/>
              </a:rPr>
              <a:t> </a:t>
            </a:r>
            <a:r>
              <a:rPr lang="en-US" sz="1400" dirty="0" err="1" smtClean="0">
                <a:effectLst/>
                <a:latin typeface="Times New Roman"/>
                <a:ea typeface="Calibri"/>
              </a:rPr>
              <a:t>yaitu</a:t>
            </a:r>
            <a:r>
              <a:rPr lang="en-US" sz="1400" dirty="0" smtClean="0">
                <a:effectLst/>
                <a:latin typeface="Times New Roman"/>
                <a:ea typeface="Calibri"/>
              </a:rPr>
              <a:t> </a:t>
            </a:r>
            <a:r>
              <a:rPr lang="en-US" sz="1400" dirty="0" err="1" smtClean="0">
                <a:effectLst/>
                <a:latin typeface="Times New Roman"/>
                <a:ea typeface="Calibri"/>
              </a:rPr>
              <a:t>tercapainya</a:t>
            </a:r>
            <a:r>
              <a:rPr lang="en-US" sz="1400" dirty="0" smtClean="0">
                <a:effectLst/>
                <a:latin typeface="Times New Roman"/>
                <a:ea typeface="Calibri"/>
              </a:rPr>
              <a:t> </a:t>
            </a:r>
            <a:r>
              <a:rPr lang="en-US" sz="1400" i="1" dirty="0" smtClean="0">
                <a:effectLst/>
                <a:latin typeface="Times New Roman"/>
                <a:ea typeface="Calibri"/>
              </a:rPr>
              <a:t>equitable distribution of income and wealth</a:t>
            </a:r>
            <a:r>
              <a:rPr lang="en-US" sz="1400" dirty="0" smtClean="0">
                <a:effectLst/>
                <a:latin typeface="Times New Roman"/>
                <a:ea typeface="Calibri"/>
              </a:rPr>
              <a:t> </a:t>
            </a:r>
            <a:r>
              <a:rPr lang="en-US" sz="1400" dirty="0" err="1" smtClean="0">
                <a:effectLst/>
                <a:latin typeface="Times New Roman"/>
                <a:ea typeface="Calibri"/>
              </a:rPr>
              <a:t>serta</a:t>
            </a:r>
            <a:r>
              <a:rPr lang="en-US" sz="1400" dirty="0" smtClean="0">
                <a:effectLst/>
                <a:latin typeface="Times New Roman"/>
                <a:ea typeface="Calibri"/>
              </a:rPr>
              <a:t> </a:t>
            </a:r>
            <a:r>
              <a:rPr lang="en-US" sz="1400" dirty="0" err="1" smtClean="0">
                <a:effectLst/>
                <a:latin typeface="Times New Roman"/>
                <a:ea typeface="Calibri"/>
              </a:rPr>
              <a:t>stabilitas</a:t>
            </a:r>
            <a:r>
              <a:rPr lang="en-US" sz="1400" dirty="0" smtClean="0">
                <a:effectLst/>
                <a:latin typeface="Times New Roman"/>
                <a:ea typeface="Calibri"/>
              </a:rPr>
              <a:t> </a:t>
            </a:r>
            <a:r>
              <a:rPr lang="en-US" sz="1400" dirty="0" err="1" smtClean="0">
                <a:effectLst/>
                <a:latin typeface="Times New Roman"/>
                <a:ea typeface="Calibri"/>
              </a:rPr>
              <a:t>sistem</a:t>
            </a:r>
            <a:r>
              <a:rPr lang="en-US" sz="1400" dirty="0" smtClean="0">
                <a:effectLst/>
                <a:latin typeface="Times New Roman"/>
                <a:ea typeface="Calibri"/>
              </a:rPr>
              <a:t> </a:t>
            </a:r>
            <a:r>
              <a:rPr lang="en-US" sz="1400" dirty="0" err="1" smtClean="0">
                <a:effectLst/>
                <a:latin typeface="Times New Roman"/>
                <a:ea typeface="Calibri"/>
              </a:rPr>
              <a:t>keuangan</a:t>
            </a:r>
            <a:r>
              <a:rPr lang="en-US" sz="1400" dirty="0" smtClean="0">
                <a:effectLst/>
                <a:latin typeface="Times New Roman"/>
                <a:ea typeface="Calibri"/>
              </a:rPr>
              <a:t>.   </a:t>
            </a:r>
            <a:r>
              <a:rPr lang="en-US" sz="1400" dirty="0" err="1" smtClean="0">
                <a:effectLst/>
                <a:latin typeface="Times New Roman"/>
                <a:ea typeface="Calibri"/>
              </a:rPr>
              <a:t>Ini</a:t>
            </a:r>
            <a:r>
              <a:rPr lang="en-US" sz="1400" dirty="0" smtClean="0">
                <a:effectLst/>
                <a:latin typeface="Times New Roman"/>
                <a:ea typeface="Calibri"/>
              </a:rPr>
              <a:t> </a:t>
            </a:r>
            <a:r>
              <a:rPr lang="en-US" sz="1400" dirty="0" err="1" smtClean="0">
                <a:effectLst/>
                <a:latin typeface="Times New Roman"/>
                <a:ea typeface="Calibri"/>
              </a:rPr>
              <a:t>menjadi</a:t>
            </a:r>
            <a:r>
              <a:rPr lang="en-US" sz="1400" dirty="0" smtClean="0">
                <a:effectLst/>
                <a:latin typeface="Times New Roman"/>
                <a:ea typeface="Calibri"/>
              </a:rPr>
              <a:t> </a:t>
            </a:r>
            <a:r>
              <a:rPr lang="en-US" sz="1400" dirty="0" err="1" smtClean="0">
                <a:effectLst/>
                <a:latin typeface="Times New Roman"/>
                <a:ea typeface="Calibri"/>
              </a:rPr>
              <a:t>tantangan</a:t>
            </a:r>
            <a:r>
              <a:rPr lang="en-US" sz="1400" dirty="0" smtClean="0">
                <a:effectLst/>
                <a:latin typeface="Times New Roman"/>
                <a:ea typeface="Calibri"/>
              </a:rPr>
              <a:t> </a:t>
            </a:r>
            <a:r>
              <a:rPr lang="en-US" sz="1400" dirty="0" err="1" smtClean="0">
                <a:effectLst/>
                <a:latin typeface="Times New Roman"/>
                <a:ea typeface="Calibri"/>
              </a:rPr>
              <a:t>karena</a:t>
            </a:r>
            <a:r>
              <a:rPr lang="en-US" sz="1400" dirty="0" smtClean="0">
                <a:effectLst/>
                <a:latin typeface="Times New Roman"/>
                <a:ea typeface="Calibri"/>
              </a:rPr>
              <a:t> </a:t>
            </a:r>
            <a:r>
              <a:rPr lang="en-US" sz="1400" dirty="0" err="1" smtClean="0">
                <a:effectLst/>
                <a:latin typeface="Times New Roman"/>
                <a:ea typeface="Calibri"/>
              </a:rPr>
              <a:t>dalam</a:t>
            </a:r>
            <a:r>
              <a:rPr lang="en-US" sz="1400" dirty="0" smtClean="0">
                <a:effectLst/>
                <a:latin typeface="Times New Roman"/>
                <a:ea typeface="Calibri"/>
              </a:rPr>
              <a:t> </a:t>
            </a:r>
            <a:r>
              <a:rPr lang="en-US" sz="1400" dirty="0" err="1" smtClean="0">
                <a:effectLst/>
                <a:latin typeface="Times New Roman"/>
                <a:ea typeface="Calibri"/>
              </a:rPr>
              <a:t>sistem</a:t>
            </a:r>
            <a:r>
              <a:rPr lang="en-US" sz="1400" dirty="0" smtClean="0">
                <a:effectLst/>
                <a:latin typeface="Times New Roman"/>
                <a:ea typeface="Calibri"/>
              </a:rPr>
              <a:t> </a:t>
            </a:r>
            <a:r>
              <a:rPr lang="en-US" sz="1400" dirty="0" err="1" smtClean="0">
                <a:effectLst/>
                <a:latin typeface="Times New Roman"/>
                <a:ea typeface="Calibri"/>
              </a:rPr>
              <a:t>keuangan</a:t>
            </a:r>
            <a:r>
              <a:rPr lang="en-US" sz="1400" dirty="0" smtClean="0">
                <a:effectLst/>
                <a:latin typeface="Times New Roman"/>
                <a:ea typeface="Calibri"/>
              </a:rPr>
              <a:t> </a:t>
            </a:r>
            <a:r>
              <a:rPr lang="en-US" sz="1400" dirty="0" err="1" smtClean="0">
                <a:effectLst/>
                <a:latin typeface="Times New Roman"/>
                <a:ea typeface="Calibri"/>
              </a:rPr>
              <a:t>syariah</a:t>
            </a:r>
            <a:r>
              <a:rPr lang="en-US" sz="1400" dirty="0" smtClean="0">
                <a:effectLst/>
                <a:latin typeface="Times New Roman"/>
                <a:ea typeface="Calibri"/>
              </a:rPr>
              <a:t>, </a:t>
            </a:r>
            <a:r>
              <a:rPr lang="en-US" sz="1400" dirty="0" err="1" smtClean="0">
                <a:effectLst/>
                <a:latin typeface="Times New Roman"/>
                <a:ea typeface="Calibri"/>
              </a:rPr>
              <a:t>keuntungan</a:t>
            </a:r>
            <a:r>
              <a:rPr lang="en-US" sz="1400" dirty="0" smtClean="0">
                <a:effectLst/>
                <a:latin typeface="Times New Roman"/>
                <a:ea typeface="Calibri"/>
              </a:rPr>
              <a:t> </a:t>
            </a:r>
            <a:r>
              <a:rPr lang="en-US" sz="1400" dirty="0" err="1" smtClean="0">
                <a:effectLst/>
                <a:latin typeface="Times New Roman"/>
                <a:ea typeface="Calibri"/>
              </a:rPr>
              <a:t>berupa</a:t>
            </a:r>
            <a:r>
              <a:rPr lang="en-US" sz="1400" dirty="0" smtClean="0">
                <a:effectLst/>
                <a:latin typeface="Times New Roman"/>
                <a:ea typeface="Calibri"/>
              </a:rPr>
              <a:t> </a:t>
            </a:r>
            <a:r>
              <a:rPr lang="en-US" sz="1400" dirty="0" err="1" smtClean="0">
                <a:effectLst/>
                <a:latin typeface="Times New Roman"/>
                <a:ea typeface="Calibri"/>
              </a:rPr>
              <a:t>bunga</a:t>
            </a:r>
            <a:r>
              <a:rPr lang="en-US" sz="1400" dirty="0" smtClean="0">
                <a:effectLst/>
                <a:latin typeface="Times New Roman"/>
                <a:ea typeface="Calibri"/>
              </a:rPr>
              <a:t> </a:t>
            </a:r>
            <a:r>
              <a:rPr lang="en-US" sz="1400" dirty="0" err="1" smtClean="0">
                <a:effectLst/>
                <a:latin typeface="Times New Roman"/>
                <a:ea typeface="Calibri"/>
              </a:rPr>
              <a:t>dari</a:t>
            </a:r>
            <a:r>
              <a:rPr lang="en-US" sz="1400" dirty="0" smtClean="0">
                <a:effectLst/>
                <a:latin typeface="Times New Roman"/>
                <a:ea typeface="Calibri"/>
              </a:rPr>
              <a:t> </a:t>
            </a:r>
            <a:r>
              <a:rPr lang="en-US" sz="1400" dirty="0" err="1" smtClean="0">
                <a:effectLst/>
                <a:latin typeface="Times New Roman"/>
                <a:ea typeface="Calibri"/>
              </a:rPr>
              <a:t>pinjam</a:t>
            </a:r>
            <a:r>
              <a:rPr lang="en-US" sz="1400" dirty="0" smtClean="0">
                <a:effectLst/>
                <a:latin typeface="Times New Roman"/>
                <a:ea typeface="Calibri"/>
              </a:rPr>
              <a:t> </a:t>
            </a:r>
            <a:r>
              <a:rPr lang="en-US" sz="1400" dirty="0" err="1" smtClean="0">
                <a:effectLst/>
                <a:latin typeface="Times New Roman"/>
                <a:ea typeface="Calibri"/>
              </a:rPr>
              <a:t>meminjam</a:t>
            </a:r>
            <a:r>
              <a:rPr lang="en-US" sz="1400" dirty="0" smtClean="0">
                <a:effectLst/>
                <a:latin typeface="Times New Roman"/>
                <a:ea typeface="Calibri"/>
              </a:rPr>
              <a:t> </a:t>
            </a:r>
            <a:r>
              <a:rPr lang="en-US" sz="1400" dirty="0" err="1" smtClean="0">
                <a:effectLst/>
                <a:latin typeface="Times New Roman"/>
                <a:ea typeface="Calibri"/>
              </a:rPr>
              <a:t>uang</a:t>
            </a:r>
            <a:r>
              <a:rPr lang="en-US" sz="1400" dirty="0" smtClean="0">
                <a:effectLst/>
                <a:latin typeface="Times New Roman"/>
                <a:ea typeface="Calibri"/>
              </a:rPr>
              <a:t> </a:t>
            </a:r>
            <a:r>
              <a:rPr lang="en-US" sz="1400" dirty="0" err="1" smtClean="0">
                <a:effectLst/>
                <a:latin typeface="Times New Roman"/>
                <a:ea typeface="Calibri"/>
              </a:rPr>
              <a:t>dilarang</a:t>
            </a:r>
            <a:r>
              <a:rPr lang="en-US" sz="1400" dirty="0" smtClean="0">
                <a:effectLst/>
                <a:latin typeface="Times New Roman"/>
                <a:ea typeface="Calibri"/>
              </a:rPr>
              <a:t>. </a:t>
            </a:r>
            <a:r>
              <a:rPr lang="en-US" sz="1400" dirty="0" err="1" smtClean="0">
                <a:effectLst/>
                <a:latin typeface="Times New Roman"/>
                <a:ea typeface="Calibri"/>
              </a:rPr>
              <a:t>Transaksi</a:t>
            </a:r>
            <a:r>
              <a:rPr lang="en-US" sz="1400" dirty="0" smtClean="0">
                <a:effectLst/>
                <a:latin typeface="Times New Roman"/>
                <a:ea typeface="Calibri"/>
              </a:rPr>
              <a:t> PUAS </a:t>
            </a:r>
            <a:r>
              <a:rPr lang="en-US" sz="1400" dirty="0" err="1" smtClean="0">
                <a:effectLst/>
                <a:latin typeface="Times New Roman"/>
                <a:ea typeface="Calibri"/>
              </a:rPr>
              <a:t>antara</a:t>
            </a:r>
            <a:r>
              <a:rPr lang="en-US" sz="1400" dirty="0" smtClean="0">
                <a:effectLst/>
                <a:latin typeface="Times New Roman"/>
                <a:ea typeface="Calibri"/>
              </a:rPr>
              <a:t> BI </a:t>
            </a:r>
            <a:r>
              <a:rPr lang="en-US" sz="1400" dirty="0" err="1" smtClean="0">
                <a:effectLst/>
                <a:latin typeface="Times New Roman"/>
                <a:ea typeface="Calibri"/>
              </a:rPr>
              <a:t>dan</a:t>
            </a:r>
            <a:r>
              <a:rPr lang="en-US" sz="1400" dirty="0" smtClean="0">
                <a:effectLst/>
                <a:latin typeface="Times New Roman"/>
                <a:ea typeface="Calibri"/>
              </a:rPr>
              <a:t> Bank </a:t>
            </a:r>
            <a:r>
              <a:rPr lang="en-US" sz="1400" dirty="0" err="1" smtClean="0">
                <a:effectLst/>
                <a:latin typeface="Times New Roman"/>
                <a:ea typeface="Calibri"/>
              </a:rPr>
              <a:t>Syariah</a:t>
            </a:r>
            <a:r>
              <a:rPr lang="en-US" sz="1400" dirty="0" smtClean="0">
                <a:effectLst/>
                <a:latin typeface="Times New Roman"/>
                <a:ea typeface="Calibri"/>
              </a:rPr>
              <a:t> </a:t>
            </a:r>
            <a:r>
              <a:rPr lang="en-US" sz="1400" dirty="0" err="1" smtClean="0">
                <a:effectLst/>
                <a:latin typeface="Times New Roman"/>
                <a:ea typeface="Calibri"/>
              </a:rPr>
              <a:t>dalam</a:t>
            </a:r>
            <a:r>
              <a:rPr lang="en-US" sz="1400" dirty="0" smtClean="0">
                <a:effectLst/>
                <a:latin typeface="Times New Roman"/>
                <a:ea typeface="Calibri"/>
              </a:rPr>
              <a:t> </a:t>
            </a:r>
            <a:r>
              <a:rPr lang="en-US" sz="1400" dirty="0" err="1" smtClean="0">
                <a:effectLst/>
                <a:latin typeface="Times New Roman"/>
                <a:ea typeface="Calibri"/>
              </a:rPr>
              <a:t>hubungannya</a:t>
            </a:r>
            <a:r>
              <a:rPr lang="en-US" sz="1400" dirty="0" smtClean="0">
                <a:effectLst/>
                <a:latin typeface="Times New Roman"/>
                <a:ea typeface="Calibri"/>
              </a:rPr>
              <a:t> </a:t>
            </a:r>
            <a:r>
              <a:rPr lang="en-US" sz="1400" dirty="0" err="1" smtClean="0">
                <a:effectLst/>
                <a:latin typeface="Times New Roman"/>
                <a:ea typeface="Calibri"/>
              </a:rPr>
              <a:t>dengan</a:t>
            </a:r>
            <a:r>
              <a:rPr lang="en-US" sz="1400" dirty="0" smtClean="0">
                <a:effectLst/>
                <a:latin typeface="Times New Roman"/>
                <a:ea typeface="Calibri"/>
              </a:rPr>
              <a:t> </a:t>
            </a:r>
            <a:r>
              <a:rPr lang="en-US" sz="1400" dirty="0" err="1" smtClean="0">
                <a:effectLst/>
                <a:latin typeface="Times New Roman"/>
                <a:ea typeface="Calibri"/>
              </a:rPr>
              <a:t>operasi</a:t>
            </a:r>
            <a:r>
              <a:rPr lang="en-US" sz="1400" dirty="0" smtClean="0">
                <a:effectLst/>
                <a:latin typeface="Times New Roman"/>
                <a:ea typeface="Calibri"/>
              </a:rPr>
              <a:t> </a:t>
            </a:r>
            <a:r>
              <a:rPr lang="en-US" sz="1400" dirty="0" err="1" smtClean="0">
                <a:effectLst/>
                <a:latin typeface="Times New Roman"/>
                <a:ea typeface="Calibri"/>
              </a:rPr>
              <a:t>moneter</a:t>
            </a:r>
            <a:r>
              <a:rPr lang="en-US" sz="1400" dirty="0" smtClean="0">
                <a:effectLst/>
                <a:latin typeface="Times New Roman"/>
                <a:ea typeface="Calibri"/>
              </a:rPr>
              <a:t> </a:t>
            </a:r>
            <a:r>
              <a:rPr lang="en-US" sz="1400" dirty="0" err="1" smtClean="0">
                <a:effectLst/>
                <a:latin typeface="Times New Roman"/>
                <a:ea typeface="Calibri"/>
              </a:rPr>
              <a:t>saat</a:t>
            </a:r>
            <a:r>
              <a:rPr lang="en-US" sz="1400" dirty="0" smtClean="0">
                <a:effectLst/>
                <a:latin typeface="Times New Roman"/>
                <a:ea typeface="Calibri"/>
              </a:rPr>
              <a:t> </a:t>
            </a:r>
            <a:r>
              <a:rPr lang="en-US" sz="1400" dirty="0" err="1" smtClean="0">
                <a:effectLst/>
                <a:latin typeface="Times New Roman"/>
                <a:ea typeface="Calibri"/>
              </a:rPr>
              <a:t>ini</a:t>
            </a:r>
            <a:r>
              <a:rPr lang="en-US" sz="1400" dirty="0" smtClean="0">
                <a:effectLst/>
                <a:latin typeface="Times New Roman"/>
                <a:ea typeface="Calibri"/>
              </a:rPr>
              <a:t> </a:t>
            </a:r>
            <a:r>
              <a:rPr lang="en-US" sz="1400" dirty="0" err="1" smtClean="0">
                <a:effectLst/>
                <a:latin typeface="Times New Roman"/>
                <a:ea typeface="Calibri"/>
              </a:rPr>
              <a:t>berupa</a:t>
            </a:r>
            <a:r>
              <a:rPr lang="en-US" sz="1400" dirty="0" smtClean="0">
                <a:effectLst/>
                <a:latin typeface="Times New Roman"/>
                <a:ea typeface="Calibri"/>
              </a:rPr>
              <a:t> </a:t>
            </a:r>
            <a:r>
              <a:rPr lang="en-US" sz="1400" dirty="0" err="1" smtClean="0">
                <a:effectLst/>
                <a:latin typeface="Times New Roman"/>
                <a:ea typeface="Calibri"/>
              </a:rPr>
              <a:t>lelang</a:t>
            </a:r>
            <a:r>
              <a:rPr lang="en-US" sz="1400" dirty="0" smtClean="0">
                <a:effectLst/>
                <a:latin typeface="Times New Roman"/>
                <a:ea typeface="Calibri"/>
              </a:rPr>
              <a:t> </a:t>
            </a:r>
            <a:r>
              <a:rPr lang="en-US" sz="1400" dirty="0" err="1" smtClean="0">
                <a:effectLst/>
                <a:latin typeface="Times New Roman"/>
                <a:ea typeface="Calibri"/>
              </a:rPr>
              <a:t>atau</a:t>
            </a:r>
            <a:r>
              <a:rPr lang="en-US" sz="1400" dirty="0" smtClean="0">
                <a:effectLst/>
                <a:latin typeface="Times New Roman"/>
                <a:ea typeface="Calibri"/>
              </a:rPr>
              <a:t> </a:t>
            </a:r>
            <a:r>
              <a:rPr lang="en-US" sz="1400" i="1" dirty="0" smtClean="0">
                <a:effectLst/>
                <a:latin typeface="Times New Roman"/>
                <a:ea typeface="Calibri"/>
              </a:rPr>
              <a:t>classical repo</a:t>
            </a:r>
            <a:r>
              <a:rPr lang="en-US" sz="1400" dirty="0" smtClean="0">
                <a:effectLst/>
                <a:latin typeface="Times New Roman"/>
                <a:ea typeface="Calibri"/>
              </a:rPr>
              <a:t> SBI-S </a:t>
            </a:r>
            <a:r>
              <a:rPr lang="en-US" sz="1400" dirty="0" err="1" smtClean="0">
                <a:effectLst/>
                <a:latin typeface="Times New Roman"/>
                <a:ea typeface="Calibri"/>
              </a:rPr>
              <a:t>dengan</a:t>
            </a:r>
            <a:r>
              <a:rPr lang="en-US" sz="1400" dirty="0" smtClean="0">
                <a:effectLst/>
                <a:latin typeface="Times New Roman"/>
                <a:ea typeface="Calibri"/>
              </a:rPr>
              <a:t> </a:t>
            </a:r>
            <a:r>
              <a:rPr lang="en-US" sz="1400" dirty="0" err="1" smtClean="0">
                <a:effectLst/>
                <a:latin typeface="Times New Roman"/>
                <a:ea typeface="Calibri"/>
              </a:rPr>
              <a:t>akad</a:t>
            </a:r>
            <a:r>
              <a:rPr lang="en-US" sz="1400" dirty="0" smtClean="0">
                <a:effectLst/>
                <a:latin typeface="Times New Roman"/>
                <a:ea typeface="Calibri"/>
              </a:rPr>
              <a:t> </a:t>
            </a:r>
            <a:r>
              <a:rPr lang="en-US" sz="1400" dirty="0" err="1" smtClean="0">
                <a:effectLst/>
                <a:latin typeface="Times New Roman"/>
                <a:ea typeface="Calibri"/>
              </a:rPr>
              <a:t>pinjaman</a:t>
            </a:r>
            <a:r>
              <a:rPr lang="en-US" sz="1400" dirty="0" smtClean="0">
                <a:effectLst/>
                <a:latin typeface="Times New Roman"/>
                <a:ea typeface="Calibri"/>
              </a:rPr>
              <a:t> (</a:t>
            </a:r>
            <a:r>
              <a:rPr lang="en-US" sz="1400" dirty="0" err="1" smtClean="0">
                <a:effectLst/>
                <a:latin typeface="Times New Roman"/>
                <a:ea typeface="Calibri"/>
              </a:rPr>
              <a:t>qardh</a:t>
            </a:r>
            <a:r>
              <a:rPr lang="en-US" sz="1400" dirty="0" smtClean="0">
                <a:effectLst/>
                <a:latin typeface="Times New Roman"/>
                <a:ea typeface="Calibri"/>
              </a:rPr>
              <a:t>) </a:t>
            </a:r>
            <a:r>
              <a:rPr lang="en-US" sz="1400" dirty="0" err="1" smtClean="0">
                <a:effectLst/>
                <a:latin typeface="Times New Roman"/>
                <a:ea typeface="Calibri"/>
              </a:rPr>
              <a:t>dan</a:t>
            </a:r>
            <a:r>
              <a:rPr lang="en-US" sz="1400" dirty="0" smtClean="0">
                <a:effectLst/>
                <a:latin typeface="Times New Roman"/>
                <a:ea typeface="Calibri"/>
              </a:rPr>
              <a:t> </a:t>
            </a:r>
            <a:r>
              <a:rPr lang="en-US" sz="1400" dirty="0" err="1" smtClean="0">
                <a:effectLst/>
                <a:latin typeface="Times New Roman"/>
                <a:ea typeface="Calibri"/>
              </a:rPr>
              <a:t>jaminan</a:t>
            </a:r>
            <a:r>
              <a:rPr lang="en-US" sz="1400" dirty="0" smtClean="0">
                <a:effectLst/>
                <a:latin typeface="Times New Roman"/>
                <a:ea typeface="Calibri"/>
              </a:rPr>
              <a:t> (</a:t>
            </a:r>
            <a:r>
              <a:rPr lang="en-US" sz="1400" dirty="0" err="1" smtClean="0">
                <a:effectLst/>
                <a:latin typeface="Times New Roman"/>
                <a:ea typeface="Calibri"/>
              </a:rPr>
              <a:t>ar-rahn</a:t>
            </a:r>
            <a:r>
              <a:rPr lang="en-US" sz="1400" dirty="0" smtClean="0">
                <a:effectLst/>
                <a:latin typeface="Times New Roman"/>
                <a:ea typeface="Calibri"/>
              </a:rPr>
              <a:t>), </a:t>
            </a:r>
            <a:r>
              <a:rPr lang="en-US" sz="1400" dirty="0" err="1" smtClean="0">
                <a:effectLst/>
                <a:latin typeface="Times New Roman"/>
                <a:ea typeface="Calibri"/>
              </a:rPr>
              <a:t>sesuai</a:t>
            </a:r>
            <a:r>
              <a:rPr lang="en-US" sz="1400" dirty="0" smtClean="0">
                <a:effectLst/>
                <a:latin typeface="Times New Roman"/>
                <a:ea typeface="Calibri"/>
              </a:rPr>
              <a:t> </a:t>
            </a:r>
            <a:r>
              <a:rPr lang="en-US" sz="1400" dirty="0" err="1" smtClean="0">
                <a:effectLst/>
                <a:latin typeface="Times New Roman"/>
                <a:ea typeface="Calibri"/>
              </a:rPr>
              <a:t>prinsip</a:t>
            </a:r>
            <a:r>
              <a:rPr lang="en-US" sz="1400" dirty="0" smtClean="0">
                <a:effectLst/>
                <a:latin typeface="Times New Roman"/>
                <a:ea typeface="Calibri"/>
              </a:rPr>
              <a:t> </a:t>
            </a:r>
            <a:r>
              <a:rPr lang="en-US" sz="1400" dirty="0" err="1" smtClean="0">
                <a:effectLst/>
                <a:latin typeface="Times New Roman"/>
                <a:ea typeface="Calibri"/>
              </a:rPr>
              <a:t>syariah</a:t>
            </a:r>
            <a:r>
              <a:rPr lang="en-US" sz="1400" dirty="0" smtClean="0">
                <a:effectLst/>
                <a:latin typeface="Times New Roman"/>
                <a:ea typeface="Calibri"/>
              </a:rPr>
              <a:t> </a:t>
            </a:r>
            <a:r>
              <a:rPr lang="en-US" sz="1400" dirty="0" err="1" smtClean="0">
                <a:effectLst/>
                <a:latin typeface="Times New Roman"/>
                <a:ea typeface="Calibri"/>
              </a:rPr>
              <a:t>imbalannya</a:t>
            </a:r>
            <a:r>
              <a:rPr lang="en-US" sz="1400" dirty="0" smtClean="0">
                <a:effectLst/>
                <a:latin typeface="Times New Roman"/>
                <a:ea typeface="Calibri"/>
              </a:rPr>
              <a:t> </a:t>
            </a:r>
            <a:r>
              <a:rPr lang="en-US" sz="1400" dirty="0" err="1" smtClean="0">
                <a:effectLst/>
                <a:latin typeface="Times New Roman"/>
                <a:ea typeface="Calibri"/>
              </a:rPr>
              <a:t>seharusnya</a:t>
            </a:r>
            <a:r>
              <a:rPr lang="en-US" sz="1400" dirty="0" smtClean="0">
                <a:effectLst/>
                <a:latin typeface="Times New Roman"/>
                <a:ea typeface="Calibri"/>
              </a:rPr>
              <a:t> </a:t>
            </a:r>
            <a:r>
              <a:rPr lang="en-US" sz="1400" dirty="0" err="1" smtClean="0">
                <a:effectLst/>
                <a:latin typeface="Times New Roman"/>
                <a:ea typeface="Calibri"/>
              </a:rPr>
              <a:t>berasal</a:t>
            </a:r>
            <a:r>
              <a:rPr lang="en-US" sz="1400" dirty="0" smtClean="0">
                <a:effectLst/>
                <a:latin typeface="Times New Roman"/>
                <a:ea typeface="Calibri"/>
              </a:rPr>
              <a:t> </a:t>
            </a:r>
            <a:r>
              <a:rPr lang="en-US" sz="1400" dirty="0" err="1" smtClean="0">
                <a:effectLst/>
                <a:latin typeface="Times New Roman"/>
                <a:ea typeface="Calibri"/>
              </a:rPr>
              <a:t>dari</a:t>
            </a:r>
            <a:r>
              <a:rPr lang="en-US" sz="1400" dirty="0" smtClean="0">
                <a:effectLst/>
                <a:latin typeface="Times New Roman"/>
                <a:ea typeface="Calibri"/>
              </a:rPr>
              <a:t> </a:t>
            </a:r>
            <a:r>
              <a:rPr lang="en-US" sz="1400" dirty="0" err="1" smtClean="0">
                <a:effectLst/>
                <a:latin typeface="Times New Roman"/>
                <a:ea typeface="Calibri"/>
              </a:rPr>
              <a:t>keuntungan</a:t>
            </a:r>
            <a:r>
              <a:rPr lang="en-US" sz="1400" dirty="0" smtClean="0">
                <a:effectLst/>
                <a:latin typeface="Times New Roman"/>
                <a:ea typeface="Calibri"/>
              </a:rPr>
              <a:t> </a:t>
            </a:r>
            <a:r>
              <a:rPr lang="en-US" sz="1400" dirty="0" err="1" smtClean="0">
                <a:effectLst/>
                <a:latin typeface="Times New Roman"/>
                <a:ea typeface="Calibri"/>
              </a:rPr>
              <a:t>pada</a:t>
            </a:r>
            <a:r>
              <a:rPr lang="en-US" sz="1400" dirty="0" smtClean="0">
                <a:effectLst/>
                <a:latin typeface="Times New Roman"/>
                <a:ea typeface="Calibri"/>
              </a:rPr>
              <a:t> </a:t>
            </a:r>
            <a:r>
              <a:rPr lang="en-US" sz="1400" dirty="0" err="1" smtClean="0">
                <a:effectLst/>
                <a:latin typeface="Times New Roman"/>
                <a:ea typeface="Calibri"/>
              </a:rPr>
              <a:t>transaksi</a:t>
            </a:r>
            <a:r>
              <a:rPr lang="en-US" sz="1400" dirty="0" smtClean="0">
                <a:effectLst/>
                <a:latin typeface="Times New Roman"/>
                <a:ea typeface="Calibri"/>
              </a:rPr>
              <a:t> </a:t>
            </a:r>
            <a:r>
              <a:rPr lang="en-US" sz="1400" dirty="0" err="1" smtClean="0">
                <a:effectLst/>
                <a:latin typeface="Times New Roman"/>
                <a:ea typeface="Calibri"/>
              </a:rPr>
              <a:t>riil</a:t>
            </a:r>
            <a:r>
              <a:rPr lang="en-US" sz="1400" dirty="0" smtClean="0">
                <a:effectLst/>
                <a:latin typeface="Times New Roman"/>
                <a:ea typeface="Calibri"/>
              </a:rPr>
              <a:t> </a:t>
            </a:r>
            <a:r>
              <a:rPr lang="en-US" sz="1400" dirty="0" err="1" smtClean="0">
                <a:effectLst/>
                <a:latin typeface="Times New Roman"/>
                <a:ea typeface="Calibri"/>
              </a:rPr>
              <a:t>sehingga</a:t>
            </a:r>
            <a:r>
              <a:rPr lang="en-US" sz="1400" dirty="0" smtClean="0">
                <a:effectLst/>
                <a:latin typeface="Times New Roman"/>
                <a:ea typeface="Calibri"/>
              </a:rPr>
              <a:t> </a:t>
            </a:r>
            <a:r>
              <a:rPr lang="en-US" sz="1400" dirty="0" err="1" smtClean="0">
                <a:effectLst/>
                <a:latin typeface="Times New Roman"/>
                <a:ea typeface="Calibri"/>
              </a:rPr>
              <a:t>bersifat</a:t>
            </a:r>
            <a:r>
              <a:rPr lang="en-US" sz="1400" dirty="0" smtClean="0">
                <a:effectLst/>
                <a:latin typeface="Times New Roman"/>
                <a:ea typeface="Calibri"/>
              </a:rPr>
              <a:t> monetary </a:t>
            </a:r>
            <a:r>
              <a:rPr lang="en-US" sz="1400" dirty="0" err="1" smtClean="0">
                <a:effectLst/>
                <a:latin typeface="Times New Roman"/>
                <a:ea typeface="Calibri"/>
              </a:rPr>
              <a:t>ekspansion</a:t>
            </a:r>
            <a:r>
              <a:rPr lang="en-US" sz="1400" dirty="0" smtClean="0">
                <a:effectLst/>
                <a:latin typeface="Times New Roman"/>
                <a:ea typeface="Calibri"/>
              </a:rPr>
              <a:t>/contraction yang </a:t>
            </a:r>
            <a:r>
              <a:rPr lang="en-US" sz="1400" dirty="0" err="1" smtClean="0">
                <a:effectLst/>
                <a:latin typeface="Times New Roman"/>
                <a:ea typeface="Calibri"/>
              </a:rPr>
              <a:t>produktif</a:t>
            </a:r>
            <a:r>
              <a:rPr lang="en-US" sz="1400" dirty="0" smtClean="0">
                <a:effectLst/>
                <a:latin typeface="Times New Roman"/>
                <a:ea typeface="Calibri"/>
              </a:rPr>
              <a:t>.</a:t>
            </a:r>
          </a:p>
          <a:p>
            <a:endParaRPr lang="en-US" sz="1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3733800"/>
            <a:ext cx="72390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582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smtClean="0"/>
              <a:t>Peran</a:t>
            </a:r>
            <a:r>
              <a:rPr lang="en-US" sz="2400" dirty="0" smtClean="0"/>
              <a:t> </a:t>
            </a:r>
            <a:r>
              <a:rPr lang="en-US" sz="2400" dirty="0" err="1" smtClean="0"/>
              <a:t>Pasar</a:t>
            </a:r>
            <a:r>
              <a:rPr lang="en-US" sz="2400" dirty="0" smtClean="0"/>
              <a:t> </a:t>
            </a:r>
            <a:r>
              <a:rPr lang="en-US" sz="2400" dirty="0" err="1" smtClean="0"/>
              <a:t>Uang</a:t>
            </a:r>
            <a:r>
              <a:rPr lang="en-US" sz="2400" dirty="0" smtClean="0"/>
              <a:t> </a:t>
            </a:r>
            <a:r>
              <a:rPr lang="en-US" sz="2400" dirty="0" err="1" smtClean="0"/>
              <a:t>dan</a:t>
            </a:r>
            <a:r>
              <a:rPr lang="en-US" sz="2400" dirty="0" smtClean="0"/>
              <a:t> Repo</a:t>
            </a:r>
            <a:endParaRPr lang="en-US" sz="2400" dirty="0"/>
          </a:p>
        </p:txBody>
      </p:sp>
      <p:sp>
        <p:nvSpPr>
          <p:cNvPr id="3" name="Content Placeholder 2"/>
          <p:cNvSpPr>
            <a:spLocks noGrp="1"/>
          </p:cNvSpPr>
          <p:nvPr>
            <p:ph idx="1"/>
          </p:nvPr>
        </p:nvSpPr>
        <p:spPr>
          <a:xfrm>
            <a:off x="381000" y="1600200"/>
            <a:ext cx="8305800" cy="4525963"/>
          </a:xfrm>
        </p:spPr>
        <p:txBody>
          <a:bodyPr>
            <a:normAutofit/>
          </a:bodyPr>
          <a:lstStyle/>
          <a:p>
            <a:pPr marL="228600" algn="just">
              <a:lnSpc>
                <a:spcPct val="115000"/>
              </a:lnSpc>
              <a:spcAft>
                <a:spcPts val="1000"/>
              </a:spcAft>
            </a:pPr>
            <a:r>
              <a:rPr lang="en-US" sz="1600" dirty="0" err="1" smtClean="0">
                <a:effectLst/>
                <a:latin typeface="Times New Roman"/>
                <a:ea typeface="Calibri"/>
                <a:cs typeface="Arial"/>
              </a:rPr>
              <a:t>Pasar</a:t>
            </a:r>
            <a:r>
              <a:rPr lang="en-US" sz="1600" dirty="0" smtClean="0">
                <a:effectLst/>
                <a:latin typeface="Times New Roman"/>
                <a:ea typeface="Calibri"/>
                <a:cs typeface="Arial"/>
              </a:rPr>
              <a:t> </a:t>
            </a:r>
            <a:r>
              <a:rPr lang="en-US" sz="1600" dirty="0" err="1" smtClean="0">
                <a:effectLst/>
                <a:latin typeface="Times New Roman"/>
                <a:ea typeface="Calibri"/>
                <a:cs typeface="Arial"/>
              </a:rPr>
              <a:t>Uang</a:t>
            </a:r>
            <a:r>
              <a:rPr lang="en-US" sz="1600" dirty="0" smtClean="0">
                <a:effectLst/>
                <a:latin typeface="Times New Roman"/>
                <a:ea typeface="Calibri"/>
                <a:cs typeface="Arial"/>
              </a:rPr>
              <a:t> </a:t>
            </a:r>
            <a:r>
              <a:rPr lang="en-US" sz="1600" dirty="0" err="1" smtClean="0">
                <a:effectLst/>
                <a:latin typeface="Times New Roman"/>
                <a:ea typeface="Calibri"/>
                <a:cs typeface="Arial"/>
              </a:rPr>
              <a:t>memiliki</a:t>
            </a:r>
            <a:r>
              <a:rPr lang="en-US" sz="1600" dirty="0" smtClean="0">
                <a:effectLst/>
                <a:latin typeface="Times New Roman"/>
                <a:ea typeface="Calibri"/>
                <a:cs typeface="Arial"/>
              </a:rPr>
              <a:t> </a:t>
            </a:r>
            <a:r>
              <a:rPr lang="en-US" sz="1600" dirty="0" err="1" smtClean="0">
                <a:effectLst/>
                <a:latin typeface="Times New Roman"/>
                <a:ea typeface="Calibri"/>
                <a:cs typeface="Arial"/>
              </a:rPr>
              <a:t>peran</a:t>
            </a:r>
            <a:r>
              <a:rPr lang="en-US" sz="1600" dirty="0" smtClean="0">
                <a:effectLst/>
                <a:latin typeface="Times New Roman"/>
                <a:ea typeface="Calibri"/>
                <a:cs typeface="Arial"/>
              </a:rPr>
              <a:t> yang </a:t>
            </a:r>
            <a:r>
              <a:rPr lang="en-US" sz="1600" dirty="0" err="1" smtClean="0">
                <a:effectLst/>
                <a:latin typeface="Times New Roman"/>
                <a:ea typeface="Calibri"/>
                <a:cs typeface="Arial"/>
              </a:rPr>
              <a:t>penting</a:t>
            </a:r>
            <a:r>
              <a:rPr lang="en-US" sz="1600" dirty="0" smtClean="0">
                <a:effectLst/>
                <a:latin typeface="Times New Roman"/>
                <a:ea typeface="Calibri"/>
                <a:cs typeface="Arial"/>
              </a:rPr>
              <a:t> </a:t>
            </a:r>
            <a:r>
              <a:rPr lang="en-US" sz="1600" dirty="0" err="1" smtClean="0">
                <a:effectLst/>
                <a:latin typeface="Times New Roman"/>
                <a:ea typeface="Calibri"/>
                <a:cs typeface="Arial"/>
              </a:rPr>
              <a:t>bagi</a:t>
            </a:r>
            <a:r>
              <a:rPr lang="en-US" sz="1600" dirty="0" smtClean="0">
                <a:effectLst/>
                <a:latin typeface="Times New Roman"/>
                <a:ea typeface="Calibri"/>
                <a:cs typeface="Arial"/>
              </a:rPr>
              <a:t> bank </a:t>
            </a:r>
            <a:r>
              <a:rPr lang="en-US" sz="1600" dirty="0" err="1" smtClean="0">
                <a:effectLst/>
                <a:latin typeface="Times New Roman"/>
                <a:ea typeface="Calibri"/>
                <a:cs typeface="Arial"/>
              </a:rPr>
              <a:t>untuk</a:t>
            </a:r>
            <a:r>
              <a:rPr lang="en-US" sz="1600" dirty="0" smtClean="0">
                <a:effectLst/>
                <a:latin typeface="Times New Roman"/>
                <a:ea typeface="Calibri"/>
                <a:cs typeface="Arial"/>
              </a:rPr>
              <a:t> </a:t>
            </a:r>
            <a:r>
              <a:rPr lang="en-US" sz="1600" dirty="0" err="1" smtClean="0">
                <a:effectLst/>
                <a:latin typeface="Times New Roman"/>
                <a:ea typeface="Calibri"/>
                <a:cs typeface="Arial"/>
              </a:rPr>
              <a:t>mengatur</a:t>
            </a:r>
            <a:r>
              <a:rPr lang="en-US" sz="1600" dirty="0" smtClean="0">
                <a:effectLst/>
                <a:latin typeface="Times New Roman"/>
                <a:ea typeface="Calibri"/>
                <a:cs typeface="Arial"/>
              </a:rPr>
              <a:t> </a:t>
            </a:r>
            <a:r>
              <a:rPr lang="en-US" sz="1600" dirty="0" err="1" smtClean="0">
                <a:effectLst/>
                <a:latin typeface="Times New Roman"/>
                <a:ea typeface="Calibri"/>
                <a:cs typeface="Arial"/>
              </a:rPr>
              <a:t>posisi</a:t>
            </a:r>
            <a:r>
              <a:rPr lang="en-US" sz="1600" dirty="0" smtClean="0">
                <a:effectLst/>
                <a:latin typeface="Times New Roman"/>
                <a:ea typeface="Calibri"/>
                <a:cs typeface="Arial"/>
              </a:rPr>
              <a:t> </a:t>
            </a:r>
            <a:r>
              <a:rPr lang="en-US" sz="1600" dirty="0" err="1" smtClean="0">
                <a:effectLst/>
                <a:latin typeface="Times New Roman"/>
                <a:ea typeface="Calibri"/>
                <a:cs typeface="Arial"/>
              </a:rPr>
              <a:t>likuiditas</a:t>
            </a:r>
            <a:r>
              <a:rPr lang="en-US" sz="1600" dirty="0" smtClean="0">
                <a:effectLst/>
                <a:latin typeface="Times New Roman"/>
                <a:ea typeface="Calibri"/>
                <a:cs typeface="Arial"/>
              </a:rPr>
              <a:t> </a:t>
            </a:r>
            <a:r>
              <a:rPr lang="en-US" sz="1600" dirty="0" err="1" smtClean="0">
                <a:effectLst/>
                <a:latin typeface="Times New Roman"/>
                <a:ea typeface="Calibri"/>
                <a:cs typeface="Arial"/>
              </a:rPr>
              <a:t>dan</a:t>
            </a:r>
            <a:r>
              <a:rPr lang="en-US" sz="1600" dirty="0" smtClean="0">
                <a:effectLst/>
                <a:latin typeface="Times New Roman"/>
                <a:ea typeface="Calibri"/>
                <a:cs typeface="Arial"/>
              </a:rPr>
              <a:t> </a:t>
            </a:r>
            <a:r>
              <a:rPr lang="en-US" sz="1600" dirty="0" err="1" smtClean="0">
                <a:effectLst/>
                <a:latin typeface="Times New Roman"/>
                <a:ea typeface="Calibri"/>
                <a:cs typeface="Arial"/>
              </a:rPr>
              <a:t>perdagangan</a:t>
            </a:r>
            <a:r>
              <a:rPr lang="en-US" sz="1600" dirty="0" smtClean="0">
                <a:effectLst/>
                <a:latin typeface="Times New Roman"/>
                <a:ea typeface="Calibri"/>
                <a:cs typeface="Arial"/>
              </a:rPr>
              <a:t> </a:t>
            </a:r>
            <a:r>
              <a:rPr lang="en-US" sz="1600" dirty="0" err="1" smtClean="0">
                <a:effectLst/>
                <a:latin typeface="Times New Roman"/>
                <a:ea typeface="Calibri"/>
                <a:cs typeface="Arial"/>
              </a:rPr>
              <a:t>untuk</a:t>
            </a:r>
            <a:r>
              <a:rPr lang="en-US" sz="1600" dirty="0" smtClean="0">
                <a:effectLst/>
                <a:latin typeface="Times New Roman"/>
                <a:ea typeface="Calibri"/>
                <a:cs typeface="Arial"/>
              </a:rPr>
              <a:t> </a:t>
            </a:r>
            <a:r>
              <a:rPr lang="en-US" sz="1600" dirty="0" err="1" smtClean="0">
                <a:effectLst/>
                <a:latin typeface="Times New Roman"/>
                <a:ea typeface="Calibri"/>
                <a:cs typeface="Arial"/>
              </a:rPr>
              <a:t>menciptakan</a:t>
            </a:r>
            <a:r>
              <a:rPr lang="en-US" sz="1600" dirty="0" smtClean="0">
                <a:effectLst/>
                <a:latin typeface="Times New Roman"/>
                <a:ea typeface="Calibri"/>
                <a:cs typeface="Arial"/>
              </a:rPr>
              <a:t> </a:t>
            </a:r>
            <a:r>
              <a:rPr lang="en-US" sz="1600" dirty="0" err="1" smtClean="0">
                <a:effectLst/>
                <a:latin typeface="Times New Roman"/>
                <a:ea typeface="Calibri"/>
                <a:cs typeface="Arial"/>
              </a:rPr>
              <a:t>keuntungan</a:t>
            </a:r>
            <a:r>
              <a:rPr lang="en-US" sz="1600" dirty="0" smtClean="0">
                <a:effectLst/>
                <a:latin typeface="Times New Roman"/>
                <a:ea typeface="Calibri"/>
                <a:cs typeface="Arial"/>
              </a:rPr>
              <a:t> </a:t>
            </a:r>
            <a:r>
              <a:rPr lang="en-US" sz="1600" dirty="0" err="1" smtClean="0">
                <a:effectLst/>
                <a:latin typeface="Times New Roman"/>
                <a:ea typeface="Calibri"/>
                <a:cs typeface="Arial"/>
              </a:rPr>
              <a:t>bagi</a:t>
            </a:r>
            <a:r>
              <a:rPr lang="en-US" sz="1600" dirty="0" smtClean="0">
                <a:effectLst/>
                <a:latin typeface="Times New Roman"/>
                <a:ea typeface="Calibri"/>
                <a:cs typeface="Arial"/>
              </a:rPr>
              <a:t> </a:t>
            </a:r>
            <a:r>
              <a:rPr lang="en-US" sz="1600" dirty="0" err="1" smtClean="0">
                <a:effectLst/>
                <a:latin typeface="Times New Roman"/>
                <a:ea typeface="Calibri"/>
                <a:cs typeface="Arial"/>
              </a:rPr>
              <a:t>perbankan</a:t>
            </a:r>
            <a:r>
              <a:rPr lang="en-US" sz="1600" dirty="0" smtClean="0">
                <a:effectLst/>
                <a:latin typeface="Times New Roman"/>
                <a:ea typeface="Calibri"/>
                <a:cs typeface="Arial"/>
              </a:rPr>
              <a:t>, </a:t>
            </a:r>
            <a:r>
              <a:rPr lang="en-US" sz="1600" dirty="0" err="1" smtClean="0">
                <a:effectLst/>
                <a:latin typeface="Times New Roman"/>
                <a:ea typeface="Calibri"/>
                <a:cs typeface="Arial"/>
              </a:rPr>
              <a:t>pemerintah</a:t>
            </a:r>
            <a:r>
              <a:rPr lang="en-US" sz="1600" dirty="0" smtClean="0">
                <a:effectLst/>
                <a:latin typeface="Times New Roman"/>
                <a:ea typeface="Calibri"/>
                <a:cs typeface="Arial"/>
              </a:rPr>
              <a:t> </a:t>
            </a:r>
            <a:r>
              <a:rPr lang="en-US" sz="1600" dirty="0" err="1" smtClean="0">
                <a:effectLst/>
                <a:latin typeface="Times New Roman"/>
                <a:ea typeface="Calibri"/>
                <a:cs typeface="Arial"/>
              </a:rPr>
              <a:t>maupun</a:t>
            </a:r>
            <a:r>
              <a:rPr lang="en-US" sz="1600" dirty="0" smtClean="0">
                <a:effectLst/>
                <a:latin typeface="Times New Roman"/>
                <a:ea typeface="Calibri"/>
                <a:cs typeface="Arial"/>
              </a:rPr>
              <a:t> Bank Indonesia (BI) </a:t>
            </a:r>
            <a:r>
              <a:rPr lang="en-US" sz="1600" dirty="0" err="1" smtClean="0">
                <a:effectLst/>
                <a:latin typeface="Times New Roman"/>
                <a:ea typeface="Calibri"/>
                <a:cs typeface="Arial"/>
              </a:rPr>
              <a:t>sebagai</a:t>
            </a:r>
            <a:r>
              <a:rPr lang="en-US" sz="1600" dirty="0" smtClean="0">
                <a:effectLst/>
                <a:latin typeface="Times New Roman"/>
                <a:ea typeface="Calibri"/>
                <a:cs typeface="Arial"/>
              </a:rPr>
              <a:t> </a:t>
            </a:r>
            <a:r>
              <a:rPr lang="en-US" sz="1600" dirty="0" err="1" smtClean="0">
                <a:effectLst/>
                <a:latin typeface="Times New Roman"/>
                <a:ea typeface="Calibri"/>
                <a:cs typeface="Arial"/>
              </a:rPr>
              <a:t>Operasi</a:t>
            </a:r>
            <a:r>
              <a:rPr lang="en-US" sz="1600" dirty="0" smtClean="0">
                <a:effectLst/>
                <a:latin typeface="Times New Roman"/>
                <a:ea typeface="Calibri"/>
                <a:cs typeface="Arial"/>
              </a:rPr>
              <a:t> </a:t>
            </a:r>
            <a:r>
              <a:rPr lang="en-US" sz="1600" dirty="0" err="1" smtClean="0">
                <a:effectLst/>
                <a:latin typeface="Times New Roman"/>
                <a:ea typeface="Calibri"/>
                <a:cs typeface="Arial"/>
              </a:rPr>
              <a:t>Pasar</a:t>
            </a:r>
            <a:r>
              <a:rPr lang="en-US" sz="1600" dirty="0" smtClean="0">
                <a:effectLst/>
                <a:latin typeface="Times New Roman"/>
                <a:ea typeface="Calibri"/>
                <a:cs typeface="Arial"/>
              </a:rPr>
              <a:t> Terbuka (OPT), </a:t>
            </a:r>
            <a:r>
              <a:rPr lang="en-US" sz="1600" dirty="0" err="1" smtClean="0">
                <a:effectLst/>
                <a:latin typeface="Times New Roman"/>
                <a:ea typeface="Calibri"/>
                <a:cs typeface="Arial"/>
              </a:rPr>
              <a:t>walaupun</a:t>
            </a:r>
            <a:r>
              <a:rPr lang="en-US" sz="1600" dirty="0" smtClean="0">
                <a:effectLst/>
                <a:latin typeface="Times New Roman"/>
                <a:ea typeface="Calibri"/>
                <a:cs typeface="Arial"/>
              </a:rPr>
              <a:t> OPT </a:t>
            </a:r>
            <a:r>
              <a:rPr lang="en-US" sz="1600" dirty="0" err="1" smtClean="0">
                <a:effectLst/>
                <a:latin typeface="Times New Roman"/>
                <a:ea typeface="Calibri"/>
                <a:cs typeface="Arial"/>
              </a:rPr>
              <a:t>tidak</a:t>
            </a:r>
            <a:r>
              <a:rPr lang="en-US" sz="1600" dirty="0" smtClean="0">
                <a:effectLst/>
                <a:latin typeface="Times New Roman"/>
                <a:ea typeface="Calibri"/>
                <a:cs typeface="Arial"/>
              </a:rPr>
              <a:t> </a:t>
            </a:r>
            <a:r>
              <a:rPr lang="en-US" sz="1600" dirty="0" err="1" smtClean="0">
                <a:effectLst/>
                <a:latin typeface="Times New Roman"/>
                <a:ea typeface="Calibri"/>
                <a:cs typeface="Arial"/>
              </a:rPr>
              <a:t>dapat</a:t>
            </a:r>
            <a:r>
              <a:rPr lang="en-US" sz="1600" dirty="0" smtClean="0">
                <a:effectLst/>
                <a:latin typeface="Times New Roman"/>
                <a:ea typeface="Calibri"/>
                <a:cs typeface="Arial"/>
              </a:rPr>
              <a:t> </a:t>
            </a:r>
            <a:r>
              <a:rPr lang="en-US" sz="1600" dirty="0" err="1" smtClean="0">
                <a:effectLst/>
                <a:latin typeface="Times New Roman"/>
                <a:ea typeface="Calibri"/>
                <a:cs typeface="Arial"/>
              </a:rPr>
              <a:t>efektif</a:t>
            </a:r>
            <a:r>
              <a:rPr lang="en-US" sz="1600" dirty="0" smtClean="0">
                <a:effectLst/>
                <a:latin typeface="Times New Roman"/>
                <a:ea typeface="Calibri"/>
                <a:cs typeface="Arial"/>
              </a:rPr>
              <a:t> </a:t>
            </a:r>
            <a:r>
              <a:rPr lang="en-US" sz="1600" dirty="0" err="1" smtClean="0">
                <a:effectLst/>
                <a:latin typeface="Times New Roman"/>
                <a:ea typeface="Calibri"/>
                <a:cs typeface="Arial"/>
              </a:rPr>
              <a:t>digunakan</a:t>
            </a:r>
            <a:r>
              <a:rPr lang="en-US" sz="1600" dirty="0" smtClean="0">
                <a:effectLst/>
                <a:latin typeface="Times New Roman"/>
                <a:ea typeface="Calibri"/>
                <a:cs typeface="Arial"/>
              </a:rPr>
              <a:t> </a:t>
            </a:r>
            <a:r>
              <a:rPr lang="en-US" sz="1600" dirty="0" err="1" smtClean="0">
                <a:effectLst/>
                <a:latin typeface="Times New Roman"/>
                <a:ea typeface="Calibri"/>
                <a:cs typeface="Arial"/>
              </a:rPr>
              <a:t>pada</a:t>
            </a:r>
            <a:r>
              <a:rPr lang="en-US" sz="1600" dirty="0" smtClean="0">
                <a:effectLst/>
                <a:latin typeface="Times New Roman"/>
                <a:ea typeface="Calibri"/>
                <a:cs typeface="Arial"/>
              </a:rPr>
              <a:t> </a:t>
            </a:r>
            <a:r>
              <a:rPr lang="en-US" sz="1600" dirty="0" err="1" smtClean="0">
                <a:effectLst/>
                <a:latin typeface="Times New Roman"/>
                <a:ea typeface="Calibri"/>
                <a:cs typeface="Arial"/>
              </a:rPr>
              <a:t>negara</a:t>
            </a:r>
            <a:r>
              <a:rPr lang="en-US" sz="1600" dirty="0" smtClean="0">
                <a:effectLst/>
                <a:latin typeface="Times New Roman"/>
                <a:ea typeface="Calibri"/>
                <a:cs typeface="Arial"/>
              </a:rPr>
              <a:t> yang </a:t>
            </a:r>
            <a:r>
              <a:rPr lang="en-US" sz="1600" dirty="0" err="1" smtClean="0">
                <a:effectLst/>
                <a:latin typeface="Times New Roman"/>
                <a:ea typeface="Calibri"/>
                <a:cs typeface="Arial"/>
              </a:rPr>
              <a:t>pasar</a:t>
            </a:r>
            <a:r>
              <a:rPr lang="en-US" sz="1600" dirty="0" smtClean="0">
                <a:effectLst/>
                <a:latin typeface="Times New Roman"/>
                <a:ea typeface="Calibri"/>
                <a:cs typeface="Arial"/>
              </a:rPr>
              <a:t> </a:t>
            </a:r>
            <a:r>
              <a:rPr lang="en-US" sz="1600" dirty="0" err="1" smtClean="0">
                <a:effectLst/>
                <a:latin typeface="Times New Roman"/>
                <a:ea typeface="Calibri"/>
                <a:cs typeface="Arial"/>
              </a:rPr>
              <a:t>keuangannya</a:t>
            </a:r>
            <a:r>
              <a:rPr lang="en-US" sz="1600" dirty="0" smtClean="0">
                <a:effectLst/>
                <a:latin typeface="Times New Roman"/>
                <a:ea typeface="Calibri"/>
                <a:cs typeface="Arial"/>
              </a:rPr>
              <a:t> </a:t>
            </a:r>
            <a:r>
              <a:rPr lang="en-US" sz="1600" dirty="0" err="1" smtClean="0">
                <a:effectLst/>
                <a:latin typeface="Times New Roman"/>
                <a:ea typeface="Calibri"/>
                <a:cs typeface="Arial"/>
              </a:rPr>
              <a:t>belum</a:t>
            </a:r>
            <a:r>
              <a:rPr lang="en-US" sz="1600" dirty="0" smtClean="0">
                <a:effectLst/>
                <a:latin typeface="Times New Roman"/>
                <a:ea typeface="Calibri"/>
                <a:cs typeface="Arial"/>
              </a:rPr>
              <a:t> </a:t>
            </a:r>
            <a:r>
              <a:rPr lang="en-US" sz="1600" dirty="0" err="1" smtClean="0">
                <a:effectLst/>
                <a:latin typeface="Times New Roman"/>
                <a:ea typeface="Calibri"/>
                <a:cs typeface="Arial"/>
              </a:rPr>
              <a:t>berkembang</a:t>
            </a:r>
            <a:r>
              <a:rPr lang="en-US" sz="1600" dirty="0" smtClean="0">
                <a:effectLst/>
                <a:latin typeface="Times New Roman"/>
                <a:ea typeface="Calibri"/>
                <a:cs typeface="Arial"/>
              </a:rPr>
              <a:t> </a:t>
            </a:r>
            <a:r>
              <a:rPr lang="en-US" sz="1600" dirty="0" err="1" smtClean="0">
                <a:effectLst/>
                <a:latin typeface="Times New Roman"/>
                <a:ea typeface="Calibri"/>
                <a:cs typeface="Arial"/>
              </a:rPr>
              <a:t>seperti</a:t>
            </a:r>
            <a:r>
              <a:rPr lang="en-US" sz="1600" dirty="0" smtClean="0">
                <a:effectLst/>
                <a:latin typeface="Times New Roman"/>
                <a:ea typeface="Calibri"/>
                <a:cs typeface="Arial"/>
              </a:rPr>
              <a:t> </a:t>
            </a:r>
            <a:r>
              <a:rPr lang="en-US" sz="1600" dirty="0" err="1" smtClean="0">
                <a:effectLst/>
                <a:latin typeface="Times New Roman"/>
                <a:ea typeface="Calibri"/>
                <a:cs typeface="Arial"/>
              </a:rPr>
              <a:t>pasar</a:t>
            </a:r>
            <a:r>
              <a:rPr lang="en-US" sz="1600" dirty="0" smtClean="0">
                <a:effectLst/>
                <a:latin typeface="Times New Roman"/>
                <a:ea typeface="Calibri"/>
                <a:cs typeface="Arial"/>
              </a:rPr>
              <a:t> </a:t>
            </a:r>
            <a:r>
              <a:rPr lang="en-US" sz="1600" dirty="0" err="1" smtClean="0">
                <a:effectLst/>
                <a:latin typeface="Times New Roman"/>
                <a:ea typeface="Calibri"/>
                <a:cs typeface="Arial"/>
              </a:rPr>
              <a:t>keuangan</a:t>
            </a:r>
            <a:r>
              <a:rPr lang="en-US" sz="1600" dirty="0" smtClean="0">
                <a:effectLst/>
                <a:latin typeface="Times New Roman"/>
                <a:ea typeface="Calibri"/>
                <a:cs typeface="Arial"/>
              </a:rPr>
              <a:t> </a:t>
            </a:r>
            <a:r>
              <a:rPr lang="en-US" sz="1600" dirty="0" err="1" smtClean="0">
                <a:effectLst/>
                <a:latin typeface="Times New Roman"/>
                <a:ea typeface="Calibri"/>
                <a:cs typeface="Arial"/>
              </a:rPr>
              <a:t>syariah</a:t>
            </a:r>
            <a:r>
              <a:rPr lang="en-US" sz="1600" dirty="0" smtClean="0">
                <a:effectLst/>
                <a:latin typeface="Times New Roman"/>
                <a:ea typeface="Calibri"/>
                <a:cs typeface="Arial"/>
              </a:rPr>
              <a:t>.  </a:t>
            </a:r>
            <a:r>
              <a:rPr lang="en-US" sz="1600" dirty="0" err="1" smtClean="0">
                <a:effectLst/>
                <a:latin typeface="Times New Roman"/>
                <a:ea typeface="Calibri"/>
                <a:cs typeface="Arial"/>
              </a:rPr>
              <a:t>Pasar</a:t>
            </a:r>
            <a:r>
              <a:rPr lang="en-US" sz="1600" dirty="0" smtClean="0">
                <a:effectLst/>
                <a:latin typeface="Times New Roman"/>
                <a:ea typeface="Calibri"/>
                <a:cs typeface="Arial"/>
              </a:rPr>
              <a:t> </a:t>
            </a:r>
            <a:r>
              <a:rPr lang="en-US" sz="1600" dirty="0" err="1" smtClean="0">
                <a:effectLst/>
                <a:latin typeface="Times New Roman"/>
                <a:ea typeface="Calibri"/>
                <a:cs typeface="Arial"/>
              </a:rPr>
              <a:t>Uang</a:t>
            </a:r>
            <a:r>
              <a:rPr lang="en-US" sz="1600" dirty="0" smtClean="0">
                <a:effectLst/>
                <a:latin typeface="Times New Roman"/>
                <a:ea typeface="Calibri"/>
                <a:cs typeface="Arial"/>
              </a:rPr>
              <a:t> </a:t>
            </a:r>
            <a:r>
              <a:rPr lang="en-US" sz="1600" dirty="0" err="1" smtClean="0">
                <a:effectLst/>
                <a:latin typeface="Times New Roman"/>
                <a:ea typeface="Calibri"/>
                <a:cs typeface="Arial"/>
              </a:rPr>
              <a:t>digunakan</a:t>
            </a:r>
            <a:r>
              <a:rPr lang="en-US" sz="1600" dirty="0" smtClean="0">
                <a:effectLst/>
                <a:latin typeface="Times New Roman"/>
                <a:ea typeface="Calibri"/>
                <a:cs typeface="Arial"/>
              </a:rPr>
              <a:t> </a:t>
            </a:r>
            <a:r>
              <a:rPr lang="en-US" sz="1600" dirty="0" err="1" smtClean="0">
                <a:effectLst/>
                <a:latin typeface="Times New Roman"/>
                <a:ea typeface="Calibri"/>
                <a:cs typeface="Arial"/>
              </a:rPr>
              <a:t>oleh</a:t>
            </a:r>
            <a:r>
              <a:rPr lang="en-US" sz="1600" dirty="0" smtClean="0">
                <a:effectLst/>
                <a:latin typeface="Times New Roman"/>
                <a:ea typeface="Calibri"/>
                <a:cs typeface="Arial"/>
              </a:rPr>
              <a:t> </a:t>
            </a:r>
            <a:r>
              <a:rPr lang="en-US" sz="1600" dirty="0" err="1" smtClean="0">
                <a:effectLst/>
                <a:latin typeface="Times New Roman"/>
                <a:ea typeface="Calibri"/>
                <a:cs typeface="Arial"/>
              </a:rPr>
              <a:t>pemerintah</a:t>
            </a:r>
            <a:r>
              <a:rPr lang="en-US" sz="1600" dirty="0" smtClean="0">
                <a:effectLst/>
                <a:latin typeface="Times New Roman"/>
                <a:ea typeface="Calibri"/>
                <a:cs typeface="Arial"/>
              </a:rPr>
              <a:t> </a:t>
            </a:r>
            <a:r>
              <a:rPr lang="en-US" sz="1600" dirty="0" err="1" smtClean="0">
                <a:effectLst/>
                <a:latin typeface="Times New Roman"/>
                <a:ea typeface="Calibri"/>
                <a:cs typeface="Arial"/>
              </a:rPr>
              <a:t>sebagai</a:t>
            </a:r>
            <a:r>
              <a:rPr lang="en-US" sz="1600" dirty="0" smtClean="0">
                <a:effectLst/>
                <a:latin typeface="Times New Roman"/>
                <a:ea typeface="Calibri"/>
                <a:cs typeface="Arial"/>
              </a:rPr>
              <a:t> </a:t>
            </a:r>
            <a:r>
              <a:rPr lang="en-US" sz="1600" dirty="0" err="1" smtClean="0">
                <a:effectLst/>
                <a:latin typeface="Times New Roman"/>
                <a:ea typeface="Calibri"/>
                <a:cs typeface="Arial"/>
              </a:rPr>
              <a:t>tempat</a:t>
            </a:r>
            <a:r>
              <a:rPr lang="en-US" sz="1600" dirty="0" smtClean="0">
                <a:effectLst/>
                <a:latin typeface="Times New Roman"/>
                <a:ea typeface="Calibri"/>
                <a:cs typeface="Arial"/>
              </a:rPr>
              <a:t> </a:t>
            </a:r>
            <a:r>
              <a:rPr lang="en-US" sz="1600" dirty="0" err="1" smtClean="0">
                <a:effectLst/>
                <a:latin typeface="Times New Roman"/>
                <a:ea typeface="Calibri"/>
                <a:cs typeface="Arial"/>
              </a:rPr>
              <a:t>untuk</a:t>
            </a:r>
            <a:r>
              <a:rPr lang="en-US" sz="1600" dirty="0" smtClean="0">
                <a:effectLst/>
                <a:latin typeface="Times New Roman"/>
                <a:ea typeface="Calibri"/>
                <a:cs typeface="Arial"/>
              </a:rPr>
              <a:t> </a:t>
            </a:r>
            <a:r>
              <a:rPr lang="en-US" sz="1600" dirty="0" err="1" smtClean="0">
                <a:effectLst/>
                <a:latin typeface="Times New Roman"/>
                <a:ea typeface="Calibri"/>
                <a:cs typeface="Arial"/>
              </a:rPr>
              <a:t>menjual</a:t>
            </a:r>
            <a:r>
              <a:rPr lang="en-US" sz="1600" dirty="0" smtClean="0">
                <a:effectLst/>
                <a:latin typeface="Times New Roman"/>
                <a:ea typeface="Calibri"/>
                <a:cs typeface="Arial"/>
              </a:rPr>
              <a:t> Short Term Debt </a:t>
            </a:r>
            <a:r>
              <a:rPr lang="en-US" sz="1600" dirty="0" err="1" smtClean="0">
                <a:effectLst/>
                <a:latin typeface="Times New Roman"/>
                <a:ea typeface="Calibri"/>
                <a:cs typeface="Arial"/>
              </a:rPr>
              <a:t>Instrumen</a:t>
            </a:r>
            <a:r>
              <a:rPr lang="en-US" sz="1600" dirty="0" smtClean="0">
                <a:effectLst/>
                <a:latin typeface="Times New Roman"/>
                <a:ea typeface="Calibri"/>
                <a:cs typeface="Arial"/>
              </a:rPr>
              <a:t> </a:t>
            </a:r>
            <a:r>
              <a:rPr lang="en-US" sz="1600" dirty="0" err="1" smtClean="0">
                <a:effectLst/>
                <a:latin typeface="Times New Roman"/>
                <a:ea typeface="Calibri"/>
                <a:cs typeface="Arial"/>
              </a:rPr>
              <a:t>berupa</a:t>
            </a:r>
            <a:r>
              <a:rPr lang="en-US" sz="1600" dirty="0" smtClean="0">
                <a:effectLst/>
                <a:latin typeface="Times New Roman"/>
                <a:ea typeface="Calibri"/>
                <a:cs typeface="Arial"/>
              </a:rPr>
              <a:t> </a:t>
            </a:r>
            <a:r>
              <a:rPr lang="en-US" sz="1600" dirty="0" err="1" smtClean="0">
                <a:effectLst/>
                <a:latin typeface="Times New Roman"/>
                <a:ea typeface="Calibri"/>
                <a:cs typeface="Arial"/>
              </a:rPr>
              <a:t>Tresury</a:t>
            </a:r>
            <a:r>
              <a:rPr lang="en-US" sz="1600" dirty="0" smtClean="0">
                <a:effectLst/>
                <a:latin typeface="Times New Roman"/>
                <a:ea typeface="Calibri"/>
                <a:cs typeface="Arial"/>
              </a:rPr>
              <a:t> Bill </a:t>
            </a:r>
            <a:r>
              <a:rPr lang="en-US" sz="1600" dirty="0" err="1" smtClean="0">
                <a:effectLst/>
                <a:latin typeface="Times New Roman"/>
                <a:ea typeface="Calibri"/>
                <a:cs typeface="Arial"/>
              </a:rPr>
              <a:t>atau</a:t>
            </a:r>
            <a:r>
              <a:rPr lang="en-US" sz="1600" dirty="0" smtClean="0">
                <a:effectLst/>
                <a:latin typeface="Times New Roman"/>
                <a:ea typeface="Calibri"/>
                <a:cs typeface="Arial"/>
              </a:rPr>
              <a:t> Treasury Notes </a:t>
            </a:r>
            <a:r>
              <a:rPr lang="en-US" sz="1600" dirty="0" err="1" smtClean="0">
                <a:effectLst/>
                <a:latin typeface="Times New Roman"/>
                <a:ea typeface="Calibri"/>
                <a:cs typeface="Arial"/>
              </a:rPr>
              <a:t>atau</a:t>
            </a:r>
            <a:r>
              <a:rPr lang="en-US" sz="1600" dirty="0" smtClean="0">
                <a:effectLst/>
                <a:latin typeface="Times New Roman"/>
                <a:ea typeface="Calibri"/>
                <a:cs typeface="Arial"/>
              </a:rPr>
              <a:t> di Indonesia </a:t>
            </a:r>
            <a:r>
              <a:rPr lang="en-US" sz="1600" dirty="0" err="1" smtClean="0">
                <a:effectLst/>
                <a:latin typeface="Times New Roman"/>
                <a:ea typeface="Calibri"/>
                <a:cs typeface="Arial"/>
              </a:rPr>
              <a:t>disebut</a:t>
            </a:r>
            <a:r>
              <a:rPr lang="en-US" sz="1600" dirty="0" smtClean="0">
                <a:effectLst/>
                <a:latin typeface="Times New Roman"/>
                <a:ea typeface="Calibri"/>
                <a:cs typeface="Arial"/>
              </a:rPr>
              <a:t> </a:t>
            </a:r>
            <a:r>
              <a:rPr lang="en-US" sz="1600" dirty="0" err="1" smtClean="0">
                <a:effectLst/>
                <a:latin typeface="Times New Roman"/>
                <a:ea typeface="Calibri"/>
                <a:cs typeface="Arial"/>
              </a:rPr>
              <a:t>sebagai</a:t>
            </a:r>
            <a:r>
              <a:rPr lang="en-US" sz="1600" dirty="0" smtClean="0">
                <a:effectLst/>
                <a:latin typeface="Times New Roman"/>
                <a:ea typeface="Calibri"/>
                <a:cs typeface="Arial"/>
              </a:rPr>
              <a:t> Surat </a:t>
            </a:r>
            <a:r>
              <a:rPr lang="en-US" sz="1600" dirty="0" err="1" smtClean="0">
                <a:effectLst/>
                <a:latin typeface="Times New Roman"/>
                <a:ea typeface="Calibri"/>
                <a:cs typeface="Arial"/>
              </a:rPr>
              <a:t>Perbendaharan</a:t>
            </a:r>
            <a:r>
              <a:rPr lang="en-US" sz="1600" dirty="0" smtClean="0">
                <a:effectLst/>
                <a:latin typeface="Times New Roman"/>
                <a:ea typeface="Calibri"/>
                <a:cs typeface="Arial"/>
              </a:rPr>
              <a:t> Negara/</a:t>
            </a:r>
            <a:r>
              <a:rPr lang="en-US" sz="1600" dirty="0" err="1" smtClean="0">
                <a:effectLst/>
                <a:latin typeface="Times New Roman"/>
                <a:ea typeface="Calibri"/>
                <a:cs typeface="Arial"/>
              </a:rPr>
              <a:t>Syariah</a:t>
            </a:r>
            <a:r>
              <a:rPr lang="en-US" sz="1600" dirty="0" smtClean="0">
                <a:effectLst/>
                <a:latin typeface="Times New Roman"/>
                <a:ea typeface="Calibri"/>
                <a:cs typeface="Arial"/>
              </a:rPr>
              <a:t> (SPN/SPN-S).  </a:t>
            </a:r>
            <a:r>
              <a:rPr lang="en-US" sz="1600" dirty="0" err="1" smtClean="0">
                <a:effectLst/>
                <a:latin typeface="Times New Roman"/>
                <a:ea typeface="Calibri"/>
                <a:cs typeface="Arial"/>
              </a:rPr>
              <a:t>Pasar</a:t>
            </a:r>
            <a:r>
              <a:rPr lang="en-US" sz="1600" dirty="0" smtClean="0">
                <a:effectLst/>
                <a:latin typeface="Times New Roman"/>
                <a:ea typeface="Calibri"/>
                <a:cs typeface="Arial"/>
              </a:rPr>
              <a:t> </a:t>
            </a:r>
            <a:r>
              <a:rPr lang="en-US" sz="1600" dirty="0" err="1" smtClean="0">
                <a:effectLst/>
                <a:latin typeface="Times New Roman"/>
                <a:ea typeface="Calibri"/>
                <a:cs typeface="Arial"/>
              </a:rPr>
              <a:t>Uang</a:t>
            </a:r>
            <a:r>
              <a:rPr lang="en-US" sz="1600" dirty="0" smtClean="0">
                <a:effectLst/>
                <a:latin typeface="Times New Roman"/>
                <a:ea typeface="Calibri"/>
                <a:cs typeface="Arial"/>
              </a:rPr>
              <a:t> yang </a:t>
            </a:r>
            <a:r>
              <a:rPr lang="en-US" sz="1600" dirty="0" err="1" smtClean="0">
                <a:effectLst/>
                <a:latin typeface="Times New Roman"/>
                <a:ea typeface="Calibri"/>
                <a:cs typeface="Arial"/>
              </a:rPr>
              <a:t>efisien</a:t>
            </a:r>
            <a:r>
              <a:rPr lang="en-US" sz="1600" dirty="0" smtClean="0">
                <a:effectLst/>
                <a:latin typeface="Times New Roman"/>
                <a:ea typeface="Calibri"/>
                <a:cs typeface="Arial"/>
              </a:rPr>
              <a:t> </a:t>
            </a:r>
            <a:r>
              <a:rPr lang="en-US" sz="1600" dirty="0" err="1" smtClean="0">
                <a:effectLst/>
                <a:latin typeface="Times New Roman"/>
                <a:ea typeface="Calibri"/>
                <a:cs typeface="Arial"/>
              </a:rPr>
              <a:t>dapat</a:t>
            </a:r>
            <a:r>
              <a:rPr lang="en-US" sz="1600" dirty="0" smtClean="0">
                <a:effectLst/>
                <a:latin typeface="Times New Roman"/>
                <a:ea typeface="Calibri"/>
                <a:cs typeface="Arial"/>
              </a:rPr>
              <a:t> </a:t>
            </a:r>
            <a:r>
              <a:rPr lang="en-US" sz="1600" dirty="0" err="1" smtClean="0">
                <a:effectLst/>
                <a:latin typeface="Times New Roman"/>
                <a:ea typeface="Calibri"/>
                <a:cs typeface="Arial"/>
              </a:rPr>
              <a:t>menyediakan</a:t>
            </a:r>
            <a:r>
              <a:rPr lang="en-US" sz="1600" dirty="0" smtClean="0">
                <a:effectLst/>
                <a:latin typeface="Times New Roman"/>
                <a:ea typeface="Calibri"/>
                <a:cs typeface="Arial"/>
              </a:rPr>
              <a:t> </a:t>
            </a:r>
            <a:r>
              <a:rPr lang="en-US" sz="1600" dirty="0" err="1" smtClean="0">
                <a:effectLst/>
                <a:latin typeface="Times New Roman"/>
                <a:ea typeface="Calibri"/>
                <a:cs typeface="Arial"/>
              </a:rPr>
              <a:t>likuiditas</a:t>
            </a:r>
            <a:r>
              <a:rPr lang="en-US" sz="1600" dirty="0" smtClean="0">
                <a:effectLst/>
                <a:latin typeface="Times New Roman"/>
                <a:ea typeface="Calibri"/>
                <a:cs typeface="Arial"/>
              </a:rPr>
              <a:t> </a:t>
            </a:r>
            <a:r>
              <a:rPr lang="en-US" sz="1600" dirty="0" err="1" smtClean="0">
                <a:effectLst/>
                <a:latin typeface="Times New Roman"/>
                <a:ea typeface="Calibri"/>
                <a:cs typeface="Arial"/>
              </a:rPr>
              <a:t>dalam</a:t>
            </a:r>
            <a:r>
              <a:rPr lang="en-US" sz="1600" dirty="0" smtClean="0">
                <a:effectLst/>
                <a:latin typeface="Times New Roman"/>
                <a:ea typeface="Calibri"/>
                <a:cs typeface="Arial"/>
              </a:rPr>
              <a:t> </a:t>
            </a:r>
            <a:r>
              <a:rPr lang="en-US" sz="1600" dirty="0" err="1" smtClean="0">
                <a:effectLst/>
                <a:latin typeface="Times New Roman"/>
                <a:ea typeface="Calibri"/>
                <a:cs typeface="Arial"/>
              </a:rPr>
              <a:t>hal</a:t>
            </a:r>
            <a:r>
              <a:rPr lang="en-US" sz="1600" dirty="0" smtClean="0">
                <a:effectLst/>
                <a:latin typeface="Times New Roman"/>
                <a:ea typeface="Calibri"/>
                <a:cs typeface="Arial"/>
              </a:rPr>
              <a:t> </a:t>
            </a:r>
            <a:r>
              <a:rPr lang="en-US" sz="1600" dirty="0" err="1" smtClean="0">
                <a:effectLst/>
                <a:latin typeface="Times New Roman"/>
                <a:ea typeface="Calibri"/>
                <a:cs typeface="Arial"/>
              </a:rPr>
              <a:t>ini</a:t>
            </a:r>
            <a:r>
              <a:rPr lang="en-US" sz="1600" dirty="0" smtClean="0">
                <a:effectLst/>
                <a:latin typeface="Times New Roman"/>
                <a:ea typeface="Calibri"/>
                <a:cs typeface="Arial"/>
              </a:rPr>
              <a:t> </a:t>
            </a:r>
            <a:r>
              <a:rPr lang="en-US" sz="1600" dirty="0" err="1" smtClean="0">
                <a:effectLst/>
                <a:latin typeface="Times New Roman"/>
                <a:ea typeface="Calibri"/>
                <a:cs typeface="Arial"/>
              </a:rPr>
              <a:t>termasuk</a:t>
            </a:r>
            <a:r>
              <a:rPr lang="en-US" sz="1600" dirty="0" smtClean="0">
                <a:effectLst/>
                <a:latin typeface="Times New Roman"/>
                <a:ea typeface="Calibri"/>
                <a:cs typeface="Arial"/>
              </a:rPr>
              <a:t> </a:t>
            </a:r>
            <a:r>
              <a:rPr lang="en-US" sz="1600" dirty="0" err="1" smtClean="0">
                <a:effectLst/>
                <a:latin typeface="Times New Roman"/>
                <a:ea typeface="Calibri"/>
                <a:cs typeface="Arial"/>
              </a:rPr>
              <a:t>ekspansi</a:t>
            </a:r>
            <a:r>
              <a:rPr lang="en-US" sz="1600" dirty="0" smtClean="0">
                <a:effectLst/>
                <a:latin typeface="Times New Roman"/>
                <a:ea typeface="Calibri"/>
                <a:cs typeface="Arial"/>
              </a:rPr>
              <a:t> </a:t>
            </a:r>
            <a:r>
              <a:rPr lang="en-US" sz="1600" dirty="0" err="1" smtClean="0">
                <a:effectLst/>
                <a:latin typeface="Times New Roman"/>
                <a:ea typeface="Calibri"/>
                <a:cs typeface="Arial"/>
              </a:rPr>
              <a:t>likuiditas</a:t>
            </a:r>
            <a:r>
              <a:rPr lang="en-US" sz="1600" dirty="0" smtClean="0">
                <a:effectLst/>
                <a:latin typeface="Times New Roman"/>
                <a:ea typeface="Calibri"/>
                <a:cs typeface="Arial"/>
              </a:rPr>
              <a:t> yang </a:t>
            </a:r>
            <a:r>
              <a:rPr lang="en-US" sz="1600" dirty="0" err="1" smtClean="0">
                <a:effectLst/>
                <a:latin typeface="Times New Roman"/>
                <a:ea typeface="Calibri"/>
                <a:cs typeface="Arial"/>
              </a:rPr>
              <a:t>produktif</a:t>
            </a:r>
            <a:r>
              <a:rPr lang="en-US" sz="1600" dirty="0" smtClean="0">
                <a:effectLst/>
                <a:latin typeface="Times New Roman"/>
                <a:ea typeface="Calibri"/>
                <a:cs typeface="Arial"/>
              </a:rPr>
              <a:t> </a:t>
            </a:r>
            <a:r>
              <a:rPr lang="en-US" sz="1600" dirty="0" err="1" smtClean="0">
                <a:effectLst/>
                <a:latin typeface="Times New Roman"/>
                <a:ea typeface="Calibri"/>
                <a:cs typeface="Arial"/>
              </a:rPr>
              <a:t>karena</a:t>
            </a:r>
            <a:r>
              <a:rPr lang="en-US" sz="1600" dirty="0" smtClean="0">
                <a:effectLst/>
                <a:latin typeface="Times New Roman"/>
                <a:ea typeface="Calibri"/>
                <a:cs typeface="Arial"/>
              </a:rPr>
              <a:t> </a:t>
            </a:r>
            <a:r>
              <a:rPr lang="en-US" sz="1600" dirty="0" err="1" smtClean="0">
                <a:effectLst/>
                <a:latin typeface="Times New Roman"/>
                <a:ea typeface="Calibri"/>
                <a:cs typeface="Arial"/>
              </a:rPr>
              <a:t>dananya</a:t>
            </a:r>
            <a:r>
              <a:rPr lang="en-US" sz="1600" dirty="0" smtClean="0">
                <a:effectLst/>
                <a:latin typeface="Times New Roman"/>
                <a:ea typeface="Calibri"/>
                <a:cs typeface="Arial"/>
              </a:rPr>
              <a:t> </a:t>
            </a:r>
            <a:r>
              <a:rPr lang="en-US" sz="1600" dirty="0" err="1" smtClean="0">
                <a:effectLst/>
                <a:latin typeface="Times New Roman"/>
                <a:ea typeface="Calibri"/>
                <a:cs typeface="Arial"/>
              </a:rPr>
              <a:t>digunakan</a:t>
            </a:r>
            <a:r>
              <a:rPr lang="en-US" sz="1600" dirty="0" smtClean="0">
                <a:effectLst/>
                <a:latin typeface="Times New Roman"/>
                <a:ea typeface="Calibri"/>
                <a:cs typeface="Arial"/>
              </a:rPr>
              <a:t> </a:t>
            </a:r>
            <a:r>
              <a:rPr lang="en-US" sz="1600" dirty="0" err="1" smtClean="0">
                <a:effectLst/>
                <a:latin typeface="Times New Roman"/>
                <a:ea typeface="Calibri"/>
                <a:cs typeface="Arial"/>
              </a:rPr>
              <a:t>untuk</a:t>
            </a:r>
            <a:r>
              <a:rPr lang="en-US" sz="1600" dirty="0" smtClean="0">
                <a:effectLst/>
                <a:latin typeface="Times New Roman"/>
                <a:ea typeface="Calibri"/>
                <a:cs typeface="Arial"/>
              </a:rPr>
              <a:t> </a:t>
            </a:r>
            <a:r>
              <a:rPr lang="en-US" sz="1600" dirty="0" err="1" smtClean="0">
                <a:effectLst/>
                <a:latin typeface="Times New Roman"/>
                <a:ea typeface="Calibri"/>
                <a:cs typeface="Arial"/>
              </a:rPr>
              <a:t>pembiayaan</a:t>
            </a:r>
            <a:r>
              <a:rPr lang="en-US" sz="1600" dirty="0" smtClean="0">
                <a:effectLst/>
                <a:latin typeface="Times New Roman"/>
                <a:ea typeface="Calibri"/>
                <a:cs typeface="Arial"/>
              </a:rPr>
              <a:t> </a:t>
            </a:r>
            <a:r>
              <a:rPr lang="en-US" sz="1600" dirty="0" err="1" smtClean="0">
                <a:effectLst/>
                <a:latin typeface="Times New Roman"/>
                <a:ea typeface="Calibri"/>
                <a:cs typeface="Arial"/>
              </a:rPr>
              <a:t>sektor</a:t>
            </a:r>
            <a:r>
              <a:rPr lang="en-US" sz="1600" dirty="0" smtClean="0">
                <a:effectLst/>
                <a:latin typeface="Times New Roman"/>
                <a:ea typeface="Calibri"/>
                <a:cs typeface="Arial"/>
              </a:rPr>
              <a:t> </a:t>
            </a:r>
            <a:r>
              <a:rPr lang="en-US" sz="1600" dirty="0" err="1" smtClean="0">
                <a:effectLst/>
                <a:latin typeface="Times New Roman"/>
                <a:ea typeface="Calibri"/>
                <a:cs typeface="Arial"/>
              </a:rPr>
              <a:t>riil</a:t>
            </a:r>
            <a:r>
              <a:rPr lang="en-US" sz="1600" dirty="0" smtClean="0">
                <a:effectLst/>
                <a:latin typeface="Times New Roman"/>
                <a:ea typeface="Calibri"/>
                <a:cs typeface="Arial"/>
              </a:rPr>
              <a:t> </a:t>
            </a:r>
            <a:r>
              <a:rPr lang="en-US" sz="1600" dirty="0" err="1" smtClean="0">
                <a:effectLst/>
                <a:latin typeface="Times New Roman"/>
                <a:ea typeface="Calibri"/>
                <a:cs typeface="Arial"/>
              </a:rPr>
              <a:t>atau</a:t>
            </a:r>
            <a:r>
              <a:rPr lang="en-US" sz="1600" dirty="0" smtClean="0">
                <a:effectLst/>
                <a:latin typeface="Times New Roman"/>
                <a:ea typeface="Calibri"/>
                <a:cs typeface="Arial"/>
              </a:rPr>
              <a:t> </a:t>
            </a:r>
            <a:r>
              <a:rPr lang="en-US" sz="1600" dirty="0" err="1" smtClean="0">
                <a:effectLst/>
                <a:latin typeface="Times New Roman"/>
                <a:ea typeface="Calibri"/>
                <a:cs typeface="Arial"/>
              </a:rPr>
              <a:t>pembiayaan</a:t>
            </a:r>
            <a:r>
              <a:rPr lang="en-US" sz="1600" dirty="0" smtClean="0">
                <a:effectLst/>
                <a:latin typeface="Times New Roman"/>
                <a:ea typeface="Calibri"/>
                <a:cs typeface="Arial"/>
              </a:rPr>
              <a:t> </a:t>
            </a:r>
            <a:r>
              <a:rPr lang="en-US" sz="1600" dirty="0" err="1" smtClean="0">
                <a:effectLst/>
                <a:latin typeface="Times New Roman"/>
                <a:ea typeface="Calibri"/>
                <a:cs typeface="Arial"/>
              </a:rPr>
              <a:t>proyek</a:t>
            </a:r>
            <a:r>
              <a:rPr lang="en-US" sz="1600" dirty="0" smtClean="0">
                <a:effectLst/>
                <a:latin typeface="Times New Roman"/>
                <a:ea typeface="Calibri"/>
                <a:cs typeface="Arial"/>
              </a:rPr>
              <a:t> di APBN. </a:t>
            </a:r>
          </a:p>
          <a:p>
            <a:pPr marL="228600" algn="just">
              <a:lnSpc>
                <a:spcPct val="115000"/>
              </a:lnSpc>
              <a:spcAft>
                <a:spcPts val="1000"/>
              </a:spcAft>
            </a:pPr>
            <a:r>
              <a:rPr lang="en-US" sz="1600" dirty="0" err="1" smtClean="0">
                <a:effectLst/>
                <a:latin typeface="Times New Roman"/>
                <a:ea typeface="Calibri"/>
              </a:rPr>
              <a:t>Pasar</a:t>
            </a:r>
            <a:r>
              <a:rPr lang="en-US" sz="1600" dirty="0" smtClean="0">
                <a:effectLst/>
                <a:latin typeface="Times New Roman"/>
                <a:ea typeface="Calibri"/>
              </a:rPr>
              <a:t> </a:t>
            </a:r>
            <a:r>
              <a:rPr lang="en-US" sz="1600" dirty="0" err="1" smtClean="0">
                <a:effectLst/>
                <a:latin typeface="Times New Roman"/>
                <a:ea typeface="Calibri"/>
              </a:rPr>
              <a:t>Uang</a:t>
            </a:r>
            <a:r>
              <a:rPr lang="en-US" sz="1600" dirty="0" smtClean="0">
                <a:effectLst/>
                <a:latin typeface="Times New Roman"/>
                <a:ea typeface="Calibri"/>
              </a:rPr>
              <a:t> </a:t>
            </a:r>
            <a:r>
              <a:rPr lang="en-US" sz="1600" dirty="0" err="1" smtClean="0">
                <a:effectLst/>
                <a:latin typeface="Times New Roman"/>
                <a:ea typeface="Calibri"/>
              </a:rPr>
              <a:t>digunakan</a:t>
            </a:r>
            <a:r>
              <a:rPr lang="en-US" sz="1600" dirty="0" smtClean="0">
                <a:effectLst/>
                <a:latin typeface="Times New Roman"/>
                <a:ea typeface="Calibri"/>
              </a:rPr>
              <a:t> BI </a:t>
            </a:r>
            <a:r>
              <a:rPr lang="en-US" sz="1600" dirty="0" err="1" smtClean="0">
                <a:effectLst/>
                <a:latin typeface="Times New Roman"/>
                <a:ea typeface="Calibri"/>
              </a:rPr>
              <a:t>untuk</a:t>
            </a:r>
            <a:r>
              <a:rPr lang="en-US" sz="1600" dirty="0" smtClean="0">
                <a:effectLst/>
                <a:latin typeface="Times New Roman"/>
                <a:ea typeface="Calibri"/>
              </a:rPr>
              <a:t> </a:t>
            </a:r>
            <a:r>
              <a:rPr lang="en-US" sz="1600" dirty="0" err="1" smtClean="0">
                <a:effectLst/>
                <a:latin typeface="Times New Roman"/>
                <a:ea typeface="Calibri"/>
              </a:rPr>
              <a:t>melaksanakan</a:t>
            </a:r>
            <a:r>
              <a:rPr lang="en-US" sz="1600" dirty="0" smtClean="0">
                <a:effectLst/>
                <a:latin typeface="Times New Roman"/>
                <a:ea typeface="Calibri"/>
              </a:rPr>
              <a:t> </a:t>
            </a:r>
            <a:r>
              <a:rPr lang="en-US" sz="1600" dirty="0" err="1" smtClean="0">
                <a:effectLst/>
                <a:latin typeface="Times New Roman"/>
                <a:ea typeface="Calibri"/>
              </a:rPr>
              <a:t>Operasi</a:t>
            </a:r>
            <a:r>
              <a:rPr lang="en-US" sz="1600" dirty="0" smtClean="0">
                <a:effectLst/>
                <a:latin typeface="Times New Roman"/>
                <a:ea typeface="Calibri"/>
              </a:rPr>
              <a:t> </a:t>
            </a:r>
            <a:r>
              <a:rPr lang="en-US" sz="1600" dirty="0" err="1" smtClean="0">
                <a:effectLst/>
                <a:latin typeface="Times New Roman"/>
                <a:ea typeface="Calibri"/>
              </a:rPr>
              <a:t>Pasar</a:t>
            </a:r>
            <a:r>
              <a:rPr lang="en-US" sz="1600" dirty="0" smtClean="0">
                <a:effectLst/>
                <a:latin typeface="Times New Roman"/>
                <a:ea typeface="Calibri"/>
              </a:rPr>
              <a:t> Terbuka </a:t>
            </a:r>
            <a:r>
              <a:rPr lang="en-US" sz="1600" dirty="0" err="1" smtClean="0">
                <a:effectLst/>
                <a:latin typeface="Times New Roman"/>
                <a:ea typeface="Calibri"/>
              </a:rPr>
              <a:t>berupa</a:t>
            </a:r>
            <a:r>
              <a:rPr lang="en-US" sz="1600" dirty="0" smtClean="0">
                <a:effectLst/>
                <a:latin typeface="Times New Roman"/>
                <a:ea typeface="Calibri"/>
              </a:rPr>
              <a:t> : (</a:t>
            </a:r>
            <a:r>
              <a:rPr lang="en-US" sz="1600" dirty="0" err="1" smtClean="0">
                <a:effectLst/>
                <a:latin typeface="Times New Roman"/>
                <a:ea typeface="Calibri"/>
              </a:rPr>
              <a:t>i</a:t>
            </a:r>
            <a:r>
              <a:rPr lang="en-US" sz="1600" dirty="0" smtClean="0">
                <a:effectLst/>
                <a:latin typeface="Times New Roman"/>
                <a:ea typeface="Calibri"/>
              </a:rPr>
              <a:t>) </a:t>
            </a:r>
            <a:r>
              <a:rPr lang="en-US" sz="1600" dirty="0" err="1" smtClean="0">
                <a:effectLst/>
                <a:latin typeface="Times New Roman"/>
                <a:ea typeface="Calibri"/>
              </a:rPr>
              <a:t>Operasi</a:t>
            </a:r>
            <a:r>
              <a:rPr lang="en-US" sz="1600" dirty="0" smtClean="0">
                <a:effectLst/>
                <a:latin typeface="Times New Roman"/>
                <a:ea typeface="Calibri"/>
              </a:rPr>
              <a:t> </a:t>
            </a:r>
            <a:r>
              <a:rPr lang="en-US" sz="1600" dirty="0" err="1" smtClean="0">
                <a:effectLst/>
                <a:latin typeface="Times New Roman"/>
                <a:ea typeface="Calibri"/>
              </a:rPr>
              <a:t>Moneter</a:t>
            </a:r>
            <a:r>
              <a:rPr lang="en-US" sz="1600" dirty="0" smtClean="0">
                <a:effectLst/>
                <a:latin typeface="Times New Roman"/>
                <a:ea typeface="Calibri"/>
              </a:rPr>
              <a:t> (ii) </a:t>
            </a:r>
            <a:r>
              <a:rPr lang="en-US" sz="1600" i="1" dirty="0" smtClean="0">
                <a:effectLst/>
                <a:latin typeface="Times New Roman"/>
                <a:ea typeface="Calibri"/>
              </a:rPr>
              <a:t>Standing Facilities</a:t>
            </a:r>
            <a:r>
              <a:rPr lang="en-US" sz="1600" dirty="0" smtClean="0">
                <a:effectLst/>
                <a:latin typeface="Times New Roman"/>
                <a:ea typeface="Calibri"/>
              </a:rPr>
              <a:t> </a:t>
            </a:r>
            <a:r>
              <a:rPr lang="en-US" sz="1600" dirty="0" err="1" smtClean="0">
                <a:effectLst/>
                <a:latin typeface="Times New Roman"/>
                <a:ea typeface="Calibri"/>
              </a:rPr>
              <a:t>melalui</a:t>
            </a:r>
            <a:r>
              <a:rPr lang="en-US" sz="1600" dirty="0" smtClean="0">
                <a:effectLst/>
                <a:latin typeface="Times New Roman"/>
                <a:ea typeface="Calibri"/>
              </a:rPr>
              <a:t> </a:t>
            </a:r>
            <a:r>
              <a:rPr lang="en-US" sz="1600" dirty="0" err="1" smtClean="0">
                <a:effectLst/>
                <a:latin typeface="Times New Roman"/>
                <a:ea typeface="Calibri"/>
              </a:rPr>
              <a:t>Penerapan</a:t>
            </a:r>
            <a:r>
              <a:rPr lang="en-US" sz="1600" dirty="0" smtClean="0">
                <a:effectLst/>
                <a:latin typeface="Times New Roman"/>
                <a:ea typeface="Calibri"/>
              </a:rPr>
              <a:t> FPJP/S (</a:t>
            </a:r>
            <a:r>
              <a:rPr lang="en-US" sz="1600" dirty="0" err="1" smtClean="0">
                <a:effectLst/>
                <a:latin typeface="Times New Roman"/>
                <a:ea typeface="Calibri"/>
              </a:rPr>
              <a:t>Fasilitas</a:t>
            </a:r>
            <a:r>
              <a:rPr lang="en-US" sz="1600" dirty="0" smtClean="0">
                <a:effectLst/>
                <a:latin typeface="Times New Roman"/>
                <a:ea typeface="Calibri"/>
              </a:rPr>
              <a:t> </a:t>
            </a:r>
            <a:r>
              <a:rPr lang="en-US" sz="1600" dirty="0" err="1" smtClean="0">
                <a:effectLst/>
                <a:latin typeface="Times New Roman"/>
                <a:ea typeface="Calibri"/>
              </a:rPr>
              <a:t>Pinjaman</a:t>
            </a:r>
            <a:r>
              <a:rPr lang="en-US" sz="1600" dirty="0" smtClean="0">
                <a:effectLst/>
                <a:latin typeface="Times New Roman"/>
                <a:ea typeface="Calibri"/>
              </a:rPr>
              <a:t> </a:t>
            </a:r>
            <a:r>
              <a:rPr lang="en-US" sz="1600" dirty="0" err="1" smtClean="0">
                <a:effectLst/>
                <a:latin typeface="Times New Roman"/>
                <a:ea typeface="Calibri"/>
              </a:rPr>
              <a:t>Jangka</a:t>
            </a:r>
            <a:r>
              <a:rPr lang="en-US" sz="1600" dirty="0" smtClean="0">
                <a:effectLst/>
                <a:latin typeface="Times New Roman"/>
                <a:ea typeface="Calibri"/>
              </a:rPr>
              <a:t> </a:t>
            </a:r>
            <a:r>
              <a:rPr lang="en-US" sz="1600" dirty="0" err="1" smtClean="0">
                <a:effectLst/>
                <a:latin typeface="Times New Roman"/>
                <a:ea typeface="Calibri"/>
              </a:rPr>
              <a:t>Pendek</a:t>
            </a:r>
            <a:r>
              <a:rPr lang="en-US" sz="1600" dirty="0" smtClean="0">
                <a:effectLst/>
                <a:latin typeface="Times New Roman"/>
                <a:ea typeface="Calibri"/>
              </a:rPr>
              <a:t>/</a:t>
            </a:r>
            <a:r>
              <a:rPr lang="en-US" sz="1600" dirty="0" err="1" smtClean="0">
                <a:effectLst/>
                <a:latin typeface="Times New Roman"/>
                <a:ea typeface="Calibri"/>
              </a:rPr>
              <a:t>Syariah</a:t>
            </a:r>
            <a:r>
              <a:rPr lang="en-US" sz="1600" dirty="0" smtClean="0">
                <a:effectLst/>
                <a:latin typeface="Times New Roman"/>
                <a:ea typeface="Calibri"/>
              </a:rPr>
              <a:t>) </a:t>
            </a:r>
            <a:r>
              <a:rPr lang="en-US" sz="1600" dirty="0" err="1" smtClean="0">
                <a:effectLst/>
                <a:latin typeface="Times New Roman"/>
                <a:ea typeface="Calibri"/>
              </a:rPr>
              <a:t>untuk</a:t>
            </a:r>
            <a:r>
              <a:rPr lang="en-US" sz="1600" dirty="0" smtClean="0">
                <a:effectLst/>
                <a:latin typeface="Times New Roman"/>
                <a:ea typeface="Calibri"/>
              </a:rPr>
              <a:t> </a:t>
            </a:r>
            <a:r>
              <a:rPr lang="en-US" sz="1600" dirty="0" err="1" smtClean="0">
                <a:effectLst/>
                <a:latin typeface="Times New Roman"/>
                <a:ea typeface="Calibri"/>
              </a:rPr>
              <a:t>membantu</a:t>
            </a:r>
            <a:r>
              <a:rPr lang="en-US" sz="1600" dirty="0" smtClean="0">
                <a:effectLst/>
                <a:latin typeface="Times New Roman"/>
                <a:ea typeface="Calibri"/>
              </a:rPr>
              <a:t> Bank </a:t>
            </a:r>
            <a:r>
              <a:rPr lang="en-US" sz="1600" dirty="0" err="1" smtClean="0">
                <a:effectLst/>
                <a:latin typeface="Times New Roman"/>
                <a:ea typeface="Calibri"/>
              </a:rPr>
              <a:t>mengatasi</a:t>
            </a:r>
            <a:r>
              <a:rPr lang="en-US" sz="1600" dirty="0" smtClean="0">
                <a:effectLst/>
                <a:latin typeface="Times New Roman"/>
                <a:ea typeface="Calibri"/>
              </a:rPr>
              <a:t> </a:t>
            </a:r>
            <a:r>
              <a:rPr lang="en-US" sz="1600" dirty="0" err="1" smtClean="0">
                <a:effectLst/>
                <a:latin typeface="Times New Roman"/>
                <a:ea typeface="Calibri"/>
              </a:rPr>
              <a:t>kesulitan</a:t>
            </a:r>
            <a:r>
              <a:rPr lang="en-US" sz="1600" dirty="0" smtClean="0">
                <a:effectLst/>
                <a:latin typeface="Times New Roman"/>
                <a:ea typeface="Calibri"/>
              </a:rPr>
              <a:t> </a:t>
            </a:r>
            <a:r>
              <a:rPr lang="en-US" sz="1600" dirty="0" err="1" smtClean="0">
                <a:effectLst/>
                <a:latin typeface="Times New Roman"/>
                <a:ea typeface="Calibri"/>
              </a:rPr>
              <a:t>likuidtas</a:t>
            </a:r>
            <a:r>
              <a:rPr lang="en-US" sz="1600" dirty="0" smtClean="0">
                <a:effectLst/>
                <a:latin typeface="Times New Roman"/>
                <a:ea typeface="Calibri"/>
              </a:rPr>
              <a:t> </a:t>
            </a:r>
            <a:r>
              <a:rPr lang="en-US" sz="1600" dirty="0" err="1" smtClean="0">
                <a:effectLst/>
                <a:latin typeface="Times New Roman"/>
                <a:ea typeface="Calibri"/>
              </a:rPr>
              <a:t>jangka</a:t>
            </a:r>
            <a:r>
              <a:rPr lang="en-US" sz="1600" dirty="0" smtClean="0">
                <a:effectLst/>
                <a:latin typeface="Times New Roman"/>
                <a:ea typeface="Calibri"/>
              </a:rPr>
              <a:t> </a:t>
            </a:r>
            <a:r>
              <a:rPr lang="en-US" sz="1600" dirty="0" err="1" smtClean="0">
                <a:effectLst/>
                <a:latin typeface="Times New Roman"/>
                <a:ea typeface="Calibri"/>
              </a:rPr>
              <a:t>pendek</a:t>
            </a:r>
            <a:r>
              <a:rPr lang="en-US" sz="1600" dirty="0" smtClean="0">
                <a:effectLst/>
                <a:latin typeface="Times New Roman"/>
                <a:ea typeface="Calibri"/>
              </a:rPr>
              <a:t> </a:t>
            </a:r>
            <a:r>
              <a:rPr lang="en-US" sz="1600" dirty="0" err="1" smtClean="0">
                <a:effectLst/>
                <a:latin typeface="Times New Roman"/>
                <a:ea typeface="Calibri"/>
              </a:rPr>
              <a:t>akibat</a:t>
            </a:r>
            <a:r>
              <a:rPr lang="en-US" sz="1600" dirty="0" smtClean="0">
                <a:effectLst/>
                <a:latin typeface="Times New Roman"/>
                <a:ea typeface="Calibri"/>
              </a:rPr>
              <a:t> mismatch </a:t>
            </a:r>
            <a:r>
              <a:rPr lang="en-US" sz="1600" dirty="0" err="1" smtClean="0">
                <a:effectLst/>
                <a:latin typeface="Times New Roman"/>
                <a:ea typeface="Calibri"/>
              </a:rPr>
              <a:t>sebagai</a:t>
            </a:r>
            <a:r>
              <a:rPr lang="en-US" sz="1600" dirty="0" smtClean="0">
                <a:effectLst/>
                <a:latin typeface="Times New Roman"/>
                <a:ea typeface="Calibri"/>
              </a:rPr>
              <a:t> </a:t>
            </a:r>
            <a:r>
              <a:rPr lang="en-US" sz="1600" dirty="0" err="1" smtClean="0">
                <a:effectLst/>
                <a:latin typeface="Times New Roman"/>
                <a:ea typeface="Calibri"/>
              </a:rPr>
              <a:t>bagian</a:t>
            </a:r>
            <a:r>
              <a:rPr lang="en-US" sz="1600" dirty="0" smtClean="0">
                <a:effectLst/>
                <a:latin typeface="Times New Roman"/>
                <a:ea typeface="Calibri"/>
              </a:rPr>
              <a:t> </a:t>
            </a:r>
            <a:r>
              <a:rPr lang="en-US" sz="1600" dirty="0" err="1" smtClean="0">
                <a:effectLst/>
                <a:latin typeface="Times New Roman"/>
                <a:ea typeface="Calibri"/>
              </a:rPr>
              <a:t>dari</a:t>
            </a:r>
            <a:r>
              <a:rPr lang="en-US" sz="1600" dirty="0" smtClean="0">
                <a:effectLst/>
                <a:latin typeface="Times New Roman"/>
                <a:ea typeface="Calibri"/>
              </a:rPr>
              <a:t> </a:t>
            </a:r>
            <a:r>
              <a:rPr lang="en-US" sz="1600" dirty="0" err="1" smtClean="0">
                <a:effectLst/>
                <a:latin typeface="Times New Roman"/>
                <a:ea typeface="Calibri"/>
              </a:rPr>
              <a:t>tugas</a:t>
            </a:r>
            <a:r>
              <a:rPr lang="en-US" sz="1600" dirty="0" smtClean="0">
                <a:effectLst/>
                <a:latin typeface="Times New Roman"/>
                <a:ea typeface="Calibri"/>
              </a:rPr>
              <a:t> BI </a:t>
            </a:r>
            <a:r>
              <a:rPr lang="en-US" sz="1600" dirty="0" err="1" smtClean="0">
                <a:effectLst/>
                <a:latin typeface="Times New Roman"/>
                <a:ea typeface="Calibri"/>
              </a:rPr>
              <a:t>sebagai</a:t>
            </a:r>
            <a:r>
              <a:rPr lang="en-US" sz="1600" dirty="0" smtClean="0">
                <a:effectLst/>
                <a:latin typeface="Times New Roman"/>
                <a:ea typeface="Calibri"/>
              </a:rPr>
              <a:t> The  Lender of The Last resort </a:t>
            </a:r>
            <a:r>
              <a:rPr lang="en-US" sz="1600" dirty="0" err="1" smtClean="0">
                <a:effectLst/>
                <a:latin typeface="Times New Roman"/>
                <a:ea typeface="Calibri"/>
              </a:rPr>
              <a:t>dan</a:t>
            </a:r>
            <a:r>
              <a:rPr lang="en-US" sz="1600" dirty="0" smtClean="0">
                <a:effectLst/>
                <a:latin typeface="Times New Roman"/>
                <a:ea typeface="Calibri"/>
              </a:rPr>
              <a:t> (iii) </a:t>
            </a:r>
            <a:r>
              <a:rPr lang="en-US" sz="1600" i="1" dirty="0" smtClean="0">
                <a:effectLst/>
                <a:latin typeface="Times New Roman"/>
                <a:ea typeface="Calibri"/>
              </a:rPr>
              <a:t>Deposit facility</a:t>
            </a:r>
            <a:r>
              <a:rPr lang="en-US" sz="1600" dirty="0" smtClean="0">
                <a:effectLst/>
                <a:latin typeface="Times New Roman"/>
                <a:ea typeface="Calibri"/>
              </a:rPr>
              <a:t> </a:t>
            </a:r>
            <a:r>
              <a:rPr lang="en-US" sz="1600" dirty="0" err="1" smtClean="0">
                <a:effectLst/>
                <a:latin typeface="Times New Roman"/>
                <a:ea typeface="Calibri"/>
              </a:rPr>
              <a:t>berupa</a:t>
            </a:r>
            <a:r>
              <a:rPr lang="en-US" sz="1600" dirty="0" smtClean="0">
                <a:effectLst/>
                <a:latin typeface="Times New Roman"/>
                <a:ea typeface="Calibri"/>
              </a:rPr>
              <a:t> </a:t>
            </a:r>
            <a:r>
              <a:rPr lang="en-US" sz="1600" dirty="0" err="1" smtClean="0">
                <a:effectLst/>
                <a:latin typeface="Times New Roman"/>
                <a:ea typeface="Calibri"/>
              </a:rPr>
              <a:t>penempatan</a:t>
            </a:r>
            <a:r>
              <a:rPr lang="en-US" sz="1600" dirty="0" smtClean="0">
                <a:effectLst/>
                <a:latin typeface="Times New Roman"/>
                <a:ea typeface="Calibri"/>
              </a:rPr>
              <a:t> dana </a:t>
            </a:r>
            <a:r>
              <a:rPr lang="en-US" sz="1600" dirty="0" err="1" smtClean="0">
                <a:effectLst/>
                <a:latin typeface="Times New Roman"/>
                <a:ea typeface="Calibri"/>
              </a:rPr>
              <a:t>oleh</a:t>
            </a:r>
            <a:r>
              <a:rPr lang="en-US" sz="1600" dirty="0" smtClean="0">
                <a:effectLst/>
                <a:latin typeface="Times New Roman"/>
                <a:ea typeface="Calibri"/>
              </a:rPr>
              <a:t> Bank </a:t>
            </a:r>
            <a:r>
              <a:rPr lang="en-US" sz="1600" dirty="0" err="1" smtClean="0">
                <a:effectLst/>
                <a:latin typeface="Times New Roman"/>
                <a:ea typeface="Calibri"/>
              </a:rPr>
              <a:t>Syariah</a:t>
            </a:r>
            <a:r>
              <a:rPr lang="en-US" sz="1600" dirty="0" smtClean="0">
                <a:effectLst/>
                <a:latin typeface="Times New Roman"/>
                <a:ea typeface="Calibri"/>
              </a:rPr>
              <a:t> </a:t>
            </a:r>
            <a:r>
              <a:rPr lang="en-US" sz="1600" dirty="0" err="1" smtClean="0">
                <a:effectLst/>
                <a:latin typeface="Times New Roman"/>
                <a:ea typeface="Calibri"/>
              </a:rPr>
              <a:t>berupa</a:t>
            </a:r>
            <a:r>
              <a:rPr lang="en-US" sz="1600" dirty="0" smtClean="0">
                <a:effectLst/>
                <a:latin typeface="Times New Roman"/>
                <a:ea typeface="Calibri"/>
              </a:rPr>
              <a:t> </a:t>
            </a:r>
            <a:r>
              <a:rPr lang="en-US" sz="1600" dirty="0" err="1" smtClean="0">
                <a:effectLst/>
                <a:latin typeface="Times New Roman"/>
                <a:ea typeface="Calibri"/>
              </a:rPr>
              <a:t>Fasilitas</a:t>
            </a:r>
            <a:r>
              <a:rPr lang="en-US" sz="1600" dirty="0" smtClean="0">
                <a:effectLst/>
                <a:latin typeface="Times New Roman"/>
                <a:ea typeface="Calibri"/>
              </a:rPr>
              <a:t> </a:t>
            </a:r>
            <a:r>
              <a:rPr lang="en-US" sz="1600" dirty="0" err="1" smtClean="0">
                <a:effectLst/>
                <a:latin typeface="Times New Roman"/>
                <a:ea typeface="Calibri"/>
              </a:rPr>
              <a:t>Simpanan</a:t>
            </a:r>
            <a:r>
              <a:rPr lang="en-US" sz="1600" dirty="0" smtClean="0">
                <a:effectLst/>
                <a:latin typeface="Times New Roman"/>
                <a:ea typeface="Calibri"/>
              </a:rPr>
              <a:t> Bank Indonesia (FASBIS). </a:t>
            </a:r>
            <a:endParaRPr lang="en-US" sz="1600" dirty="0">
              <a:ea typeface="Calibri"/>
              <a:cs typeface="Arial"/>
            </a:endParaRPr>
          </a:p>
        </p:txBody>
      </p:sp>
    </p:spTree>
    <p:extLst>
      <p:ext uri="{BB962C8B-B14F-4D97-AF65-F5344CB8AC3E}">
        <p14:creationId xmlns:p14="http://schemas.microsoft.com/office/powerpoint/2010/main" val="33380101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Fatwa DSN </a:t>
            </a:r>
            <a:r>
              <a:rPr lang="en-US" sz="2400" dirty="0" err="1" smtClean="0"/>
              <a:t>tentang</a:t>
            </a:r>
            <a:r>
              <a:rPr lang="en-US" sz="2400" dirty="0" smtClean="0"/>
              <a:t> </a:t>
            </a:r>
            <a:r>
              <a:rPr lang="en-US" sz="2400" dirty="0" err="1" smtClean="0"/>
              <a:t>Pasar</a:t>
            </a:r>
            <a:r>
              <a:rPr lang="en-US" sz="2400" dirty="0" smtClean="0"/>
              <a:t> </a:t>
            </a:r>
            <a:r>
              <a:rPr lang="en-US" sz="2400" dirty="0" err="1" smtClean="0"/>
              <a:t>Uang</a:t>
            </a:r>
            <a:r>
              <a:rPr lang="en-US" sz="2400" dirty="0" smtClean="0"/>
              <a:t> </a:t>
            </a:r>
            <a:r>
              <a:rPr lang="en-US" sz="2400" dirty="0" err="1" smtClean="0"/>
              <a:t>Antar</a:t>
            </a:r>
            <a:r>
              <a:rPr lang="en-US" sz="2400" dirty="0" smtClean="0"/>
              <a:t> Bank </a:t>
            </a:r>
            <a:r>
              <a:rPr lang="en-US" sz="2400" dirty="0" err="1" smtClean="0"/>
              <a:t>Syariah</a:t>
            </a:r>
            <a:endParaRPr lang="en-US" sz="2400" dirty="0"/>
          </a:p>
        </p:txBody>
      </p:sp>
      <p:sp>
        <p:nvSpPr>
          <p:cNvPr id="3" name="Content Placeholder 2"/>
          <p:cNvSpPr>
            <a:spLocks noGrp="1"/>
          </p:cNvSpPr>
          <p:nvPr>
            <p:ph idx="1"/>
          </p:nvPr>
        </p:nvSpPr>
        <p:spPr/>
        <p:txBody>
          <a:bodyPr>
            <a:normAutofit/>
          </a:bodyPr>
          <a:lstStyle/>
          <a:p>
            <a:pPr marL="228600" algn="just">
              <a:lnSpc>
                <a:spcPct val="115000"/>
              </a:lnSpc>
              <a:spcAft>
                <a:spcPts val="1000"/>
              </a:spcAft>
            </a:pPr>
            <a:r>
              <a:rPr lang="en-US" sz="1800" dirty="0" smtClean="0">
                <a:effectLst/>
                <a:latin typeface="Times New Roman"/>
                <a:ea typeface="Calibri"/>
                <a:cs typeface="Arial"/>
              </a:rPr>
              <a:t>Fatwa DSN (Dewan </a:t>
            </a:r>
            <a:r>
              <a:rPr lang="en-US" sz="1800" dirty="0" err="1" smtClean="0">
                <a:effectLst/>
                <a:latin typeface="Times New Roman"/>
                <a:ea typeface="Calibri"/>
                <a:cs typeface="Arial"/>
              </a:rPr>
              <a:t>Syariah</a:t>
            </a:r>
            <a:r>
              <a:rPr lang="en-US" sz="1800" dirty="0" smtClean="0">
                <a:effectLst/>
                <a:latin typeface="Times New Roman"/>
                <a:ea typeface="Calibri"/>
                <a:cs typeface="Arial"/>
              </a:rPr>
              <a:t> Nasional) </a:t>
            </a:r>
            <a:r>
              <a:rPr lang="en-US" sz="1800" dirty="0" err="1" smtClean="0">
                <a:effectLst/>
                <a:latin typeface="Times New Roman"/>
                <a:ea typeface="Calibri"/>
                <a:cs typeface="Arial"/>
              </a:rPr>
              <a:t>tentang</a:t>
            </a:r>
            <a:r>
              <a:rPr lang="en-US" sz="1800" dirty="0" smtClean="0">
                <a:effectLst/>
                <a:latin typeface="Times New Roman"/>
                <a:ea typeface="Calibri"/>
                <a:cs typeface="Arial"/>
              </a:rPr>
              <a:t> </a:t>
            </a:r>
            <a:r>
              <a:rPr lang="en-US" sz="1800" dirty="0" err="1" smtClean="0">
                <a:effectLst/>
                <a:latin typeface="Times New Roman"/>
                <a:ea typeface="Calibri"/>
                <a:cs typeface="Arial"/>
              </a:rPr>
              <a:t>Pasar</a:t>
            </a:r>
            <a:r>
              <a:rPr lang="en-US" sz="1800" dirty="0" smtClean="0">
                <a:effectLst/>
                <a:latin typeface="Times New Roman"/>
                <a:ea typeface="Calibri"/>
                <a:cs typeface="Arial"/>
              </a:rPr>
              <a:t> </a:t>
            </a:r>
            <a:r>
              <a:rPr lang="en-US" sz="1800" dirty="0" err="1" smtClean="0">
                <a:effectLst/>
                <a:latin typeface="Times New Roman"/>
                <a:ea typeface="Calibri"/>
                <a:cs typeface="Arial"/>
              </a:rPr>
              <a:t>Uang</a:t>
            </a:r>
            <a:r>
              <a:rPr lang="en-US" sz="1800" dirty="0" smtClean="0">
                <a:effectLst/>
                <a:latin typeface="Times New Roman"/>
                <a:ea typeface="Calibri"/>
                <a:cs typeface="Arial"/>
              </a:rPr>
              <a:t> </a:t>
            </a:r>
            <a:r>
              <a:rPr lang="en-US" sz="1800" dirty="0" err="1" smtClean="0">
                <a:effectLst/>
                <a:latin typeface="Times New Roman"/>
                <a:ea typeface="Calibri"/>
                <a:cs typeface="Arial"/>
              </a:rPr>
              <a:t>Syariah</a:t>
            </a:r>
            <a:r>
              <a:rPr lang="en-US" sz="1800" dirty="0" smtClean="0">
                <a:effectLst/>
                <a:latin typeface="Times New Roman"/>
                <a:ea typeface="Calibri"/>
                <a:cs typeface="Arial"/>
              </a:rPr>
              <a:t> </a:t>
            </a:r>
            <a:r>
              <a:rPr lang="en-US" sz="1800" dirty="0" err="1" smtClean="0">
                <a:effectLst/>
                <a:latin typeface="Times New Roman"/>
                <a:ea typeface="Calibri"/>
                <a:cs typeface="Arial"/>
              </a:rPr>
              <a:t>telah</a:t>
            </a:r>
            <a:r>
              <a:rPr lang="en-US" sz="1800" dirty="0" smtClean="0">
                <a:effectLst/>
                <a:latin typeface="Times New Roman"/>
                <a:ea typeface="Calibri"/>
                <a:cs typeface="Arial"/>
              </a:rPr>
              <a:t> </a:t>
            </a:r>
            <a:r>
              <a:rPr lang="en-US" sz="1800" dirty="0" err="1" smtClean="0">
                <a:effectLst/>
                <a:latin typeface="Times New Roman"/>
                <a:ea typeface="Calibri"/>
                <a:cs typeface="Arial"/>
              </a:rPr>
              <a:t>dikeluarkan</a:t>
            </a:r>
            <a:r>
              <a:rPr lang="en-US" sz="1800" dirty="0" smtClean="0">
                <a:effectLst/>
                <a:latin typeface="Times New Roman"/>
                <a:ea typeface="Calibri"/>
                <a:cs typeface="Arial"/>
              </a:rPr>
              <a:t> </a:t>
            </a:r>
            <a:r>
              <a:rPr lang="en-US" sz="1800" dirty="0" err="1" smtClean="0">
                <a:effectLst/>
                <a:latin typeface="Times New Roman"/>
                <a:ea typeface="Calibri"/>
                <a:cs typeface="Arial"/>
              </a:rPr>
              <a:t>tahun</a:t>
            </a:r>
            <a:r>
              <a:rPr lang="en-US" sz="1800" dirty="0" smtClean="0">
                <a:effectLst/>
                <a:latin typeface="Times New Roman"/>
                <a:ea typeface="Calibri"/>
                <a:cs typeface="Arial"/>
              </a:rPr>
              <a:t> 2002 </a:t>
            </a:r>
            <a:r>
              <a:rPr lang="en-US" sz="1800" dirty="0" err="1" smtClean="0">
                <a:effectLst/>
                <a:latin typeface="Times New Roman"/>
                <a:ea typeface="Calibri"/>
                <a:cs typeface="Arial"/>
              </a:rPr>
              <a:t>dengan</a:t>
            </a:r>
            <a:r>
              <a:rPr lang="en-US" sz="1800" dirty="0" smtClean="0">
                <a:effectLst/>
                <a:latin typeface="Times New Roman"/>
                <a:ea typeface="Calibri"/>
                <a:cs typeface="Arial"/>
              </a:rPr>
              <a:t> No. 37/DSN-MUI/X/2002 yang </a:t>
            </a:r>
            <a:r>
              <a:rPr lang="en-US" sz="1800" dirty="0" err="1" smtClean="0">
                <a:effectLst/>
                <a:latin typeface="Times New Roman"/>
                <a:ea typeface="Calibri"/>
                <a:cs typeface="Arial"/>
              </a:rPr>
              <a:t>berbunyi</a:t>
            </a:r>
            <a:r>
              <a:rPr lang="en-US" sz="1800" dirty="0" smtClean="0">
                <a:effectLst/>
                <a:latin typeface="Times New Roman"/>
                <a:ea typeface="Calibri"/>
                <a:cs typeface="Arial"/>
              </a:rPr>
              <a:t> : </a:t>
            </a:r>
            <a:r>
              <a:rPr lang="en-US" sz="1800" dirty="0" err="1" smtClean="0">
                <a:effectLst/>
                <a:latin typeface="Times New Roman"/>
                <a:ea typeface="Calibri"/>
                <a:cs typeface="Arial"/>
              </a:rPr>
              <a:t>Alasan</a:t>
            </a:r>
            <a:r>
              <a:rPr lang="en-US" sz="1800" dirty="0" smtClean="0">
                <a:effectLst/>
                <a:latin typeface="Times New Roman"/>
                <a:ea typeface="Calibri"/>
                <a:cs typeface="Arial"/>
              </a:rPr>
              <a:t> </a:t>
            </a:r>
            <a:r>
              <a:rPr lang="en-US" sz="1800" dirty="0" err="1" smtClean="0">
                <a:effectLst/>
                <a:latin typeface="Times New Roman"/>
                <a:ea typeface="Calibri"/>
                <a:cs typeface="Arial"/>
              </a:rPr>
              <a:t>mendasar</a:t>
            </a:r>
            <a:r>
              <a:rPr lang="en-US" sz="1800" dirty="0" smtClean="0">
                <a:effectLst/>
                <a:latin typeface="Times New Roman"/>
                <a:ea typeface="Calibri"/>
                <a:cs typeface="Arial"/>
              </a:rPr>
              <a:t> </a:t>
            </a:r>
            <a:r>
              <a:rPr lang="en-US" sz="1800" dirty="0" err="1" smtClean="0">
                <a:effectLst/>
                <a:latin typeface="Times New Roman"/>
                <a:ea typeface="Calibri"/>
                <a:cs typeface="Arial"/>
              </a:rPr>
              <a:t>dikeluarkan</a:t>
            </a:r>
            <a:r>
              <a:rPr lang="en-US" sz="1800" dirty="0" smtClean="0">
                <a:effectLst/>
                <a:latin typeface="Times New Roman"/>
                <a:ea typeface="Calibri"/>
                <a:cs typeface="Arial"/>
              </a:rPr>
              <a:t> fatwa </a:t>
            </a:r>
            <a:r>
              <a:rPr lang="en-US" sz="1800" dirty="0" err="1" smtClean="0">
                <a:effectLst/>
                <a:latin typeface="Times New Roman"/>
                <a:ea typeface="Calibri"/>
                <a:cs typeface="Arial"/>
              </a:rPr>
              <a:t>ini</a:t>
            </a:r>
            <a:r>
              <a:rPr lang="en-US" sz="1800" dirty="0" smtClean="0">
                <a:effectLst/>
                <a:latin typeface="Times New Roman"/>
                <a:ea typeface="Calibri"/>
                <a:cs typeface="Arial"/>
              </a:rPr>
              <a:t> </a:t>
            </a:r>
            <a:r>
              <a:rPr lang="en-US" sz="1800" dirty="0" err="1" smtClean="0">
                <a:effectLst/>
                <a:latin typeface="Times New Roman"/>
                <a:ea typeface="Calibri"/>
                <a:cs typeface="Arial"/>
              </a:rPr>
              <a:t>adalah</a:t>
            </a:r>
            <a:r>
              <a:rPr lang="en-US" sz="1800" dirty="0" smtClean="0">
                <a:effectLst/>
                <a:latin typeface="Times New Roman"/>
                <a:ea typeface="Calibri"/>
                <a:cs typeface="Arial"/>
              </a:rPr>
              <a:t> </a:t>
            </a:r>
            <a:r>
              <a:rPr lang="en-US" sz="1800" dirty="0" err="1" smtClean="0">
                <a:effectLst/>
                <a:latin typeface="Times New Roman"/>
                <a:ea typeface="Calibri"/>
                <a:cs typeface="Arial"/>
              </a:rPr>
              <a:t>realitas</a:t>
            </a:r>
            <a:r>
              <a:rPr lang="en-US" sz="1800" dirty="0" smtClean="0">
                <a:effectLst/>
                <a:latin typeface="Times New Roman"/>
                <a:ea typeface="Calibri"/>
                <a:cs typeface="Arial"/>
              </a:rPr>
              <a:t> </a:t>
            </a:r>
            <a:r>
              <a:rPr lang="en-US" sz="1800" dirty="0" err="1" smtClean="0">
                <a:effectLst/>
                <a:latin typeface="Times New Roman"/>
                <a:ea typeface="Calibri"/>
                <a:cs typeface="Arial"/>
              </a:rPr>
              <a:t>bahwa</a:t>
            </a:r>
            <a:r>
              <a:rPr lang="en-US" sz="1800" dirty="0" smtClean="0">
                <a:effectLst/>
                <a:latin typeface="Times New Roman"/>
                <a:ea typeface="Calibri"/>
                <a:cs typeface="Arial"/>
              </a:rPr>
              <a:t> bank </a:t>
            </a:r>
            <a:r>
              <a:rPr lang="en-US" sz="1800" dirty="0" err="1" smtClean="0">
                <a:effectLst/>
                <a:latin typeface="Times New Roman"/>
                <a:ea typeface="Calibri"/>
                <a:cs typeface="Arial"/>
              </a:rPr>
              <a:t>syariah</a:t>
            </a:r>
            <a:r>
              <a:rPr lang="en-US" sz="1800" dirty="0" smtClean="0">
                <a:effectLst/>
                <a:latin typeface="Times New Roman"/>
                <a:ea typeface="Calibri"/>
                <a:cs typeface="Arial"/>
              </a:rPr>
              <a:t> </a:t>
            </a:r>
            <a:r>
              <a:rPr lang="en-US" sz="1800" dirty="0" err="1" smtClean="0">
                <a:effectLst/>
                <a:latin typeface="Times New Roman"/>
                <a:ea typeface="Calibri"/>
                <a:cs typeface="Arial"/>
              </a:rPr>
              <a:t>dapat</a:t>
            </a:r>
            <a:r>
              <a:rPr lang="en-US" sz="1800" dirty="0" smtClean="0">
                <a:effectLst/>
                <a:latin typeface="Times New Roman"/>
                <a:ea typeface="Calibri"/>
                <a:cs typeface="Arial"/>
              </a:rPr>
              <a:t> </a:t>
            </a:r>
            <a:r>
              <a:rPr lang="en-US" sz="1800" dirty="0" err="1" smtClean="0">
                <a:effectLst/>
                <a:latin typeface="Times New Roman"/>
                <a:ea typeface="Calibri"/>
                <a:cs typeface="Arial"/>
              </a:rPr>
              <a:t>mengalami</a:t>
            </a:r>
            <a:r>
              <a:rPr lang="en-US" sz="1800" dirty="0" smtClean="0">
                <a:effectLst/>
                <a:latin typeface="Times New Roman"/>
                <a:ea typeface="Calibri"/>
                <a:cs typeface="Arial"/>
              </a:rPr>
              <a:t> </a:t>
            </a:r>
            <a:r>
              <a:rPr lang="en-US" sz="1800" dirty="0" err="1" smtClean="0">
                <a:effectLst/>
                <a:latin typeface="Times New Roman"/>
                <a:ea typeface="Calibri"/>
                <a:cs typeface="Arial"/>
              </a:rPr>
              <a:t>kekurangan</a:t>
            </a:r>
            <a:r>
              <a:rPr lang="en-US" sz="1800" dirty="0" smtClean="0">
                <a:effectLst/>
                <a:latin typeface="Times New Roman"/>
                <a:ea typeface="Calibri"/>
                <a:cs typeface="Arial"/>
              </a:rPr>
              <a:t> </a:t>
            </a:r>
            <a:r>
              <a:rPr lang="en-US" sz="1800" dirty="0" err="1" smtClean="0">
                <a:effectLst/>
                <a:latin typeface="Times New Roman"/>
                <a:ea typeface="Calibri"/>
                <a:cs typeface="Arial"/>
              </a:rPr>
              <a:t>likuiditas</a:t>
            </a:r>
            <a:r>
              <a:rPr lang="en-US" sz="1800" dirty="0" smtClean="0">
                <a:effectLst/>
                <a:latin typeface="Times New Roman"/>
                <a:ea typeface="Calibri"/>
                <a:cs typeface="Arial"/>
              </a:rPr>
              <a:t> </a:t>
            </a:r>
            <a:r>
              <a:rPr lang="en-US" sz="1800" dirty="0" err="1" smtClean="0">
                <a:effectLst/>
                <a:latin typeface="Times New Roman"/>
                <a:ea typeface="Calibri"/>
                <a:cs typeface="Arial"/>
              </a:rPr>
              <a:t>atau</a:t>
            </a:r>
            <a:r>
              <a:rPr lang="en-US" sz="1800" dirty="0" smtClean="0">
                <a:effectLst/>
                <a:latin typeface="Times New Roman"/>
                <a:ea typeface="Calibri"/>
                <a:cs typeface="Arial"/>
              </a:rPr>
              <a:t> </a:t>
            </a:r>
            <a:r>
              <a:rPr lang="en-US" sz="1800" dirty="0" err="1" smtClean="0">
                <a:effectLst/>
                <a:latin typeface="Times New Roman"/>
                <a:ea typeface="Calibri"/>
                <a:cs typeface="Arial"/>
              </a:rPr>
              <a:t>kelebihan</a:t>
            </a:r>
            <a:r>
              <a:rPr lang="en-US" sz="1800" dirty="0" smtClean="0">
                <a:effectLst/>
                <a:latin typeface="Times New Roman"/>
                <a:ea typeface="Calibri"/>
                <a:cs typeface="Arial"/>
              </a:rPr>
              <a:t> </a:t>
            </a:r>
            <a:r>
              <a:rPr lang="en-US" sz="1800" dirty="0" err="1" smtClean="0">
                <a:effectLst/>
                <a:latin typeface="Times New Roman"/>
                <a:ea typeface="Calibri"/>
                <a:cs typeface="Arial"/>
              </a:rPr>
              <a:t>likuiditas</a:t>
            </a:r>
            <a:r>
              <a:rPr lang="en-US" sz="1800" dirty="0" smtClean="0">
                <a:effectLst/>
                <a:latin typeface="Times New Roman"/>
                <a:ea typeface="Calibri"/>
                <a:cs typeface="Arial"/>
              </a:rPr>
              <a:t> </a:t>
            </a:r>
            <a:r>
              <a:rPr lang="en-US" sz="1800" dirty="0" err="1" smtClean="0">
                <a:effectLst/>
                <a:latin typeface="Times New Roman"/>
                <a:ea typeface="Calibri"/>
                <a:cs typeface="Arial"/>
              </a:rPr>
              <a:t>akibat</a:t>
            </a:r>
            <a:r>
              <a:rPr lang="en-US" sz="1800" dirty="0" smtClean="0">
                <a:effectLst/>
                <a:latin typeface="Times New Roman"/>
                <a:ea typeface="Calibri"/>
                <a:cs typeface="Arial"/>
              </a:rPr>
              <a:t> </a:t>
            </a:r>
            <a:r>
              <a:rPr lang="en-US" sz="1800" dirty="0" err="1" smtClean="0">
                <a:effectLst/>
                <a:latin typeface="Times New Roman"/>
                <a:ea typeface="Calibri"/>
                <a:cs typeface="Arial"/>
              </a:rPr>
              <a:t>perbedaan</a:t>
            </a:r>
            <a:r>
              <a:rPr lang="en-US" sz="1800" dirty="0" smtClean="0">
                <a:effectLst/>
                <a:latin typeface="Times New Roman"/>
                <a:ea typeface="Calibri"/>
                <a:cs typeface="Arial"/>
              </a:rPr>
              <a:t> </a:t>
            </a:r>
            <a:r>
              <a:rPr lang="en-US" sz="1800" dirty="0" err="1" smtClean="0">
                <a:effectLst/>
                <a:latin typeface="Times New Roman"/>
                <a:ea typeface="Calibri"/>
                <a:cs typeface="Arial"/>
              </a:rPr>
              <a:t>jangka</a:t>
            </a:r>
            <a:r>
              <a:rPr lang="en-US" sz="1800" dirty="0" smtClean="0">
                <a:effectLst/>
                <a:latin typeface="Times New Roman"/>
                <a:ea typeface="Calibri"/>
                <a:cs typeface="Arial"/>
              </a:rPr>
              <a:t> </a:t>
            </a:r>
            <a:r>
              <a:rPr lang="en-US" sz="1800" dirty="0" err="1" smtClean="0">
                <a:effectLst/>
                <a:latin typeface="Times New Roman"/>
                <a:ea typeface="Calibri"/>
                <a:cs typeface="Arial"/>
              </a:rPr>
              <a:t>waktu</a:t>
            </a:r>
            <a:r>
              <a:rPr lang="en-US" sz="1800" dirty="0" smtClean="0">
                <a:effectLst/>
                <a:latin typeface="Times New Roman"/>
                <a:ea typeface="Calibri"/>
                <a:cs typeface="Arial"/>
              </a:rPr>
              <a:t> </a:t>
            </a:r>
            <a:r>
              <a:rPr lang="en-US" sz="1800" dirty="0" err="1" smtClean="0">
                <a:effectLst/>
                <a:latin typeface="Times New Roman"/>
                <a:ea typeface="Calibri"/>
                <a:cs typeface="Arial"/>
              </a:rPr>
              <a:t>penerimaan</a:t>
            </a:r>
            <a:r>
              <a:rPr lang="en-US" sz="1800" dirty="0" smtClean="0">
                <a:effectLst/>
                <a:latin typeface="Times New Roman"/>
                <a:ea typeface="Calibri"/>
                <a:cs typeface="Arial"/>
              </a:rPr>
              <a:t> </a:t>
            </a:r>
            <a:r>
              <a:rPr lang="en-US" sz="1800" dirty="0" err="1" smtClean="0">
                <a:effectLst/>
                <a:latin typeface="Times New Roman"/>
                <a:ea typeface="Calibri"/>
                <a:cs typeface="Arial"/>
              </a:rPr>
              <a:t>dan</a:t>
            </a:r>
            <a:r>
              <a:rPr lang="en-US" sz="1800" dirty="0" smtClean="0">
                <a:effectLst/>
                <a:latin typeface="Times New Roman"/>
                <a:ea typeface="Calibri"/>
                <a:cs typeface="Arial"/>
              </a:rPr>
              <a:t> </a:t>
            </a:r>
            <a:r>
              <a:rPr lang="en-US" sz="1800" dirty="0" err="1" smtClean="0">
                <a:effectLst/>
                <a:latin typeface="Times New Roman"/>
                <a:ea typeface="Calibri"/>
                <a:cs typeface="Arial"/>
              </a:rPr>
              <a:t>penanaman</a:t>
            </a:r>
            <a:r>
              <a:rPr lang="en-US" sz="1800" dirty="0" smtClean="0">
                <a:effectLst/>
                <a:latin typeface="Times New Roman"/>
                <a:ea typeface="Calibri"/>
                <a:cs typeface="Arial"/>
              </a:rPr>
              <a:t>  (financing) dana, </a:t>
            </a:r>
            <a:r>
              <a:rPr lang="en-US" sz="1800" dirty="0" err="1" smtClean="0">
                <a:effectLst/>
                <a:latin typeface="Times New Roman"/>
                <a:ea typeface="Calibri"/>
                <a:cs typeface="Arial"/>
              </a:rPr>
              <a:t>serta</a:t>
            </a:r>
            <a:r>
              <a:rPr lang="en-US" sz="1800" dirty="0" smtClean="0">
                <a:effectLst/>
                <a:latin typeface="Times New Roman"/>
                <a:ea typeface="Calibri"/>
                <a:cs typeface="Arial"/>
              </a:rPr>
              <a:t> </a:t>
            </a:r>
            <a:r>
              <a:rPr lang="en-US" sz="1800" dirty="0" err="1" smtClean="0">
                <a:effectLst/>
                <a:latin typeface="Times New Roman"/>
                <a:ea typeface="Calibri"/>
                <a:cs typeface="Arial"/>
              </a:rPr>
              <a:t>untuk</a:t>
            </a:r>
            <a:r>
              <a:rPr lang="en-US" sz="1800" dirty="0" smtClean="0">
                <a:effectLst/>
                <a:latin typeface="Times New Roman"/>
                <a:ea typeface="Calibri"/>
                <a:cs typeface="Arial"/>
              </a:rPr>
              <a:t> </a:t>
            </a:r>
            <a:r>
              <a:rPr lang="en-US" sz="1800" dirty="0" err="1" smtClean="0">
                <a:effectLst/>
                <a:latin typeface="Times New Roman"/>
                <a:ea typeface="Calibri"/>
                <a:cs typeface="Arial"/>
              </a:rPr>
              <a:t>meningkatkan</a:t>
            </a:r>
            <a:r>
              <a:rPr lang="en-US" sz="1800" dirty="0" smtClean="0">
                <a:effectLst/>
                <a:latin typeface="Times New Roman"/>
                <a:ea typeface="Calibri"/>
                <a:cs typeface="Arial"/>
              </a:rPr>
              <a:t> </a:t>
            </a:r>
            <a:r>
              <a:rPr lang="en-US" sz="1800" dirty="0" err="1" smtClean="0">
                <a:effectLst/>
                <a:latin typeface="Times New Roman"/>
                <a:ea typeface="Calibri"/>
                <a:cs typeface="Arial"/>
              </a:rPr>
              <a:t>efisiensi</a:t>
            </a:r>
            <a:r>
              <a:rPr lang="en-US" sz="1800" dirty="0" smtClean="0">
                <a:effectLst/>
                <a:latin typeface="Times New Roman"/>
                <a:ea typeface="Calibri"/>
                <a:cs typeface="Arial"/>
              </a:rPr>
              <a:t> </a:t>
            </a:r>
            <a:r>
              <a:rPr lang="en-US" sz="1800" dirty="0" err="1" smtClean="0">
                <a:effectLst/>
                <a:latin typeface="Times New Roman"/>
                <a:ea typeface="Calibri"/>
                <a:cs typeface="Arial"/>
              </a:rPr>
              <a:t>pengelolaan</a:t>
            </a:r>
            <a:r>
              <a:rPr lang="en-US" sz="1800" dirty="0" smtClean="0">
                <a:effectLst/>
                <a:latin typeface="Times New Roman"/>
                <a:ea typeface="Calibri"/>
                <a:cs typeface="Arial"/>
              </a:rPr>
              <a:t> dana.  Fatwa </a:t>
            </a:r>
            <a:r>
              <a:rPr lang="en-US" sz="1800" dirty="0" err="1" smtClean="0">
                <a:effectLst/>
                <a:latin typeface="Times New Roman"/>
                <a:ea typeface="Calibri"/>
                <a:cs typeface="Arial"/>
              </a:rPr>
              <a:t>ini</a:t>
            </a:r>
            <a:r>
              <a:rPr lang="en-US" sz="1800" dirty="0" smtClean="0">
                <a:effectLst/>
                <a:latin typeface="Times New Roman"/>
                <a:ea typeface="Calibri"/>
                <a:cs typeface="Arial"/>
              </a:rPr>
              <a:t> </a:t>
            </a:r>
            <a:r>
              <a:rPr lang="en-US" sz="1800" dirty="0" err="1" smtClean="0">
                <a:effectLst/>
                <a:latin typeface="Times New Roman"/>
                <a:ea typeface="Calibri"/>
                <a:cs typeface="Arial"/>
              </a:rPr>
              <a:t>mengatur</a:t>
            </a:r>
            <a:r>
              <a:rPr lang="en-US" sz="1800" dirty="0" smtClean="0">
                <a:effectLst/>
                <a:latin typeface="Times New Roman"/>
                <a:ea typeface="Calibri"/>
                <a:cs typeface="Arial"/>
              </a:rPr>
              <a:t> </a:t>
            </a:r>
            <a:r>
              <a:rPr lang="en-US" sz="1800" dirty="0" err="1" smtClean="0">
                <a:effectLst/>
                <a:latin typeface="Times New Roman"/>
                <a:ea typeface="Calibri"/>
                <a:cs typeface="Arial"/>
              </a:rPr>
              <a:t>ketentuan</a:t>
            </a:r>
            <a:r>
              <a:rPr lang="en-US" sz="1800" dirty="0" smtClean="0">
                <a:effectLst/>
                <a:latin typeface="Times New Roman"/>
                <a:ea typeface="Calibri"/>
                <a:cs typeface="Arial"/>
              </a:rPr>
              <a:t> </a:t>
            </a:r>
            <a:r>
              <a:rPr lang="en-US" sz="1800" dirty="0" err="1" smtClean="0">
                <a:effectLst/>
                <a:latin typeface="Times New Roman"/>
                <a:ea typeface="Calibri"/>
                <a:cs typeface="Arial"/>
              </a:rPr>
              <a:t>umum</a:t>
            </a:r>
            <a:r>
              <a:rPr lang="en-US" sz="1800" dirty="0" smtClean="0">
                <a:effectLst/>
                <a:latin typeface="Times New Roman"/>
                <a:ea typeface="Calibri"/>
                <a:cs typeface="Arial"/>
              </a:rPr>
              <a:t> : (1) </a:t>
            </a:r>
            <a:r>
              <a:rPr lang="en-US" sz="1800" dirty="0" err="1" smtClean="0">
                <a:effectLst/>
                <a:latin typeface="Times New Roman"/>
                <a:ea typeface="Calibri"/>
                <a:cs typeface="Arial"/>
              </a:rPr>
              <a:t>pasar</a:t>
            </a:r>
            <a:r>
              <a:rPr lang="en-US" sz="1800" dirty="0" smtClean="0">
                <a:effectLst/>
                <a:latin typeface="Times New Roman"/>
                <a:ea typeface="Calibri"/>
                <a:cs typeface="Arial"/>
              </a:rPr>
              <a:t> </a:t>
            </a:r>
            <a:r>
              <a:rPr lang="en-US" sz="1800" dirty="0" err="1" smtClean="0">
                <a:effectLst/>
                <a:latin typeface="Times New Roman"/>
                <a:ea typeface="Calibri"/>
                <a:cs typeface="Arial"/>
              </a:rPr>
              <a:t>uang</a:t>
            </a:r>
            <a:r>
              <a:rPr lang="en-US" sz="1800" dirty="0" smtClean="0">
                <a:effectLst/>
                <a:latin typeface="Times New Roman"/>
                <a:ea typeface="Calibri"/>
                <a:cs typeface="Arial"/>
              </a:rPr>
              <a:t> </a:t>
            </a:r>
            <a:r>
              <a:rPr lang="en-US" sz="1800" dirty="0" err="1" smtClean="0">
                <a:effectLst/>
                <a:latin typeface="Times New Roman"/>
                <a:ea typeface="Calibri"/>
                <a:cs typeface="Arial"/>
              </a:rPr>
              <a:t>antar</a:t>
            </a:r>
            <a:r>
              <a:rPr lang="en-US" sz="1800" dirty="0" smtClean="0">
                <a:effectLst/>
                <a:latin typeface="Times New Roman"/>
                <a:ea typeface="Calibri"/>
                <a:cs typeface="Arial"/>
              </a:rPr>
              <a:t> bank </a:t>
            </a:r>
            <a:r>
              <a:rPr lang="en-US" sz="1800" dirty="0" err="1" smtClean="0">
                <a:effectLst/>
                <a:latin typeface="Times New Roman"/>
                <a:ea typeface="Calibri"/>
                <a:cs typeface="Arial"/>
              </a:rPr>
              <a:t>berdasarkan</a:t>
            </a:r>
            <a:r>
              <a:rPr lang="en-US" sz="1800" dirty="0" smtClean="0">
                <a:effectLst/>
                <a:latin typeface="Times New Roman"/>
                <a:ea typeface="Calibri"/>
                <a:cs typeface="Arial"/>
              </a:rPr>
              <a:t> </a:t>
            </a:r>
            <a:r>
              <a:rPr lang="en-US" sz="1800" dirty="0" err="1" smtClean="0">
                <a:effectLst/>
                <a:latin typeface="Times New Roman"/>
                <a:ea typeface="Calibri"/>
                <a:cs typeface="Arial"/>
              </a:rPr>
              <a:t>bunga</a:t>
            </a:r>
            <a:r>
              <a:rPr lang="en-US" sz="1800" dirty="0" smtClean="0">
                <a:effectLst/>
                <a:latin typeface="Times New Roman"/>
                <a:ea typeface="Calibri"/>
                <a:cs typeface="Arial"/>
              </a:rPr>
              <a:t> </a:t>
            </a:r>
            <a:r>
              <a:rPr lang="en-US" sz="1800" dirty="0" err="1" smtClean="0">
                <a:effectLst/>
                <a:latin typeface="Times New Roman"/>
                <a:ea typeface="Calibri"/>
                <a:cs typeface="Arial"/>
              </a:rPr>
              <a:t>tidak</a:t>
            </a:r>
            <a:r>
              <a:rPr lang="en-US" sz="1800" dirty="0" smtClean="0">
                <a:effectLst/>
                <a:latin typeface="Times New Roman"/>
                <a:ea typeface="Calibri"/>
                <a:cs typeface="Arial"/>
              </a:rPr>
              <a:t> </a:t>
            </a:r>
            <a:r>
              <a:rPr lang="en-US" sz="1800" dirty="0" err="1" smtClean="0">
                <a:effectLst/>
                <a:latin typeface="Times New Roman"/>
                <a:ea typeface="Calibri"/>
                <a:cs typeface="Arial"/>
              </a:rPr>
              <a:t>dibenarkan</a:t>
            </a:r>
            <a:r>
              <a:rPr lang="en-US" sz="1800" dirty="0" smtClean="0">
                <a:effectLst/>
                <a:latin typeface="Times New Roman"/>
                <a:ea typeface="Calibri"/>
                <a:cs typeface="Arial"/>
              </a:rPr>
              <a:t> </a:t>
            </a:r>
            <a:r>
              <a:rPr lang="en-US" sz="1800" dirty="0" err="1" smtClean="0">
                <a:effectLst/>
                <a:latin typeface="Times New Roman"/>
                <a:ea typeface="Calibri"/>
                <a:cs typeface="Arial"/>
              </a:rPr>
              <a:t>menurut</a:t>
            </a:r>
            <a:r>
              <a:rPr lang="en-US" sz="1800" dirty="0" smtClean="0">
                <a:effectLst/>
                <a:latin typeface="Times New Roman"/>
                <a:ea typeface="Calibri"/>
                <a:cs typeface="Arial"/>
              </a:rPr>
              <a:t> </a:t>
            </a:r>
            <a:r>
              <a:rPr lang="en-US" sz="1800" dirty="0" err="1" smtClean="0">
                <a:effectLst/>
                <a:latin typeface="Times New Roman"/>
                <a:ea typeface="Calibri"/>
                <a:cs typeface="Arial"/>
              </a:rPr>
              <a:t>syariah</a:t>
            </a:r>
            <a:r>
              <a:rPr lang="en-US" sz="1800" dirty="0" smtClean="0">
                <a:effectLst/>
                <a:latin typeface="Times New Roman"/>
                <a:ea typeface="Calibri"/>
                <a:cs typeface="Arial"/>
              </a:rPr>
              <a:t> (2) </a:t>
            </a:r>
            <a:r>
              <a:rPr lang="en-US" sz="1800" dirty="0" err="1" smtClean="0">
                <a:effectLst/>
                <a:latin typeface="Times New Roman"/>
                <a:ea typeface="Calibri"/>
                <a:cs typeface="Arial"/>
              </a:rPr>
              <a:t>pasar</a:t>
            </a:r>
            <a:r>
              <a:rPr lang="en-US" sz="1800" dirty="0" smtClean="0">
                <a:effectLst/>
                <a:latin typeface="Times New Roman"/>
                <a:ea typeface="Calibri"/>
                <a:cs typeface="Arial"/>
              </a:rPr>
              <a:t> </a:t>
            </a:r>
            <a:r>
              <a:rPr lang="en-US" sz="1800" dirty="0" err="1" smtClean="0">
                <a:effectLst/>
                <a:latin typeface="Times New Roman"/>
                <a:ea typeface="Calibri"/>
                <a:cs typeface="Arial"/>
              </a:rPr>
              <a:t>uang</a:t>
            </a:r>
            <a:r>
              <a:rPr lang="en-US" sz="1800" dirty="0" smtClean="0">
                <a:effectLst/>
                <a:latin typeface="Times New Roman"/>
                <a:ea typeface="Calibri"/>
                <a:cs typeface="Arial"/>
              </a:rPr>
              <a:t> </a:t>
            </a:r>
            <a:r>
              <a:rPr lang="en-US" sz="1800" dirty="0" err="1" smtClean="0">
                <a:effectLst/>
                <a:latin typeface="Times New Roman"/>
                <a:ea typeface="Calibri"/>
                <a:cs typeface="Arial"/>
              </a:rPr>
              <a:t>antar</a:t>
            </a:r>
            <a:r>
              <a:rPr lang="en-US" sz="1800" dirty="0" smtClean="0">
                <a:effectLst/>
                <a:latin typeface="Times New Roman"/>
                <a:ea typeface="Calibri"/>
                <a:cs typeface="Arial"/>
              </a:rPr>
              <a:t> bank </a:t>
            </a:r>
            <a:r>
              <a:rPr lang="en-US" sz="1800" dirty="0" err="1" smtClean="0">
                <a:effectLst/>
                <a:latin typeface="Times New Roman"/>
                <a:ea typeface="Calibri"/>
                <a:cs typeface="Arial"/>
              </a:rPr>
              <a:t>berdasarkan</a:t>
            </a:r>
            <a:r>
              <a:rPr lang="en-US" sz="1800" dirty="0" smtClean="0">
                <a:effectLst/>
                <a:latin typeface="Times New Roman"/>
                <a:ea typeface="Calibri"/>
                <a:cs typeface="Arial"/>
              </a:rPr>
              <a:t> </a:t>
            </a:r>
            <a:r>
              <a:rPr lang="en-US" sz="1800" dirty="0" err="1" smtClean="0">
                <a:effectLst/>
                <a:latin typeface="Times New Roman"/>
                <a:ea typeface="Calibri"/>
                <a:cs typeface="Arial"/>
              </a:rPr>
              <a:t>syariah</a:t>
            </a:r>
            <a:r>
              <a:rPr lang="en-US" sz="1800" dirty="0" smtClean="0">
                <a:effectLst/>
                <a:latin typeface="Times New Roman"/>
                <a:ea typeface="Calibri"/>
                <a:cs typeface="Arial"/>
              </a:rPr>
              <a:t> </a:t>
            </a:r>
            <a:r>
              <a:rPr lang="en-US" sz="1800" dirty="0" err="1" smtClean="0">
                <a:effectLst/>
                <a:latin typeface="Times New Roman"/>
                <a:ea typeface="Calibri"/>
                <a:cs typeface="Arial"/>
              </a:rPr>
              <a:t>adalah</a:t>
            </a:r>
            <a:r>
              <a:rPr lang="en-US" sz="1800" dirty="0" smtClean="0">
                <a:effectLst/>
                <a:latin typeface="Times New Roman"/>
                <a:ea typeface="Calibri"/>
                <a:cs typeface="Arial"/>
              </a:rPr>
              <a:t> </a:t>
            </a:r>
            <a:r>
              <a:rPr lang="en-US" sz="1800" dirty="0" err="1" smtClean="0">
                <a:effectLst/>
                <a:latin typeface="Times New Roman"/>
                <a:ea typeface="Calibri"/>
                <a:cs typeface="Arial"/>
              </a:rPr>
              <a:t>transaksi</a:t>
            </a:r>
            <a:r>
              <a:rPr lang="en-US" sz="1800" dirty="0" smtClean="0">
                <a:effectLst/>
                <a:latin typeface="Times New Roman"/>
                <a:ea typeface="Calibri"/>
                <a:cs typeface="Arial"/>
              </a:rPr>
              <a:t> </a:t>
            </a:r>
            <a:r>
              <a:rPr lang="en-US" sz="1800" dirty="0" err="1" smtClean="0">
                <a:effectLst/>
                <a:latin typeface="Times New Roman"/>
                <a:ea typeface="Calibri"/>
                <a:cs typeface="Arial"/>
              </a:rPr>
              <a:t>keuangan</a:t>
            </a:r>
            <a:r>
              <a:rPr lang="en-US" sz="1800" dirty="0" smtClean="0">
                <a:effectLst/>
                <a:latin typeface="Times New Roman"/>
                <a:ea typeface="Calibri"/>
                <a:cs typeface="Arial"/>
              </a:rPr>
              <a:t> </a:t>
            </a:r>
            <a:r>
              <a:rPr lang="en-US" sz="1800" dirty="0" err="1" smtClean="0">
                <a:effectLst/>
                <a:latin typeface="Times New Roman"/>
                <a:ea typeface="Calibri"/>
                <a:cs typeface="Arial"/>
              </a:rPr>
              <a:t>jangka</a:t>
            </a:r>
            <a:r>
              <a:rPr lang="en-US" sz="1800" dirty="0" smtClean="0">
                <a:effectLst/>
                <a:latin typeface="Times New Roman"/>
                <a:ea typeface="Calibri"/>
                <a:cs typeface="Arial"/>
              </a:rPr>
              <a:t> </a:t>
            </a:r>
            <a:r>
              <a:rPr lang="en-US" sz="1800" dirty="0" err="1" smtClean="0">
                <a:effectLst/>
                <a:latin typeface="Times New Roman"/>
                <a:ea typeface="Calibri"/>
                <a:cs typeface="Arial"/>
              </a:rPr>
              <a:t>pendek</a:t>
            </a:r>
            <a:r>
              <a:rPr lang="en-US" sz="1800" dirty="0" smtClean="0">
                <a:effectLst/>
                <a:latin typeface="Times New Roman"/>
                <a:ea typeface="Calibri"/>
                <a:cs typeface="Arial"/>
              </a:rPr>
              <a:t> </a:t>
            </a:r>
            <a:r>
              <a:rPr lang="en-US" sz="1800" dirty="0" err="1" smtClean="0">
                <a:effectLst/>
                <a:latin typeface="Times New Roman"/>
                <a:ea typeface="Calibri"/>
                <a:cs typeface="Arial"/>
              </a:rPr>
              <a:t>antar</a:t>
            </a:r>
            <a:r>
              <a:rPr lang="en-US" sz="1800" dirty="0" smtClean="0">
                <a:effectLst/>
                <a:latin typeface="Times New Roman"/>
                <a:ea typeface="Calibri"/>
                <a:cs typeface="Arial"/>
              </a:rPr>
              <a:t> </a:t>
            </a:r>
            <a:r>
              <a:rPr lang="en-US" sz="1800" dirty="0" err="1" smtClean="0">
                <a:effectLst/>
                <a:latin typeface="Times New Roman"/>
                <a:ea typeface="Calibri"/>
                <a:cs typeface="Arial"/>
              </a:rPr>
              <a:t>peserta</a:t>
            </a:r>
            <a:r>
              <a:rPr lang="en-US" sz="1800" dirty="0" smtClean="0">
                <a:effectLst/>
                <a:latin typeface="Times New Roman"/>
                <a:ea typeface="Calibri"/>
                <a:cs typeface="Arial"/>
              </a:rPr>
              <a:t> </a:t>
            </a:r>
            <a:r>
              <a:rPr lang="en-US" sz="1800" dirty="0" err="1" smtClean="0">
                <a:effectLst/>
                <a:latin typeface="Times New Roman"/>
                <a:ea typeface="Calibri"/>
                <a:cs typeface="Arial"/>
              </a:rPr>
              <a:t>berdasarkan</a:t>
            </a:r>
            <a:r>
              <a:rPr lang="en-US" sz="1800" dirty="0" smtClean="0">
                <a:effectLst/>
                <a:latin typeface="Times New Roman"/>
                <a:ea typeface="Calibri"/>
                <a:cs typeface="Arial"/>
              </a:rPr>
              <a:t> </a:t>
            </a:r>
            <a:r>
              <a:rPr lang="en-US" sz="1800" dirty="0" err="1" smtClean="0">
                <a:effectLst/>
                <a:latin typeface="Times New Roman"/>
                <a:ea typeface="Calibri"/>
                <a:cs typeface="Arial"/>
              </a:rPr>
              <a:t>prinsip-prinsip</a:t>
            </a:r>
            <a:r>
              <a:rPr lang="en-US" sz="1800" dirty="0" smtClean="0">
                <a:effectLst/>
                <a:latin typeface="Times New Roman"/>
                <a:ea typeface="Calibri"/>
                <a:cs typeface="Arial"/>
              </a:rPr>
              <a:t> </a:t>
            </a:r>
            <a:r>
              <a:rPr lang="en-US" sz="1800" dirty="0" err="1" smtClean="0">
                <a:effectLst/>
                <a:latin typeface="Times New Roman"/>
                <a:ea typeface="Calibri"/>
                <a:cs typeface="Arial"/>
              </a:rPr>
              <a:t>syariah</a:t>
            </a:r>
            <a:r>
              <a:rPr lang="en-US" sz="1800" dirty="0" smtClean="0">
                <a:effectLst/>
                <a:latin typeface="Times New Roman"/>
                <a:ea typeface="Calibri"/>
                <a:cs typeface="Arial"/>
              </a:rPr>
              <a:t> (3) </a:t>
            </a:r>
            <a:r>
              <a:rPr lang="en-US" sz="1800" dirty="0" err="1" smtClean="0">
                <a:effectLst/>
                <a:latin typeface="Times New Roman"/>
                <a:ea typeface="Calibri"/>
                <a:cs typeface="Arial"/>
              </a:rPr>
              <a:t>peserta</a:t>
            </a:r>
            <a:r>
              <a:rPr lang="en-US" sz="1800" dirty="0" smtClean="0">
                <a:effectLst/>
                <a:latin typeface="Times New Roman"/>
                <a:ea typeface="Calibri"/>
                <a:cs typeface="Arial"/>
              </a:rPr>
              <a:t> </a:t>
            </a:r>
            <a:r>
              <a:rPr lang="en-US" sz="1800" dirty="0" err="1" smtClean="0">
                <a:effectLst/>
                <a:latin typeface="Times New Roman"/>
                <a:ea typeface="Calibri"/>
                <a:cs typeface="Arial"/>
              </a:rPr>
              <a:t>adalah</a:t>
            </a:r>
            <a:r>
              <a:rPr lang="en-US" sz="1800" dirty="0" smtClean="0">
                <a:effectLst/>
                <a:latin typeface="Times New Roman"/>
                <a:ea typeface="Calibri"/>
                <a:cs typeface="Arial"/>
              </a:rPr>
              <a:t> bank </a:t>
            </a:r>
            <a:r>
              <a:rPr lang="en-US" sz="1800" dirty="0" err="1" smtClean="0">
                <a:effectLst/>
                <a:latin typeface="Times New Roman"/>
                <a:ea typeface="Calibri"/>
                <a:cs typeface="Arial"/>
              </a:rPr>
              <a:t>syariah</a:t>
            </a:r>
            <a:r>
              <a:rPr lang="en-US" sz="1800" dirty="0" smtClean="0">
                <a:effectLst/>
                <a:latin typeface="Times New Roman"/>
                <a:ea typeface="Calibri"/>
                <a:cs typeface="Arial"/>
              </a:rPr>
              <a:t> </a:t>
            </a:r>
            <a:r>
              <a:rPr lang="en-US" sz="1800" dirty="0" err="1" smtClean="0">
                <a:effectLst/>
                <a:latin typeface="Times New Roman"/>
                <a:ea typeface="Calibri"/>
                <a:cs typeface="Arial"/>
              </a:rPr>
              <a:t>sebagai</a:t>
            </a:r>
            <a:r>
              <a:rPr lang="en-US" sz="1800" dirty="0" smtClean="0">
                <a:effectLst/>
                <a:latin typeface="Times New Roman"/>
                <a:ea typeface="Calibri"/>
                <a:cs typeface="Arial"/>
              </a:rPr>
              <a:t> </a:t>
            </a:r>
            <a:r>
              <a:rPr lang="en-US" sz="1800" dirty="0" err="1" smtClean="0">
                <a:effectLst/>
                <a:latin typeface="Times New Roman"/>
                <a:ea typeface="Calibri"/>
                <a:cs typeface="Arial"/>
              </a:rPr>
              <a:t>pemilik</a:t>
            </a:r>
            <a:r>
              <a:rPr lang="en-US" sz="1800" dirty="0" smtClean="0">
                <a:effectLst/>
                <a:latin typeface="Times New Roman"/>
                <a:ea typeface="Calibri"/>
                <a:cs typeface="Arial"/>
              </a:rPr>
              <a:t> (</a:t>
            </a:r>
            <a:r>
              <a:rPr lang="en-US" sz="1800" dirty="0" err="1" smtClean="0">
                <a:effectLst/>
                <a:latin typeface="Times New Roman"/>
                <a:ea typeface="Calibri"/>
                <a:cs typeface="Arial"/>
              </a:rPr>
              <a:t>atau</a:t>
            </a:r>
            <a:r>
              <a:rPr lang="en-US" sz="1800" dirty="0" smtClean="0">
                <a:effectLst/>
                <a:latin typeface="Times New Roman"/>
                <a:ea typeface="Calibri"/>
                <a:cs typeface="Arial"/>
              </a:rPr>
              <a:t> </a:t>
            </a:r>
            <a:r>
              <a:rPr lang="en-US" sz="1800" dirty="0" err="1" smtClean="0">
                <a:effectLst/>
                <a:latin typeface="Times New Roman"/>
                <a:ea typeface="Calibri"/>
                <a:cs typeface="Arial"/>
              </a:rPr>
              <a:t>penerima</a:t>
            </a:r>
            <a:r>
              <a:rPr lang="en-US" sz="1800" dirty="0" smtClean="0">
                <a:effectLst/>
                <a:latin typeface="Times New Roman"/>
                <a:ea typeface="Calibri"/>
                <a:cs typeface="Arial"/>
              </a:rPr>
              <a:t>) dana </a:t>
            </a:r>
            <a:r>
              <a:rPr lang="en-US" sz="1800" dirty="0" err="1" smtClean="0">
                <a:effectLst/>
                <a:latin typeface="Times New Roman"/>
                <a:ea typeface="Calibri"/>
                <a:cs typeface="Arial"/>
              </a:rPr>
              <a:t>dan</a:t>
            </a:r>
            <a:r>
              <a:rPr lang="en-US" sz="1800" dirty="0" smtClean="0">
                <a:effectLst/>
                <a:latin typeface="Times New Roman"/>
                <a:ea typeface="Calibri"/>
                <a:cs typeface="Arial"/>
              </a:rPr>
              <a:t> bank </a:t>
            </a:r>
            <a:r>
              <a:rPr lang="en-US" sz="1800" dirty="0" err="1" smtClean="0">
                <a:effectLst/>
                <a:latin typeface="Times New Roman"/>
                <a:ea typeface="Calibri"/>
                <a:cs typeface="Arial"/>
              </a:rPr>
              <a:t>konvensional</a:t>
            </a:r>
            <a:r>
              <a:rPr lang="en-US" sz="1800" dirty="0" smtClean="0">
                <a:effectLst/>
                <a:latin typeface="Times New Roman"/>
                <a:ea typeface="Calibri"/>
                <a:cs typeface="Arial"/>
              </a:rPr>
              <a:t> </a:t>
            </a:r>
            <a:r>
              <a:rPr lang="en-US" sz="1800" dirty="0" err="1" smtClean="0">
                <a:effectLst/>
                <a:latin typeface="Times New Roman"/>
                <a:ea typeface="Calibri"/>
                <a:cs typeface="Arial"/>
              </a:rPr>
              <a:t>hanya</a:t>
            </a:r>
            <a:r>
              <a:rPr lang="en-US" sz="1800" dirty="0" smtClean="0">
                <a:effectLst/>
                <a:latin typeface="Times New Roman"/>
                <a:ea typeface="Calibri"/>
                <a:cs typeface="Arial"/>
              </a:rPr>
              <a:t> </a:t>
            </a:r>
            <a:r>
              <a:rPr lang="en-US" sz="1800" dirty="0" err="1" smtClean="0">
                <a:effectLst/>
                <a:latin typeface="Times New Roman"/>
                <a:ea typeface="Calibri"/>
                <a:cs typeface="Arial"/>
              </a:rPr>
              <a:t>sebagai</a:t>
            </a:r>
            <a:r>
              <a:rPr lang="en-US" sz="1800" dirty="0" smtClean="0">
                <a:effectLst/>
                <a:latin typeface="Times New Roman"/>
                <a:ea typeface="Calibri"/>
                <a:cs typeface="Arial"/>
              </a:rPr>
              <a:t> </a:t>
            </a:r>
            <a:r>
              <a:rPr lang="en-US" sz="1800" dirty="0" err="1" smtClean="0">
                <a:effectLst/>
                <a:latin typeface="Times New Roman"/>
                <a:ea typeface="Calibri"/>
                <a:cs typeface="Arial"/>
              </a:rPr>
              <a:t>pemilik</a:t>
            </a:r>
            <a:r>
              <a:rPr lang="en-US" sz="1800" dirty="0" smtClean="0">
                <a:effectLst/>
                <a:latin typeface="Times New Roman"/>
                <a:ea typeface="Calibri"/>
                <a:cs typeface="Arial"/>
              </a:rPr>
              <a:t> dana.  </a:t>
            </a:r>
            <a:r>
              <a:rPr lang="en-US" sz="1800" dirty="0" err="1" smtClean="0">
                <a:effectLst/>
                <a:latin typeface="Times New Roman"/>
                <a:ea typeface="Calibri"/>
                <a:cs typeface="Arial"/>
              </a:rPr>
              <a:t>Ketentuan</a:t>
            </a:r>
            <a:r>
              <a:rPr lang="en-US" sz="1800" dirty="0" smtClean="0">
                <a:effectLst/>
                <a:latin typeface="Times New Roman"/>
                <a:ea typeface="Calibri"/>
                <a:cs typeface="Arial"/>
              </a:rPr>
              <a:t> </a:t>
            </a:r>
            <a:r>
              <a:rPr lang="en-US" sz="1800" dirty="0" err="1" smtClean="0">
                <a:effectLst/>
                <a:latin typeface="Times New Roman"/>
                <a:ea typeface="Calibri"/>
                <a:cs typeface="Arial"/>
              </a:rPr>
              <a:t>khusus</a:t>
            </a:r>
            <a:r>
              <a:rPr lang="en-US" sz="1800" dirty="0" smtClean="0">
                <a:effectLst/>
                <a:latin typeface="Times New Roman"/>
                <a:ea typeface="Calibri"/>
                <a:cs typeface="Arial"/>
              </a:rPr>
              <a:t> fatwa </a:t>
            </a:r>
            <a:r>
              <a:rPr lang="en-US" sz="1800" dirty="0" err="1" smtClean="0">
                <a:effectLst/>
                <a:latin typeface="Times New Roman"/>
                <a:ea typeface="Calibri"/>
                <a:cs typeface="Arial"/>
              </a:rPr>
              <a:t>ini</a:t>
            </a:r>
            <a:r>
              <a:rPr lang="en-US" sz="1800" dirty="0" smtClean="0">
                <a:effectLst/>
                <a:latin typeface="Times New Roman"/>
                <a:ea typeface="Calibri"/>
                <a:cs typeface="Arial"/>
              </a:rPr>
              <a:t> </a:t>
            </a:r>
            <a:r>
              <a:rPr lang="en-US" sz="1800" dirty="0" err="1" smtClean="0">
                <a:effectLst/>
                <a:latin typeface="Times New Roman"/>
                <a:ea typeface="Calibri"/>
                <a:cs typeface="Arial"/>
              </a:rPr>
              <a:t>adalah</a:t>
            </a:r>
            <a:r>
              <a:rPr lang="en-US" sz="1800" dirty="0" smtClean="0">
                <a:effectLst/>
                <a:latin typeface="Times New Roman"/>
                <a:ea typeface="Calibri"/>
                <a:cs typeface="Arial"/>
              </a:rPr>
              <a:t> : (1) </a:t>
            </a:r>
            <a:r>
              <a:rPr lang="en-US" sz="1800" dirty="0" err="1" smtClean="0">
                <a:effectLst/>
                <a:latin typeface="Times New Roman"/>
                <a:ea typeface="Calibri"/>
                <a:cs typeface="Arial"/>
              </a:rPr>
              <a:t>akad-akad</a:t>
            </a:r>
            <a:r>
              <a:rPr lang="en-US" sz="1800" dirty="0" smtClean="0">
                <a:effectLst/>
                <a:latin typeface="Times New Roman"/>
                <a:ea typeface="Calibri"/>
                <a:cs typeface="Arial"/>
              </a:rPr>
              <a:t> yang </a:t>
            </a:r>
            <a:r>
              <a:rPr lang="en-US" sz="1800" dirty="0" err="1" smtClean="0">
                <a:effectLst/>
                <a:latin typeface="Times New Roman"/>
                <a:ea typeface="Calibri"/>
                <a:cs typeface="Arial"/>
              </a:rPr>
              <a:t>dapat</a:t>
            </a:r>
            <a:r>
              <a:rPr lang="en-US" sz="1800" dirty="0" smtClean="0">
                <a:effectLst/>
                <a:latin typeface="Times New Roman"/>
                <a:ea typeface="Calibri"/>
                <a:cs typeface="Arial"/>
              </a:rPr>
              <a:t> </a:t>
            </a:r>
            <a:r>
              <a:rPr lang="en-US" sz="1800" dirty="0" err="1" smtClean="0">
                <a:effectLst/>
                <a:latin typeface="Times New Roman"/>
                <a:ea typeface="Calibri"/>
                <a:cs typeface="Arial"/>
              </a:rPr>
              <a:t>dipergunakan</a:t>
            </a:r>
            <a:r>
              <a:rPr lang="en-US" sz="1800" dirty="0" smtClean="0">
                <a:effectLst/>
                <a:latin typeface="Times New Roman"/>
                <a:ea typeface="Calibri"/>
                <a:cs typeface="Arial"/>
              </a:rPr>
              <a:t> </a:t>
            </a:r>
            <a:r>
              <a:rPr lang="en-US" sz="1800" dirty="0" err="1" smtClean="0">
                <a:effectLst/>
                <a:latin typeface="Times New Roman"/>
                <a:ea typeface="Calibri"/>
                <a:cs typeface="Arial"/>
              </a:rPr>
              <a:t>dalam</a:t>
            </a:r>
            <a:r>
              <a:rPr lang="en-US" sz="1800" dirty="0" smtClean="0">
                <a:effectLst/>
                <a:latin typeface="Times New Roman"/>
                <a:ea typeface="Calibri"/>
                <a:cs typeface="Arial"/>
              </a:rPr>
              <a:t> </a:t>
            </a:r>
            <a:r>
              <a:rPr lang="en-US" sz="1800" dirty="0" err="1" smtClean="0">
                <a:effectLst/>
                <a:latin typeface="Times New Roman"/>
                <a:ea typeface="Calibri"/>
                <a:cs typeface="Arial"/>
              </a:rPr>
              <a:t>pasar</a:t>
            </a:r>
            <a:r>
              <a:rPr lang="en-US" sz="1800" dirty="0" smtClean="0">
                <a:effectLst/>
                <a:latin typeface="Times New Roman"/>
                <a:ea typeface="Calibri"/>
                <a:cs typeface="Arial"/>
              </a:rPr>
              <a:t> </a:t>
            </a:r>
            <a:r>
              <a:rPr lang="en-US" sz="1800" dirty="0" err="1" smtClean="0">
                <a:effectLst/>
                <a:latin typeface="Times New Roman"/>
                <a:ea typeface="Calibri"/>
                <a:cs typeface="Arial"/>
              </a:rPr>
              <a:t>uang</a:t>
            </a:r>
            <a:r>
              <a:rPr lang="en-US" sz="1800" dirty="0" smtClean="0">
                <a:effectLst/>
                <a:latin typeface="Times New Roman"/>
                <a:ea typeface="Calibri"/>
                <a:cs typeface="Arial"/>
              </a:rPr>
              <a:t> </a:t>
            </a:r>
            <a:r>
              <a:rPr lang="en-US" sz="1800" dirty="0" err="1" smtClean="0">
                <a:effectLst/>
                <a:latin typeface="Times New Roman"/>
                <a:ea typeface="Calibri"/>
                <a:cs typeface="Arial"/>
              </a:rPr>
              <a:t>antar</a:t>
            </a:r>
            <a:r>
              <a:rPr lang="en-US" sz="1800" dirty="0" smtClean="0">
                <a:effectLst/>
                <a:latin typeface="Times New Roman"/>
                <a:ea typeface="Calibri"/>
                <a:cs typeface="Arial"/>
              </a:rPr>
              <a:t> bank </a:t>
            </a:r>
            <a:r>
              <a:rPr lang="en-US" sz="1800" dirty="0" err="1" smtClean="0">
                <a:effectLst/>
                <a:latin typeface="Times New Roman"/>
                <a:ea typeface="Calibri"/>
                <a:cs typeface="Arial"/>
              </a:rPr>
              <a:t>berdasarkan</a:t>
            </a:r>
            <a:r>
              <a:rPr lang="en-US" sz="1800" dirty="0" smtClean="0">
                <a:effectLst/>
                <a:latin typeface="Times New Roman"/>
                <a:ea typeface="Calibri"/>
                <a:cs typeface="Arial"/>
              </a:rPr>
              <a:t> </a:t>
            </a:r>
            <a:r>
              <a:rPr lang="en-US" sz="1800" dirty="0" err="1" smtClean="0">
                <a:effectLst/>
                <a:latin typeface="Times New Roman"/>
                <a:ea typeface="Calibri"/>
                <a:cs typeface="Arial"/>
              </a:rPr>
              <a:t>prinsip</a:t>
            </a:r>
            <a:r>
              <a:rPr lang="en-US" sz="1800" dirty="0" smtClean="0">
                <a:effectLst/>
                <a:latin typeface="Times New Roman"/>
                <a:ea typeface="Calibri"/>
                <a:cs typeface="Arial"/>
              </a:rPr>
              <a:t> </a:t>
            </a:r>
            <a:r>
              <a:rPr lang="en-US" sz="1800" dirty="0" err="1" smtClean="0">
                <a:effectLst/>
                <a:latin typeface="Times New Roman"/>
                <a:ea typeface="Calibri"/>
                <a:cs typeface="Arial"/>
              </a:rPr>
              <a:t>syariah</a:t>
            </a:r>
            <a:r>
              <a:rPr lang="en-US" sz="1800" dirty="0" smtClean="0">
                <a:effectLst/>
                <a:latin typeface="Times New Roman"/>
                <a:ea typeface="Calibri"/>
                <a:cs typeface="Arial"/>
              </a:rPr>
              <a:t> </a:t>
            </a:r>
            <a:r>
              <a:rPr lang="en-US" sz="1800" dirty="0" err="1" smtClean="0">
                <a:effectLst/>
                <a:latin typeface="Times New Roman"/>
                <a:ea typeface="Calibri"/>
                <a:cs typeface="Arial"/>
              </a:rPr>
              <a:t>adalah</a:t>
            </a:r>
            <a:r>
              <a:rPr lang="en-US" sz="1800" dirty="0" smtClean="0">
                <a:effectLst/>
                <a:latin typeface="Times New Roman"/>
                <a:ea typeface="Calibri"/>
                <a:cs typeface="Arial"/>
              </a:rPr>
              <a:t> </a:t>
            </a:r>
            <a:r>
              <a:rPr lang="en-US" sz="1800" dirty="0" err="1" smtClean="0">
                <a:effectLst/>
                <a:latin typeface="Times New Roman"/>
                <a:ea typeface="Calibri"/>
                <a:cs typeface="Arial"/>
              </a:rPr>
              <a:t>mudharabah</a:t>
            </a:r>
            <a:r>
              <a:rPr lang="en-US" sz="1800" dirty="0" smtClean="0">
                <a:effectLst/>
                <a:latin typeface="Times New Roman"/>
                <a:ea typeface="Calibri"/>
                <a:cs typeface="Arial"/>
              </a:rPr>
              <a:t> (</a:t>
            </a:r>
            <a:r>
              <a:rPr lang="en-US" sz="1800" dirty="0" err="1" smtClean="0">
                <a:effectLst/>
                <a:latin typeface="Times New Roman"/>
                <a:ea typeface="Calibri"/>
                <a:cs typeface="Arial"/>
              </a:rPr>
              <a:t>muqadharah</a:t>
            </a:r>
            <a:r>
              <a:rPr lang="en-US" sz="1800" dirty="0" smtClean="0">
                <a:effectLst/>
                <a:latin typeface="Times New Roman"/>
                <a:ea typeface="Calibri"/>
                <a:cs typeface="Arial"/>
              </a:rPr>
              <a:t>)/</a:t>
            </a:r>
            <a:r>
              <a:rPr lang="en-US" sz="1800" dirty="0" err="1" smtClean="0">
                <a:effectLst/>
                <a:latin typeface="Times New Roman"/>
                <a:ea typeface="Calibri"/>
                <a:cs typeface="Arial"/>
              </a:rPr>
              <a:t>qirad</a:t>
            </a:r>
            <a:r>
              <a:rPr lang="en-US" sz="1800" dirty="0" smtClean="0">
                <a:effectLst/>
                <a:latin typeface="Times New Roman"/>
                <a:ea typeface="Calibri"/>
                <a:cs typeface="Arial"/>
              </a:rPr>
              <a:t>,  </a:t>
            </a:r>
            <a:r>
              <a:rPr lang="en-US" sz="1800" dirty="0" err="1" smtClean="0">
                <a:effectLst/>
                <a:latin typeface="Times New Roman"/>
                <a:ea typeface="Calibri"/>
                <a:cs typeface="Arial"/>
              </a:rPr>
              <a:t>musyarakah</a:t>
            </a:r>
            <a:r>
              <a:rPr lang="en-US" sz="1800" dirty="0" smtClean="0">
                <a:effectLst/>
                <a:latin typeface="Times New Roman"/>
                <a:ea typeface="Calibri"/>
                <a:cs typeface="Arial"/>
              </a:rPr>
              <a:t>, </a:t>
            </a:r>
            <a:r>
              <a:rPr lang="en-US" sz="1800" dirty="0" err="1" smtClean="0">
                <a:effectLst/>
                <a:latin typeface="Times New Roman"/>
                <a:ea typeface="Calibri"/>
                <a:cs typeface="Arial"/>
              </a:rPr>
              <a:t>qard</a:t>
            </a:r>
            <a:r>
              <a:rPr lang="en-US" sz="1800" dirty="0" smtClean="0">
                <a:effectLst/>
                <a:latin typeface="Times New Roman"/>
                <a:ea typeface="Calibri"/>
                <a:cs typeface="Arial"/>
              </a:rPr>
              <a:t>, </a:t>
            </a:r>
            <a:r>
              <a:rPr lang="en-US" sz="1800" dirty="0" err="1" smtClean="0">
                <a:effectLst/>
                <a:latin typeface="Times New Roman"/>
                <a:ea typeface="Calibri"/>
                <a:cs typeface="Arial"/>
              </a:rPr>
              <a:t>wadi’ah</a:t>
            </a:r>
            <a:r>
              <a:rPr lang="en-US" sz="1800" dirty="0" smtClean="0">
                <a:effectLst/>
                <a:latin typeface="Times New Roman"/>
                <a:ea typeface="Calibri"/>
                <a:cs typeface="Arial"/>
              </a:rPr>
              <a:t>, al </a:t>
            </a:r>
            <a:r>
              <a:rPr lang="en-US" sz="1800" dirty="0" err="1" smtClean="0">
                <a:effectLst/>
                <a:latin typeface="Times New Roman"/>
                <a:ea typeface="Calibri"/>
                <a:cs typeface="Arial"/>
              </a:rPr>
              <a:t>sharf</a:t>
            </a:r>
            <a:r>
              <a:rPr lang="en-US" sz="1800" dirty="0" smtClean="0">
                <a:effectLst/>
                <a:latin typeface="Times New Roman"/>
                <a:ea typeface="Calibri"/>
                <a:cs typeface="Arial"/>
              </a:rPr>
              <a:t> </a:t>
            </a:r>
            <a:r>
              <a:rPr lang="en-US" sz="1800" dirty="0" err="1" smtClean="0">
                <a:effectLst/>
                <a:latin typeface="Times New Roman"/>
                <a:ea typeface="Calibri"/>
                <a:cs typeface="Arial"/>
              </a:rPr>
              <a:t>dan</a:t>
            </a:r>
            <a:r>
              <a:rPr lang="en-US" sz="1800" dirty="0" smtClean="0">
                <a:effectLst/>
                <a:latin typeface="Times New Roman"/>
                <a:ea typeface="Calibri"/>
                <a:cs typeface="Arial"/>
              </a:rPr>
              <a:t> (2) </a:t>
            </a:r>
            <a:r>
              <a:rPr lang="en-US" sz="1800" dirty="0" err="1" smtClean="0">
                <a:effectLst/>
                <a:latin typeface="Times New Roman"/>
                <a:ea typeface="Calibri"/>
                <a:cs typeface="Arial"/>
              </a:rPr>
              <a:t>pemindahan</a:t>
            </a:r>
            <a:r>
              <a:rPr lang="en-US" sz="1800" dirty="0" smtClean="0">
                <a:effectLst/>
                <a:latin typeface="Times New Roman"/>
                <a:ea typeface="Calibri"/>
                <a:cs typeface="Arial"/>
              </a:rPr>
              <a:t> </a:t>
            </a:r>
            <a:r>
              <a:rPr lang="en-US" sz="1800" dirty="0" err="1" smtClean="0">
                <a:effectLst/>
                <a:latin typeface="Times New Roman"/>
                <a:ea typeface="Calibri"/>
                <a:cs typeface="Arial"/>
              </a:rPr>
              <a:t>kepemilikan</a:t>
            </a:r>
            <a:r>
              <a:rPr lang="en-US" sz="1800" dirty="0" smtClean="0">
                <a:effectLst/>
                <a:latin typeface="Times New Roman"/>
                <a:ea typeface="Calibri"/>
                <a:cs typeface="Arial"/>
              </a:rPr>
              <a:t> instrument </a:t>
            </a:r>
            <a:r>
              <a:rPr lang="en-US" sz="1800" dirty="0" err="1" smtClean="0">
                <a:effectLst/>
                <a:latin typeface="Times New Roman"/>
                <a:ea typeface="Calibri"/>
                <a:cs typeface="Arial"/>
              </a:rPr>
              <a:t>pasar</a:t>
            </a:r>
            <a:r>
              <a:rPr lang="en-US" sz="1800" dirty="0" smtClean="0">
                <a:effectLst/>
                <a:latin typeface="Times New Roman"/>
                <a:ea typeface="Calibri"/>
                <a:cs typeface="Arial"/>
              </a:rPr>
              <a:t> </a:t>
            </a:r>
            <a:r>
              <a:rPr lang="en-US" sz="1800" dirty="0" err="1" smtClean="0">
                <a:effectLst/>
                <a:latin typeface="Times New Roman"/>
                <a:ea typeface="Calibri"/>
                <a:cs typeface="Arial"/>
              </a:rPr>
              <a:t>uang</a:t>
            </a:r>
            <a:r>
              <a:rPr lang="en-US" sz="1800" dirty="0" smtClean="0">
                <a:effectLst/>
                <a:latin typeface="Times New Roman"/>
                <a:ea typeface="Calibri"/>
                <a:cs typeface="Arial"/>
              </a:rPr>
              <a:t> </a:t>
            </a:r>
            <a:r>
              <a:rPr lang="en-US" sz="1800" dirty="0" err="1" smtClean="0">
                <a:effectLst/>
                <a:latin typeface="Times New Roman"/>
                <a:ea typeface="Calibri"/>
                <a:cs typeface="Arial"/>
              </a:rPr>
              <a:t>syariah</a:t>
            </a:r>
            <a:r>
              <a:rPr lang="en-US" sz="1800" dirty="0" smtClean="0">
                <a:effectLst/>
                <a:latin typeface="Times New Roman"/>
                <a:ea typeface="Calibri"/>
                <a:cs typeface="Arial"/>
              </a:rPr>
              <a:t> </a:t>
            </a:r>
            <a:r>
              <a:rPr lang="en-US" sz="1800" dirty="0" err="1" smtClean="0">
                <a:effectLst/>
                <a:latin typeface="Times New Roman"/>
                <a:ea typeface="Calibri"/>
                <a:cs typeface="Arial"/>
              </a:rPr>
              <a:t>menggunakan</a:t>
            </a:r>
            <a:r>
              <a:rPr lang="en-US" sz="1800" dirty="0" smtClean="0">
                <a:effectLst/>
                <a:latin typeface="Times New Roman"/>
                <a:ea typeface="Calibri"/>
                <a:cs typeface="Arial"/>
              </a:rPr>
              <a:t> </a:t>
            </a:r>
            <a:r>
              <a:rPr lang="en-US" sz="1800" dirty="0" err="1" smtClean="0">
                <a:effectLst/>
                <a:latin typeface="Times New Roman"/>
                <a:ea typeface="Calibri"/>
                <a:cs typeface="Arial"/>
              </a:rPr>
              <a:t>akad-akad</a:t>
            </a:r>
            <a:r>
              <a:rPr lang="en-US" sz="1800" dirty="0" smtClean="0">
                <a:effectLst/>
                <a:latin typeface="Times New Roman"/>
                <a:ea typeface="Calibri"/>
                <a:cs typeface="Arial"/>
              </a:rPr>
              <a:t> </a:t>
            </a:r>
            <a:r>
              <a:rPr lang="en-US" sz="1800" dirty="0" err="1" smtClean="0">
                <a:effectLst/>
                <a:latin typeface="Times New Roman"/>
                <a:ea typeface="Calibri"/>
                <a:cs typeface="Arial"/>
              </a:rPr>
              <a:t>syariah</a:t>
            </a:r>
            <a:r>
              <a:rPr lang="en-US" sz="1800" dirty="0" smtClean="0">
                <a:effectLst/>
                <a:latin typeface="Times New Roman"/>
                <a:ea typeface="Calibri"/>
                <a:cs typeface="Arial"/>
              </a:rPr>
              <a:t> yang </a:t>
            </a:r>
            <a:r>
              <a:rPr lang="en-US" sz="1800" dirty="0" err="1" smtClean="0">
                <a:effectLst/>
                <a:latin typeface="Times New Roman"/>
                <a:ea typeface="Calibri"/>
                <a:cs typeface="Arial"/>
              </a:rPr>
              <a:t>digunakan</a:t>
            </a:r>
            <a:r>
              <a:rPr lang="en-US" sz="1800" dirty="0" smtClean="0">
                <a:effectLst/>
                <a:latin typeface="Times New Roman"/>
                <a:ea typeface="Calibri"/>
                <a:cs typeface="Arial"/>
              </a:rPr>
              <a:t> </a:t>
            </a:r>
            <a:r>
              <a:rPr lang="en-US" sz="1800" dirty="0" err="1" smtClean="0">
                <a:effectLst/>
                <a:latin typeface="Times New Roman"/>
                <a:ea typeface="Calibri"/>
                <a:cs typeface="Arial"/>
              </a:rPr>
              <a:t>dan</a:t>
            </a:r>
            <a:r>
              <a:rPr lang="en-US" sz="1800" dirty="0" smtClean="0">
                <a:effectLst/>
                <a:latin typeface="Times New Roman"/>
                <a:ea typeface="Calibri"/>
                <a:cs typeface="Arial"/>
              </a:rPr>
              <a:t> </a:t>
            </a:r>
            <a:r>
              <a:rPr lang="en-US" sz="1800" dirty="0" err="1" smtClean="0">
                <a:effectLst/>
                <a:latin typeface="Times New Roman"/>
                <a:ea typeface="Calibri"/>
                <a:cs typeface="Arial"/>
              </a:rPr>
              <a:t>hanya</a:t>
            </a:r>
            <a:r>
              <a:rPr lang="en-US" sz="1800" dirty="0" smtClean="0">
                <a:effectLst/>
                <a:latin typeface="Times New Roman"/>
                <a:ea typeface="Calibri"/>
                <a:cs typeface="Arial"/>
              </a:rPr>
              <a:t> </a:t>
            </a:r>
            <a:r>
              <a:rPr lang="en-US" sz="1800" dirty="0" err="1" smtClean="0">
                <a:effectLst/>
                <a:latin typeface="Times New Roman"/>
                <a:ea typeface="Calibri"/>
                <a:cs typeface="Arial"/>
              </a:rPr>
              <a:t>boleh</a:t>
            </a:r>
            <a:r>
              <a:rPr lang="en-US" sz="1800" dirty="0" smtClean="0">
                <a:effectLst/>
                <a:latin typeface="Times New Roman"/>
                <a:ea typeface="Calibri"/>
                <a:cs typeface="Arial"/>
              </a:rPr>
              <a:t> </a:t>
            </a:r>
            <a:r>
              <a:rPr lang="en-US" sz="1800" dirty="0" err="1" smtClean="0">
                <a:effectLst/>
                <a:latin typeface="Times New Roman"/>
                <a:ea typeface="Calibri"/>
                <a:cs typeface="Arial"/>
              </a:rPr>
              <a:t>dipindahtangankan</a:t>
            </a:r>
            <a:r>
              <a:rPr lang="en-US" sz="1800" dirty="0" smtClean="0">
                <a:effectLst/>
                <a:latin typeface="Times New Roman"/>
                <a:ea typeface="Calibri"/>
                <a:cs typeface="Arial"/>
              </a:rPr>
              <a:t> </a:t>
            </a:r>
            <a:r>
              <a:rPr lang="en-US" sz="1800" dirty="0" err="1" smtClean="0">
                <a:effectLst/>
                <a:latin typeface="Times New Roman"/>
                <a:ea typeface="Calibri"/>
                <a:cs typeface="Arial"/>
              </a:rPr>
              <a:t>sekali</a:t>
            </a:r>
            <a:r>
              <a:rPr lang="en-US" sz="1800" dirty="0" smtClean="0">
                <a:effectLst/>
                <a:latin typeface="Times New Roman"/>
                <a:ea typeface="Calibri"/>
                <a:cs typeface="Arial"/>
              </a:rPr>
              <a:t>.</a:t>
            </a:r>
            <a:endParaRPr lang="en-US" sz="1600" dirty="0">
              <a:ea typeface="Calibri"/>
              <a:cs typeface="Arial"/>
            </a:endParaRPr>
          </a:p>
          <a:p>
            <a:endParaRPr lang="en-US" sz="1800" dirty="0"/>
          </a:p>
        </p:txBody>
      </p:sp>
    </p:spTree>
    <p:extLst>
      <p:ext uri="{BB962C8B-B14F-4D97-AF65-F5344CB8AC3E}">
        <p14:creationId xmlns:p14="http://schemas.microsoft.com/office/powerpoint/2010/main" val="22575737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pPr algn="l"/>
            <a:r>
              <a:rPr lang="en-US" sz="2000" dirty="0" err="1" smtClean="0">
                <a:effectLst/>
                <a:latin typeface="Times New Roman"/>
                <a:ea typeface="Calibri"/>
              </a:rPr>
              <a:t>Operasi</a:t>
            </a:r>
            <a:r>
              <a:rPr lang="en-US" sz="2000" dirty="0" smtClean="0">
                <a:effectLst/>
                <a:latin typeface="Times New Roman"/>
                <a:ea typeface="Calibri"/>
              </a:rPr>
              <a:t> </a:t>
            </a:r>
            <a:r>
              <a:rPr lang="en-US" sz="2000" dirty="0" err="1" smtClean="0">
                <a:effectLst/>
                <a:latin typeface="Times New Roman"/>
                <a:ea typeface="Calibri"/>
              </a:rPr>
              <a:t>moneter</a:t>
            </a:r>
            <a:r>
              <a:rPr lang="en-US" sz="2000" dirty="0" smtClean="0">
                <a:effectLst/>
                <a:latin typeface="Times New Roman"/>
                <a:ea typeface="Calibri"/>
              </a:rPr>
              <a:t> </a:t>
            </a:r>
            <a:r>
              <a:rPr lang="en-US" sz="2000" dirty="0" err="1" smtClean="0">
                <a:effectLst/>
                <a:latin typeface="Times New Roman"/>
                <a:ea typeface="Calibri"/>
              </a:rPr>
              <a:t>syariah</a:t>
            </a:r>
            <a:r>
              <a:rPr lang="en-US" sz="2000" dirty="0" smtClean="0">
                <a:effectLst/>
                <a:latin typeface="Times New Roman"/>
                <a:ea typeface="Calibri"/>
              </a:rPr>
              <a:t> </a:t>
            </a:r>
            <a:r>
              <a:rPr lang="en-US" sz="2000" dirty="0" err="1" smtClean="0">
                <a:effectLst/>
                <a:latin typeface="Times New Roman"/>
                <a:ea typeface="Calibri"/>
              </a:rPr>
              <a:t>dengan</a:t>
            </a:r>
            <a:r>
              <a:rPr lang="en-US" sz="2000" dirty="0" smtClean="0">
                <a:effectLst/>
                <a:latin typeface="Times New Roman"/>
                <a:ea typeface="Calibri"/>
              </a:rPr>
              <a:t> Repo </a:t>
            </a:r>
            <a:r>
              <a:rPr lang="en-US" sz="2000" dirty="0" err="1" smtClean="0">
                <a:effectLst/>
                <a:latin typeface="Times New Roman"/>
                <a:ea typeface="Calibri"/>
              </a:rPr>
              <a:t>oleh</a:t>
            </a:r>
            <a:r>
              <a:rPr lang="en-US" sz="2000" dirty="0" smtClean="0">
                <a:effectLst/>
                <a:latin typeface="Times New Roman"/>
                <a:ea typeface="Calibri"/>
              </a:rPr>
              <a:t> Bank Indonesia </a:t>
            </a:r>
            <a:br>
              <a:rPr lang="en-US" sz="2000" dirty="0" smtClean="0">
                <a:effectLst/>
                <a:latin typeface="Times New Roman"/>
                <a:ea typeface="Calibri"/>
              </a:rPr>
            </a:br>
            <a:r>
              <a:rPr lang="en-US" sz="2000" dirty="0" err="1" smtClean="0">
                <a:effectLst/>
                <a:latin typeface="Times New Roman"/>
                <a:ea typeface="Calibri"/>
              </a:rPr>
              <a:t>saat</a:t>
            </a:r>
            <a:r>
              <a:rPr lang="en-US" sz="2000" dirty="0" smtClean="0">
                <a:effectLst/>
                <a:latin typeface="Times New Roman"/>
                <a:ea typeface="Calibri"/>
              </a:rPr>
              <a:t> </a:t>
            </a:r>
            <a:r>
              <a:rPr lang="en-US" sz="2000" dirty="0" err="1" smtClean="0">
                <a:effectLst/>
                <a:latin typeface="Times New Roman"/>
                <a:ea typeface="Calibri"/>
              </a:rPr>
              <a:t>ini</a:t>
            </a:r>
            <a:r>
              <a:rPr lang="en-US" sz="2000" dirty="0" smtClean="0">
                <a:effectLst/>
                <a:latin typeface="Times New Roman"/>
                <a:ea typeface="Calibri"/>
              </a:rPr>
              <a:t> </a:t>
            </a:r>
            <a:r>
              <a:rPr lang="en-US" sz="2000" dirty="0" err="1" smtClean="0">
                <a:effectLst/>
                <a:latin typeface="Times New Roman"/>
                <a:ea typeface="Calibri"/>
              </a:rPr>
              <a:t>dilakukan</a:t>
            </a:r>
            <a:r>
              <a:rPr lang="en-US" sz="2000" dirty="0" smtClean="0">
                <a:effectLst/>
                <a:latin typeface="Times New Roman"/>
                <a:ea typeface="Calibri"/>
              </a:rPr>
              <a:t> </a:t>
            </a:r>
            <a:r>
              <a:rPr lang="en-US" sz="2000" dirty="0" err="1" smtClean="0">
                <a:effectLst/>
                <a:latin typeface="Times New Roman"/>
                <a:ea typeface="Calibri"/>
              </a:rPr>
              <a:t>dengan</a:t>
            </a:r>
            <a:r>
              <a:rPr lang="en-US" sz="2000" dirty="0" smtClean="0">
                <a:effectLst/>
                <a:latin typeface="Times New Roman"/>
                <a:ea typeface="Calibri"/>
              </a:rPr>
              <a:t> 2 </a:t>
            </a:r>
            <a:r>
              <a:rPr lang="en-US" sz="2000" dirty="0" err="1" smtClean="0">
                <a:effectLst/>
                <a:latin typeface="Times New Roman"/>
                <a:ea typeface="Calibri"/>
              </a:rPr>
              <a:t>instrumen</a:t>
            </a:r>
            <a:endParaRPr lang="en-US" sz="2000" dirty="0"/>
          </a:p>
        </p:txBody>
      </p:sp>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114"/>
          <a:stretch/>
        </p:blipFill>
        <p:spPr bwMode="auto">
          <a:xfrm>
            <a:off x="1219201" y="1219200"/>
            <a:ext cx="6272212" cy="5257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20285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pPr algn="l"/>
            <a:r>
              <a:rPr lang="en-US" sz="2400" dirty="0" err="1" smtClean="0"/>
              <a:t>Transaksi</a:t>
            </a:r>
            <a:r>
              <a:rPr lang="en-US" sz="2400" dirty="0" smtClean="0"/>
              <a:t> Repo BI </a:t>
            </a:r>
            <a:r>
              <a:rPr lang="en-US" sz="2400" dirty="0" err="1" smtClean="0"/>
              <a:t>dan</a:t>
            </a:r>
            <a:r>
              <a:rPr lang="en-US" sz="2400" dirty="0" smtClean="0"/>
              <a:t> Bank </a:t>
            </a:r>
            <a:r>
              <a:rPr lang="en-US" sz="2400" dirty="0" err="1" smtClean="0"/>
              <a:t>Syariah</a:t>
            </a:r>
            <a:r>
              <a:rPr lang="en-US" sz="2400" dirty="0" smtClean="0"/>
              <a:t> </a:t>
            </a:r>
            <a:r>
              <a:rPr lang="en-US" sz="2400" dirty="0" err="1" smtClean="0"/>
              <a:t>selain</a:t>
            </a:r>
            <a:r>
              <a:rPr lang="en-US" sz="2400" dirty="0" smtClean="0"/>
              <a:t> OPT : Standing Facility </a:t>
            </a:r>
            <a:r>
              <a:rPr lang="en-US" sz="2400" dirty="0" err="1" smtClean="0"/>
              <a:t>dan</a:t>
            </a:r>
            <a:r>
              <a:rPr lang="en-US" sz="2400" dirty="0" smtClean="0"/>
              <a:t> Deposit Facility</a:t>
            </a:r>
            <a:endParaRPr lang="en-US" sz="2400" dirty="0"/>
          </a:p>
        </p:txBody>
      </p:sp>
      <p:sp>
        <p:nvSpPr>
          <p:cNvPr id="3" name="Content Placeholder 2"/>
          <p:cNvSpPr>
            <a:spLocks noGrp="1"/>
          </p:cNvSpPr>
          <p:nvPr>
            <p:ph idx="1"/>
          </p:nvPr>
        </p:nvSpPr>
        <p:spPr>
          <a:xfrm>
            <a:off x="457200" y="1219200"/>
            <a:ext cx="8229600" cy="4906963"/>
          </a:xfrm>
        </p:spPr>
        <p:txBody>
          <a:bodyPr>
            <a:normAutofit fontScale="85000" lnSpcReduction="20000"/>
          </a:bodyPr>
          <a:lstStyle/>
          <a:p>
            <a:pPr marL="228600" algn="just">
              <a:lnSpc>
                <a:spcPct val="115000"/>
              </a:lnSpc>
              <a:spcAft>
                <a:spcPts val="1000"/>
              </a:spcAft>
            </a:pPr>
            <a:r>
              <a:rPr lang="en-US" sz="2400" dirty="0" smtClean="0">
                <a:effectLst/>
                <a:latin typeface="Times New Roman"/>
                <a:ea typeface="Calibri"/>
                <a:cs typeface="Arial"/>
              </a:rPr>
              <a:t>Repo </a:t>
            </a:r>
            <a:r>
              <a:rPr lang="en-US" sz="2400" dirty="0" err="1" smtClean="0">
                <a:effectLst/>
                <a:latin typeface="Times New Roman"/>
                <a:ea typeface="Calibri"/>
                <a:cs typeface="Arial"/>
              </a:rPr>
              <a:t>dalam</a:t>
            </a:r>
            <a:r>
              <a:rPr lang="en-US" sz="2400" dirty="0" smtClean="0">
                <a:effectLst/>
                <a:latin typeface="Times New Roman"/>
                <a:ea typeface="Calibri"/>
                <a:cs typeface="Arial"/>
              </a:rPr>
              <a:t> </a:t>
            </a:r>
            <a:r>
              <a:rPr lang="en-US" sz="2400" dirty="0" err="1" smtClean="0">
                <a:effectLst/>
                <a:latin typeface="Times New Roman"/>
                <a:ea typeface="Calibri"/>
                <a:cs typeface="Arial"/>
              </a:rPr>
              <a:t>Fasilitas</a:t>
            </a:r>
            <a:r>
              <a:rPr lang="en-US" sz="2400" dirty="0" smtClean="0">
                <a:effectLst/>
                <a:latin typeface="Times New Roman"/>
                <a:ea typeface="Calibri"/>
                <a:cs typeface="Arial"/>
              </a:rPr>
              <a:t> </a:t>
            </a:r>
            <a:r>
              <a:rPr lang="en-US" sz="2400" dirty="0" err="1" smtClean="0">
                <a:effectLst/>
                <a:latin typeface="Times New Roman"/>
                <a:ea typeface="Calibri"/>
                <a:cs typeface="Arial"/>
              </a:rPr>
              <a:t>Likuiditas</a:t>
            </a:r>
            <a:r>
              <a:rPr lang="en-US" sz="2400" dirty="0" smtClean="0">
                <a:effectLst/>
                <a:latin typeface="Times New Roman"/>
                <a:ea typeface="Calibri"/>
                <a:cs typeface="Arial"/>
              </a:rPr>
              <a:t> </a:t>
            </a:r>
            <a:r>
              <a:rPr lang="en-US" sz="2400" dirty="0" err="1" smtClean="0">
                <a:effectLst/>
                <a:latin typeface="Times New Roman"/>
                <a:ea typeface="Calibri"/>
                <a:cs typeface="Arial"/>
              </a:rPr>
              <a:t>Intrahari</a:t>
            </a:r>
            <a:r>
              <a:rPr lang="en-US" sz="2400" dirty="0" smtClean="0">
                <a:effectLst/>
                <a:latin typeface="Times New Roman"/>
                <a:ea typeface="Calibri"/>
                <a:cs typeface="Arial"/>
              </a:rPr>
              <a:t> (FLI)</a:t>
            </a:r>
          </a:p>
          <a:p>
            <a:pPr marL="628650" lvl="1" algn="just">
              <a:lnSpc>
                <a:spcPct val="115000"/>
              </a:lnSpc>
              <a:spcAft>
                <a:spcPts val="1000"/>
              </a:spcAft>
            </a:pPr>
            <a:r>
              <a:rPr lang="en-US" sz="1200" dirty="0" err="1"/>
              <a:t>Untuk</a:t>
            </a:r>
            <a:r>
              <a:rPr lang="en-US" sz="1200" dirty="0"/>
              <a:t> </a:t>
            </a:r>
            <a:r>
              <a:rPr lang="en-US" sz="1200" dirty="0" err="1"/>
              <a:t>mengurangi</a:t>
            </a:r>
            <a:r>
              <a:rPr lang="en-US" sz="1200" dirty="0"/>
              <a:t> </a:t>
            </a:r>
            <a:r>
              <a:rPr lang="en-US" sz="1200" dirty="0" err="1"/>
              <a:t>risiko</a:t>
            </a:r>
            <a:r>
              <a:rPr lang="en-US" sz="1200" dirty="0"/>
              <a:t> </a:t>
            </a:r>
            <a:r>
              <a:rPr lang="en-US" sz="1200" dirty="0" err="1"/>
              <a:t>kegagalan</a:t>
            </a:r>
            <a:r>
              <a:rPr lang="en-US" sz="1200" dirty="0"/>
              <a:t> </a:t>
            </a:r>
            <a:r>
              <a:rPr lang="en-US" sz="1200" dirty="0" err="1"/>
              <a:t>transaksi</a:t>
            </a:r>
            <a:r>
              <a:rPr lang="en-US" sz="1200" dirty="0"/>
              <a:t> </a:t>
            </a:r>
            <a:r>
              <a:rPr lang="en-US" sz="1200" dirty="0" err="1"/>
              <a:t>akibat</a:t>
            </a:r>
            <a:r>
              <a:rPr lang="en-US" sz="1200" dirty="0"/>
              <a:t> </a:t>
            </a:r>
            <a:r>
              <a:rPr lang="en-US" sz="1200" dirty="0" err="1"/>
              <a:t>terjadinya</a:t>
            </a:r>
            <a:r>
              <a:rPr lang="en-US" sz="1200" dirty="0"/>
              <a:t> gridlock di </a:t>
            </a:r>
            <a:r>
              <a:rPr lang="en-US" sz="1200" dirty="0" err="1"/>
              <a:t>sistem</a:t>
            </a:r>
            <a:r>
              <a:rPr lang="en-US" sz="1200" dirty="0"/>
              <a:t> BI-RTGS, BI </a:t>
            </a:r>
            <a:r>
              <a:rPr lang="en-US" sz="1200" dirty="0" err="1"/>
              <a:t>menyediakan</a:t>
            </a:r>
            <a:r>
              <a:rPr lang="en-US" sz="1200" dirty="0"/>
              <a:t> </a:t>
            </a:r>
            <a:r>
              <a:rPr lang="en-US" sz="1200" dirty="0" err="1"/>
              <a:t>Fasilitas</a:t>
            </a:r>
            <a:r>
              <a:rPr lang="en-US" sz="1200" dirty="0"/>
              <a:t> </a:t>
            </a:r>
            <a:r>
              <a:rPr lang="en-US" sz="1200" dirty="0" err="1"/>
              <a:t>Likuiditas</a:t>
            </a:r>
            <a:r>
              <a:rPr lang="en-US" sz="1200" dirty="0"/>
              <a:t> </a:t>
            </a:r>
            <a:r>
              <a:rPr lang="en-US" sz="1200" dirty="0" err="1"/>
              <a:t>Intrahari</a:t>
            </a:r>
            <a:r>
              <a:rPr lang="en-US" sz="1200" dirty="0"/>
              <a:t> (FLI) </a:t>
            </a:r>
            <a:r>
              <a:rPr lang="en-US" sz="1200" dirty="0" err="1"/>
              <a:t>secara</a:t>
            </a:r>
            <a:r>
              <a:rPr lang="en-US" sz="1200" dirty="0"/>
              <a:t> auto-repo.  FLI </a:t>
            </a:r>
            <a:r>
              <a:rPr lang="en-US" sz="1200" dirty="0" err="1"/>
              <a:t>ini</a:t>
            </a:r>
            <a:r>
              <a:rPr lang="en-US" sz="1200" dirty="0"/>
              <a:t> </a:t>
            </a:r>
            <a:r>
              <a:rPr lang="en-US" sz="1200" dirty="0" err="1"/>
              <a:t>hanya</a:t>
            </a:r>
            <a:r>
              <a:rPr lang="en-US" sz="1200" dirty="0"/>
              <a:t> </a:t>
            </a:r>
            <a:r>
              <a:rPr lang="en-US" sz="1200" dirty="0" err="1"/>
              <a:t>dapat</a:t>
            </a:r>
            <a:r>
              <a:rPr lang="en-US" sz="1200" dirty="0"/>
              <a:t> </a:t>
            </a:r>
            <a:r>
              <a:rPr lang="en-US" sz="1200" dirty="0" err="1"/>
              <a:t>digunakan</a:t>
            </a:r>
            <a:r>
              <a:rPr lang="en-US" sz="1200" dirty="0"/>
              <a:t> </a:t>
            </a:r>
            <a:r>
              <a:rPr lang="en-US" sz="1200" dirty="0" err="1"/>
              <a:t>apabila</a:t>
            </a:r>
            <a:r>
              <a:rPr lang="en-US" sz="1200" dirty="0"/>
              <a:t> bank </a:t>
            </a:r>
            <a:r>
              <a:rPr lang="en-US" sz="1200" dirty="0" err="1"/>
              <a:t>memiliki</a:t>
            </a:r>
            <a:r>
              <a:rPr lang="en-US" sz="1200" dirty="0"/>
              <a:t> </a:t>
            </a:r>
            <a:r>
              <a:rPr lang="en-US" sz="1200" dirty="0" err="1"/>
              <a:t>surat</a:t>
            </a:r>
            <a:r>
              <a:rPr lang="en-US" sz="1200" dirty="0"/>
              <a:t> </a:t>
            </a:r>
            <a:r>
              <a:rPr lang="en-US" sz="1200" dirty="0" err="1"/>
              <a:t>berharga</a:t>
            </a:r>
            <a:r>
              <a:rPr lang="en-US" sz="1200" dirty="0"/>
              <a:t> </a:t>
            </a:r>
            <a:r>
              <a:rPr lang="en-US" sz="1200" dirty="0" err="1"/>
              <a:t>sebagai</a:t>
            </a:r>
            <a:r>
              <a:rPr lang="en-US" sz="1200" dirty="0"/>
              <a:t> </a:t>
            </a:r>
            <a:r>
              <a:rPr lang="en-US" sz="1200" dirty="0" err="1"/>
              <a:t>agunan</a:t>
            </a:r>
            <a:r>
              <a:rPr lang="en-US" sz="1200" dirty="0"/>
              <a:t> </a:t>
            </a:r>
            <a:r>
              <a:rPr lang="en-US" sz="1200" dirty="0" err="1"/>
              <a:t>dan</a:t>
            </a:r>
            <a:r>
              <a:rPr lang="en-US" sz="1200" dirty="0"/>
              <a:t> </a:t>
            </a:r>
            <a:r>
              <a:rPr lang="en-US" sz="1200" dirty="0" err="1"/>
              <a:t>telah</a:t>
            </a:r>
            <a:r>
              <a:rPr lang="en-US" sz="1200" dirty="0"/>
              <a:t> </a:t>
            </a:r>
            <a:r>
              <a:rPr lang="en-US" sz="1200" dirty="0" err="1"/>
              <a:t>memindahkan</a:t>
            </a:r>
            <a:r>
              <a:rPr lang="en-US" sz="1200" dirty="0"/>
              <a:t> </a:t>
            </a:r>
            <a:r>
              <a:rPr lang="en-US" sz="1200" dirty="0" err="1"/>
              <a:t>surat</a:t>
            </a:r>
            <a:r>
              <a:rPr lang="en-US" sz="1200" dirty="0"/>
              <a:t> </a:t>
            </a:r>
            <a:r>
              <a:rPr lang="en-US" sz="1200" dirty="0" err="1"/>
              <a:t>berharga</a:t>
            </a:r>
            <a:r>
              <a:rPr lang="en-US" sz="1200" dirty="0"/>
              <a:t> yang </a:t>
            </a:r>
            <a:r>
              <a:rPr lang="en-US" sz="1200" dirty="0" err="1"/>
              <a:t>dimilikinya</a:t>
            </a:r>
            <a:r>
              <a:rPr lang="en-US" sz="1200" dirty="0"/>
              <a:t> </a:t>
            </a:r>
            <a:r>
              <a:rPr lang="en-US" sz="1200" dirty="0" err="1"/>
              <a:t>ke</a:t>
            </a:r>
            <a:r>
              <a:rPr lang="en-US" sz="1200" dirty="0"/>
              <a:t> </a:t>
            </a:r>
            <a:r>
              <a:rPr lang="en-US" sz="1200" dirty="0" err="1"/>
              <a:t>rekening</a:t>
            </a:r>
            <a:r>
              <a:rPr lang="en-US" sz="1200" dirty="0"/>
              <a:t> collateral </a:t>
            </a:r>
            <a:r>
              <a:rPr lang="en-US" sz="1200" dirty="0" err="1"/>
              <a:t>untuk</a:t>
            </a:r>
            <a:r>
              <a:rPr lang="en-US" sz="1200" dirty="0"/>
              <a:t> FLI.  </a:t>
            </a:r>
            <a:r>
              <a:rPr lang="en-US" sz="1200" dirty="0" err="1"/>
              <a:t>Besarnya</a:t>
            </a:r>
            <a:r>
              <a:rPr lang="en-US" sz="1200" dirty="0"/>
              <a:t> </a:t>
            </a:r>
            <a:r>
              <a:rPr lang="en-US" sz="1200" dirty="0" err="1"/>
              <a:t>plafon</a:t>
            </a:r>
            <a:r>
              <a:rPr lang="en-US" sz="1200" dirty="0"/>
              <a:t> dana yang </a:t>
            </a:r>
            <a:r>
              <a:rPr lang="en-US" sz="1200" dirty="0" err="1"/>
              <a:t>dapat</a:t>
            </a:r>
            <a:r>
              <a:rPr lang="en-US" sz="1200" dirty="0"/>
              <a:t> </a:t>
            </a:r>
            <a:r>
              <a:rPr lang="en-US" sz="1200" dirty="0" err="1"/>
              <a:t>diterima</a:t>
            </a:r>
            <a:r>
              <a:rPr lang="en-US" sz="1200" dirty="0"/>
              <a:t> </a:t>
            </a:r>
            <a:r>
              <a:rPr lang="en-US" sz="1200" dirty="0" err="1"/>
              <a:t>tergantung</a:t>
            </a:r>
            <a:r>
              <a:rPr lang="en-US" sz="1200" dirty="0"/>
              <a:t> </a:t>
            </a:r>
            <a:r>
              <a:rPr lang="en-US" sz="1200" dirty="0" err="1"/>
              <a:t>kepada</a:t>
            </a:r>
            <a:r>
              <a:rPr lang="en-US" sz="1200" dirty="0"/>
              <a:t> </a:t>
            </a:r>
            <a:r>
              <a:rPr lang="en-US" sz="1200" dirty="0" err="1"/>
              <a:t>harga</a:t>
            </a:r>
            <a:r>
              <a:rPr lang="en-US" sz="1200" dirty="0"/>
              <a:t> </a:t>
            </a:r>
            <a:r>
              <a:rPr lang="en-US" sz="1200" dirty="0" err="1"/>
              <a:t>pasar</a:t>
            </a:r>
            <a:r>
              <a:rPr lang="en-US" sz="1200" dirty="0"/>
              <a:t> </a:t>
            </a:r>
            <a:r>
              <a:rPr lang="en-US" sz="1200" dirty="0" err="1"/>
              <a:t>dari</a:t>
            </a:r>
            <a:r>
              <a:rPr lang="en-US" sz="1200" dirty="0"/>
              <a:t> </a:t>
            </a:r>
            <a:r>
              <a:rPr lang="en-US" sz="1200" dirty="0" err="1"/>
              <a:t>jenis</a:t>
            </a:r>
            <a:r>
              <a:rPr lang="en-US" sz="1200" dirty="0"/>
              <a:t> </a:t>
            </a:r>
            <a:r>
              <a:rPr lang="en-US" sz="1200" dirty="0" err="1"/>
              <a:t>surat</a:t>
            </a:r>
            <a:r>
              <a:rPr lang="en-US" sz="1200" dirty="0"/>
              <a:t> </a:t>
            </a:r>
            <a:r>
              <a:rPr lang="en-US" sz="1200" dirty="0" err="1"/>
              <a:t>berharga</a:t>
            </a:r>
            <a:r>
              <a:rPr lang="en-US" sz="1200" dirty="0"/>
              <a:t> yang </a:t>
            </a:r>
            <a:r>
              <a:rPr lang="en-US" sz="1200" dirty="0" err="1"/>
              <a:t>diagunkan</a:t>
            </a:r>
            <a:r>
              <a:rPr lang="en-US" sz="1200" dirty="0"/>
              <a:t> </a:t>
            </a:r>
            <a:r>
              <a:rPr lang="en-US" sz="1200" dirty="0" err="1"/>
              <a:t>dan</a:t>
            </a:r>
            <a:r>
              <a:rPr lang="en-US" sz="1200" dirty="0"/>
              <a:t> hair cut </a:t>
            </a:r>
            <a:r>
              <a:rPr lang="en-US" sz="1200" dirty="0" err="1"/>
              <a:t>dari</a:t>
            </a:r>
            <a:r>
              <a:rPr lang="en-US" sz="1200" dirty="0"/>
              <a:t> </a:t>
            </a:r>
            <a:r>
              <a:rPr lang="en-US" sz="1200" dirty="0" err="1"/>
              <a:t>surat</a:t>
            </a:r>
            <a:r>
              <a:rPr lang="en-US" sz="1200" dirty="0"/>
              <a:t> </a:t>
            </a:r>
            <a:r>
              <a:rPr lang="en-US" sz="1200" dirty="0" err="1" smtClean="0"/>
              <a:t>berharga</a:t>
            </a:r>
            <a:r>
              <a:rPr lang="en-US" sz="1200" dirty="0" smtClean="0"/>
              <a:t>.</a:t>
            </a:r>
            <a:endParaRPr lang="en-US" sz="1200" dirty="0" smtClean="0">
              <a:ea typeface="Calibri"/>
              <a:cs typeface="Arial"/>
            </a:endParaRPr>
          </a:p>
          <a:p>
            <a:pPr marL="228600" algn="just">
              <a:lnSpc>
                <a:spcPct val="115000"/>
              </a:lnSpc>
              <a:spcAft>
                <a:spcPts val="1000"/>
              </a:spcAft>
            </a:pPr>
            <a:r>
              <a:rPr lang="en-US" sz="2400" dirty="0" smtClean="0">
                <a:effectLst/>
                <a:latin typeface="Times New Roman"/>
                <a:ea typeface="Calibri"/>
                <a:cs typeface="Arial"/>
              </a:rPr>
              <a:t>Repo </a:t>
            </a:r>
            <a:r>
              <a:rPr lang="en-US" sz="2400" dirty="0" err="1" smtClean="0">
                <a:effectLst/>
                <a:latin typeface="Times New Roman"/>
                <a:ea typeface="Calibri"/>
                <a:cs typeface="Arial"/>
              </a:rPr>
              <a:t>dalam</a:t>
            </a:r>
            <a:r>
              <a:rPr lang="en-US" sz="2400" dirty="0" smtClean="0">
                <a:effectLst/>
                <a:latin typeface="Times New Roman"/>
                <a:ea typeface="Calibri"/>
                <a:cs typeface="Arial"/>
              </a:rPr>
              <a:t> </a:t>
            </a:r>
            <a:r>
              <a:rPr lang="en-US" sz="2400" dirty="0" err="1" smtClean="0">
                <a:effectLst/>
                <a:latin typeface="Times New Roman"/>
                <a:ea typeface="Calibri"/>
                <a:cs typeface="Arial"/>
              </a:rPr>
              <a:t>Fasilitas</a:t>
            </a:r>
            <a:r>
              <a:rPr lang="en-US" sz="2400" dirty="0" smtClean="0">
                <a:effectLst/>
                <a:latin typeface="Times New Roman"/>
                <a:ea typeface="Calibri"/>
                <a:cs typeface="Arial"/>
              </a:rPr>
              <a:t> </a:t>
            </a:r>
            <a:r>
              <a:rPr lang="en-US" sz="2400" dirty="0" err="1" smtClean="0">
                <a:effectLst/>
                <a:latin typeface="Times New Roman"/>
                <a:ea typeface="Calibri"/>
                <a:cs typeface="Arial"/>
              </a:rPr>
              <a:t>Pendanaan</a:t>
            </a:r>
            <a:r>
              <a:rPr lang="en-US" sz="2400" dirty="0" smtClean="0">
                <a:effectLst/>
                <a:latin typeface="Times New Roman"/>
                <a:ea typeface="Calibri"/>
                <a:cs typeface="Arial"/>
              </a:rPr>
              <a:t> </a:t>
            </a:r>
            <a:r>
              <a:rPr lang="en-US" sz="2400" dirty="0" err="1" smtClean="0">
                <a:effectLst/>
                <a:latin typeface="Times New Roman"/>
                <a:ea typeface="Calibri"/>
                <a:cs typeface="Arial"/>
              </a:rPr>
              <a:t>Jangka</a:t>
            </a:r>
            <a:r>
              <a:rPr lang="en-US" sz="2400" dirty="0" smtClean="0">
                <a:effectLst/>
                <a:latin typeface="Times New Roman"/>
                <a:ea typeface="Calibri"/>
                <a:cs typeface="Arial"/>
              </a:rPr>
              <a:t> </a:t>
            </a:r>
            <a:r>
              <a:rPr lang="en-US" sz="2400" dirty="0" err="1" smtClean="0">
                <a:effectLst/>
                <a:latin typeface="Times New Roman"/>
                <a:ea typeface="Calibri"/>
                <a:cs typeface="Arial"/>
              </a:rPr>
              <a:t>Pendek</a:t>
            </a:r>
            <a:r>
              <a:rPr lang="en-US" sz="2400" dirty="0" smtClean="0">
                <a:effectLst/>
                <a:latin typeface="Times New Roman"/>
                <a:ea typeface="Calibri"/>
                <a:cs typeface="Arial"/>
              </a:rPr>
              <a:t> </a:t>
            </a:r>
            <a:r>
              <a:rPr lang="en-US" sz="2400" dirty="0" err="1" smtClean="0">
                <a:effectLst/>
                <a:latin typeface="Times New Roman"/>
                <a:ea typeface="Calibri"/>
                <a:cs typeface="Arial"/>
              </a:rPr>
              <a:t>Syariah</a:t>
            </a:r>
            <a:r>
              <a:rPr lang="en-US" sz="2400" dirty="0" smtClean="0">
                <a:effectLst/>
                <a:latin typeface="Times New Roman"/>
                <a:ea typeface="Calibri"/>
                <a:cs typeface="Arial"/>
              </a:rPr>
              <a:t> </a:t>
            </a:r>
            <a:r>
              <a:rPr lang="en-US" sz="2400" dirty="0" smtClean="0">
                <a:latin typeface="Times New Roman"/>
                <a:ea typeface="Calibri"/>
                <a:cs typeface="Arial"/>
              </a:rPr>
              <a:t>(FPJPS)</a:t>
            </a:r>
          </a:p>
          <a:p>
            <a:pPr marL="628650" lvl="1" algn="just">
              <a:lnSpc>
                <a:spcPct val="115000"/>
              </a:lnSpc>
              <a:spcAft>
                <a:spcPts val="1000"/>
              </a:spcAft>
            </a:pPr>
            <a:r>
              <a:rPr lang="en-US" sz="1400" dirty="0" err="1"/>
              <a:t>Fasilitas</a:t>
            </a:r>
            <a:r>
              <a:rPr lang="en-US" sz="1400" dirty="0"/>
              <a:t> </a:t>
            </a:r>
            <a:r>
              <a:rPr lang="en-US" sz="1400" dirty="0" err="1"/>
              <a:t>Pendanaan</a:t>
            </a:r>
            <a:r>
              <a:rPr lang="en-US" sz="1400" dirty="0"/>
              <a:t> </a:t>
            </a:r>
            <a:r>
              <a:rPr lang="en-US" sz="1400" dirty="0" err="1"/>
              <a:t>jangka</a:t>
            </a:r>
            <a:r>
              <a:rPr lang="en-US" sz="1400" dirty="0"/>
              <a:t> </a:t>
            </a:r>
            <a:r>
              <a:rPr lang="en-US" sz="1400" dirty="0" err="1"/>
              <a:t>Pendek</a:t>
            </a:r>
            <a:r>
              <a:rPr lang="en-US" sz="1400" dirty="0"/>
              <a:t> yang </a:t>
            </a:r>
            <a:r>
              <a:rPr lang="en-US" sz="1400" dirty="0" err="1"/>
              <a:t>selanjutnya</a:t>
            </a:r>
            <a:r>
              <a:rPr lang="en-US" sz="1400" dirty="0"/>
              <a:t> </a:t>
            </a:r>
            <a:r>
              <a:rPr lang="en-US" sz="1400" dirty="0" err="1"/>
              <a:t>disebut</a:t>
            </a:r>
            <a:r>
              <a:rPr lang="en-US" sz="1400" dirty="0"/>
              <a:t> </a:t>
            </a:r>
            <a:r>
              <a:rPr lang="en-US" sz="1400" dirty="0" err="1"/>
              <a:t>denbgan</a:t>
            </a:r>
            <a:r>
              <a:rPr lang="en-US" sz="1400" dirty="0"/>
              <a:t> FPJP </a:t>
            </a:r>
            <a:r>
              <a:rPr lang="en-US" sz="1400" dirty="0" err="1"/>
              <a:t>adalah</a:t>
            </a:r>
            <a:r>
              <a:rPr lang="en-US" sz="1400" dirty="0"/>
              <a:t> </a:t>
            </a:r>
            <a:r>
              <a:rPr lang="en-US" sz="1400" dirty="0" err="1"/>
              <a:t>fasilitas</a:t>
            </a:r>
            <a:r>
              <a:rPr lang="en-US" sz="1400" dirty="0"/>
              <a:t> </a:t>
            </a:r>
            <a:r>
              <a:rPr lang="en-US" sz="1400" dirty="0" err="1"/>
              <a:t>pendanaan</a:t>
            </a:r>
            <a:r>
              <a:rPr lang="en-US" sz="1400" dirty="0"/>
              <a:t> </a:t>
            </a:r>
            <a:r>
              <a:rPr lang="en-US" sz="1400" dirty="0" err="1"/>
              <a:t>dari</a:t>
            </a:r>
            <a:r>
              <a:rPr lang="en-US" sz="1400" dirty="0"/>
              <a:t> BI </a:t>
            </a:r>
            <a:r>
              <a:rPr lang="en-US" sz="1400" dirty="0" err="1"/>
              <a:t>kepada</a:t>
            </a:r>
            <a:r>
              <a:rPr lang="en-US" sz="1400" dirty="0"/>
              <a:t> Bank </a:t>
            </a:r>
            <a:r>
              <a:rPr lang="en-US" sz="1400" dirty="0" err="1"/>
              <a:t>untuk</a:t>
            </a:r>
            <a:r>
              <a:rPr lang="en-US" sz="1400" dirty="0"/>
              <a:t> </a:t>
            </a:r>
            <a:r>
              <a:rPr lang="en-US" sz="1400" dirty="0" err="1"/>
              <a:t>mengatasi</a:t>
            </a:r>
            <a:r>
              <a:rPr lang="en-US" sz="1400" dirty="0"/>
              <a:t> </a:t>
            </a:r>
            <a:r>
              <a:rPr lang="en-US" sz="1400" dirty="0" err="1"/>
              <a:t>kesulitan</a:t>
            </a:r>
            <a:r>
              <a:rPr lang="en-US" sz="1400" dirty="0"/>
              <a:t> </a:t>
            </a:r>
            <a:r>
              <a:rPr lang="en-US" sz="1400" dirty="0" err="1"/>
              <a:t>likuiditas</a:t>
            </a:r>
            <a:r>
              <a:rPr lang="en-US" sz="1400" dirty="0"/>
              <a:t> yang </a:t>
            </a:r>
            <a:r>
              <a:rPr lang="en-US" sz="1400" dirty="0" err="1"/>
              <a:t>dialami</a:t>
            </a:r>
            <a:r>
              <a:rPr lang="en-US" sz="1400" dirty="0"/>
              <a:t> </a:t>
            </a:r>
            <a:r>
              <a:rPr lang="en-US" sz="1400" dirty="0" err="1"/>
              <a:t>oleh</a:t>
            </a:r>
            <a:r>
              <a:rPr lang="en-US" sz="1400" dirty="0"/>
              <a:t> bank, </a:t>
            </a:r>
            <a:r>
              <a:rPr lang="en-US" sz="1400" dirty="0" err="1"/>
              <a:t>baik</a:t>
            </a:r>
            <a:r>
              <a:rPr lang="en-US" sz="1400" dirty="0"/>
              <a:t> bank </a:t>
            </a:r>
            <a:r>
              <a:rPr lang="en-US" sz="1400" dirty="0" err="1"/>
              <a:t>konvensional</a:t>
            </a:r>
            <a:r>
              <a:rPr lang="en-US" sz="1400" dirty="0"/>
              <a:t> </a:t>
            </a:r>
            <a:r>
              <a:rPr lang="en-US" sz="1400" dirty="0" err="1"/>
              <a:t>maupun</a:t>
            </a:r>
            <a:r>
              <a:rPr lang="en-US" sz="1400" dirty="0"/>
              <a:t> bank </a:t>
            </a:r>
            <a:r>
              <a:rPr lang="en-US" sz="1400" dirty="0" err="1"/>
              <a:t>syariah</a:t>
            </a:r>
            <a:r>
              <a:rPr lang="en-US" sz="1400" dirty="0"/>
              <a:t> </a:t>
            </a:r>
            <a:r>
              <a:rPr lang="en-US" sz="1400" dirty="0" smtClean="0"/>
              <a:t>. </a:t>
            </a:r>
            <a:r>
              <a:rPr lang="en-US" sz="1400" dirty="0" err="1"/>
              <a:t>Agunan</a:t>
            </a:r>
            <a:r>
              <a:rPr lang="en-US" sz="1400" dirty="0"/>
              <a:t> FPJP/S </a:t>
            </a:r>
            <a:r>
              <a:rPr lang="en-US" sz="1400" dirty="0" err="1"/>
              <a:t>dapat</a:t>
            </a:r>
            <a:r>
              <a:rPr lang="en-US" sz="1400" dirty="0"/>
              <a:t> </a:t>
            </a:r>
            <a:r>
              <a:rPr lang="en-US" sz="1400" dirty="0" err="1"/>
              <a:t>berupa</a:t>
            </a:r>
            <a:r>
              <a:rPr lang="en-US" sz="1400" dirty="0"/>
              <a:t> : SBSN </a:t>
            </a:r>
            <a:r>
              <a:rPr lang="en-US" sz="1400" dirty="0" err="1"/>
              <a:t>dan</a:t>
            </a:r>
            <a:r>
              <a:rPr lang="en-US" sz="1400" dirty="0"/>
              <a:t> SBI-S.  </a:t>
            </a:r>
            <a:r>
              <a:rPr lang="en-US" sz="1400" dirty="0" err="1"/>
              <a:t>Aset</a:t>
            </a:r>
            <a:r>
              <a:rPr lang="en-US" sz="1400" dirty="0"/>
              <a:t> </a:t>
            </a:r>
            <a:r>
              <a:rPr lang="en-US" sz="1400" dirty="0" err="1"/>
              <a:t>kredit</a:t>
            </a:r>
            <a:r>
              <a:rPr lang="en-US" sz="1400" dirty="0"/>
              <a:t>/</a:t>
            </a:r>
            <a:r>
              <a:rPr lang="en-US" sz="1400" dirty="0" err="1"/>
              <a:t>pembiayaan</a:t>
            </a:r>
            <a:r>
              <a:rPr lang="en-US" sz="1400" dirty="0"/>
              <a:t>, </a:t>
            </a:r>
            <a:r>
              <a:rPr lang="en-US" sz="1400" dirty="0" err="1"/>
              <a:t>dalam</a:t>
            </a:r>
            <a:r>
              <a:rPr lang="en-US" sz="1400" dirty="0"/>
              <a:t> </a:t>
            </a:r>
            <a:r>
              <a:rPr lang="en-US" sz="1400" dirty="0" err="1"/>
              <a:t>hal</a:t>
            </a:r>
            <a:r>
              <a:rPr lang="en-US" sz="1400" dirty="0"/>
              <a:t> </a:t>
            </a:r>
            <a:r>
              <a:rPr lang="en-US" sz="1400" dirty="0" err="1"/>
              <a:t>ini</a:t>
            </a:r>
            <a:r>
              <a:rPr lang="en-US" sz="1400" dirty="0"/>
              <a:t> </a:t>
            </a:r>
            <a:r>
              <a:rPr lang="en-US" sz="1400" dirty="0" err="1"/>
              <a:t>menurut</a:t>
            </a:r>
            <a:r>
              <a:rPr lang="en-US" sz="1400" dirty="0"/>
              <a:t> </a:t>
            </a:r>
            <a:r>
              <a:rPr lang="en-US" sz="1400" dirty="0" err="1"/>
              <a:t>penulis</a:t>
            </a:r>
            <a:r>
              <a:rPr lang="en-US" sz="1400" dirty="0"/>
              <a:t> </a:t>
            </a:r>
            <a:r>
              <a:rPr lang="en-US" sz="1400" dirty="0" err="1"/>
              <a:t>berupa</a:t>
            </a:r>
            <a:r>
              <a:rPr lang="en-US" sz="1400" dirty="0"/>
              <a:t> SBPU-M, </a:t>
            </a:r>
            <a:r>
              <a:rPr lang="en-US" sz="1400" dirty="0" err="1"/>
              <a:t>dapat</a:t>
            </a:r>
            <a:r>
              <a:rPr lang="en-US" sz="1400" dirty="0"/>
              <a:t> </a:t>
            </a:r>
            <a:r>
              <a:rPr lang="en-US" sz="1400" dirty="0" err="1"/>
              <a:t>dijadikan</a:t>
            </a:r>
            <a:r>
              <a:rPr lang="en-US" sz="1400" dirty="0"/>
              <a:t> </a:t>
            </a:r>
            <a:r>
              <a:rPr lang="en-US" sz="1400" dirty="0" err="1"/>
              <a:t>agunan</a:t>
            </a:r>
            <a:r>
              <a:rPr lang="en-US" sz="1400" dirty="0"/>
              <a:t> FPJPS </a:t>
            </a:r>
            <a:r>
              <a:rPr lang="en-US" sz="1400" dirty="0" err="1"/>
              <a:t>dalam</a:t>
            </a:r>
            <a:r>
              <a:rPr lang="en-US" sz="1400" dirty="0"/>
              <a:t> </a:t>
            </a:r>
            <a:r>
              <a:rPr lang="en-US" sz="1400" dirty="0" err="1"/>
              <a:t>hal</a:t>
            </a:r>
            <a:r>
              <a:rPr lang="en-US" sz="1400" dirty="0"/>
              <a:t> bank </a:t>
            </a:r>
            <a:r>
              <a:rPr lang="en-US" sz="1400" dirty="0" err="1"/>
              <a:t>tidak</a:t>
            </a:r>
            <a:r>
              <a:rPr lang="en-US" sz="1400" dirty="0"/>
              <a:t> </a:t>
            </a:r>
            <a:r>
              <a:rPr lang="en-US" sz="1400" dirty="0" err="1"/>
              <a:t>memiliki</a:t>
            </a:r>
            <a:r>
              <a:rPr lang="en-US" sz="1400" dirty="0"/>
              <a:t> SBSN </a:t>
            </a:r>
            <a:r>
              <a:rPr lang="en-US" sz="1400" dirty="0" err="1"/>
              <a:t>dan</a:t>
            </a:r>
            <a:r>
              <a:rPr lang="en-US" sz="1400" dirty="0"/>
              <a:t> SBI-S. BI </a:t>
            </a:r>
            <a:r>
              <a:rPr lang="en-US" sz="1400" dirty="0" err="1"/>
              <a:t>mengenakan</a:t>
            </a:r>
            <a:r>
              <a:rPr lang="en-US" sz="1400" dirty="0"/>
              <a:t> </a:t>
            </a:r>
            <a:r>
              <a:rPr lang="en-US" sz="1400" dirty="0" err="1"/>
              <a:t>biaya</a:t>
            </a:r>
            <a:r>
              <a:rPr lang="en-US" sz="1400" dirty="0"/>
              <a:t> </a:t>
            </a:r>
            <a:r>
              <a:rPr lang="en-US" sz="1400" dirty="0" err="1"/>
              <a:t>atas</a:t>
            </a:r>
            <a:r>
              <a:rPr lang="en-US" sz="1400" dirty="0"/>
              <a:t> FPJP/S </a:t>
            </a:r>
            <a:r>
              <a:rPr lang="en-US" sz="1400" dirty="0" err="1"/>
              <a:t>sebesar</a:t>
            </a:r>
            <a:r>
              <a:rPr lang="en-US" sz="1400" dirty="0"/>
              <a:t> BI-rate </a:t>
            </a:r>
            <a:r>
              <a:rPr lang="en-US" sz="1400" dirty="0" err="1"/>
              <a:t>ditambah</a:t>
            </a:r>
            <a:r>
              <a:rPr lang="en-US" sz="1400" dirty="0"/>
              <a:t> margin </a:t>
            </a:r>
            <a:r>
              <a:rPr lang="en-US" sz="1400" dirty="0" err="1"/>
              <a:t>sebesar</a:t>
            </a:r>
            <a:r>
              <a:rPr lang="en-US" sz="1400" dirty="0"/>
              <a:t> 100 basis </a:t>
            </a:r>
            <a:r>
              <a:rPr lang="en-US" sz="1400" dirty="0" err="1" smtClean="0"/>
              <a:t>poin</a:t>
            </a:r>
            <a:r>
              <a:rPr lang="en-US" sz="1400" dirty="0" smtClean="0"/>
              <a:t>. </a:t>
            </a:r>
            <a:r>
              <a:rPr lang="en-US" sz="2400" dirty="0">
                <a:effectLst/>
                <a:latin typeface="Times New Roman"/>
                <a:ea typeface="Calibri"/>
                <a:cs typeface="Arial"/>
              </a:rPr>
              <a:t>	</a:t>
            </a:r>
            <a:endParaRPr lang="en-US" sz="2400" dirty="0" smtClean="0">
              <a:effectLst/>
              <a:latin typeface="Times New Roman"/>
              <a:ea typeface="Calibri"/>
              <a:cs typeface="Arial"/>
            </a:endParaRPr>
          </a:p>
          <a:p>
            <a:pPr marL="228600" algn="just">
              <a:lnSpc>
                <a:spcPct val="115000"/>
              </a:lnSpc>
              <a:spcAft>
                <a:spcPts val="1000"/>
              </a:spcAft>
            </a:pPr>
            <a:r>
              <a:rPr lang="en-US" sz="2400" dirty="0" err="1" smtClean="0">
                <a:effectLst/>
                <a:latin typeface="Times New Roman"/>
                <a:ea typeface="Calibri"/>
                <a:cs typeface="Arial"/>
              </a:rPr>
              <a:t>Fasilitas</a:t>
            </a:r>
            <a:r>
              <a:rPr lang="en-US" sz="2400" dirty="0" smtClean="0">
                <a:effectLst/>
                <a:latin typeface="Times New Roman"/>
                <a:ea typeface="Calibri"/>
                <a:cs typeface="Arial"/>
              </a:rPr>
              <a:t> Non-Repo Bank Indonesia </a:t>
            </a:r>
            <a:r>
              <a:rPr lang="en-US" sz="2400" dirty="0" err="1" smtClean="0">
                <a:effectLst/>
                <a:latin typeface="Times New Roman"/>
                <a:ea typeface="Calibri"/>
                <a:cs typeface="Arial"/>
              </a:rPr>
              <a:t>Syariah</a:t>
            </a:r>
            <a:r>
              <a:rPr lang="en-US" sz="2400" dirty="0" smtClean="0">
                <a:effectLst/>
                <a:latin typeface="Times New Roman"/>
                <a:ea typeface="Calibri"/>
                <a:cs typeface="Arial"/>
              </a:rPr>
              <a:t> (FASBIS).</a:t>
            </a:r>
          </a:p>
          <a:p>
            <a:pPr marL="628650" lvl="1" algn="just">
              <a:lnSpc>
                <a:spcPct val="115000"/>
              </a:lnSpc>
              <a:spcAft>
                <a:spcPts val="1000"/>
              </a:spcAft>
            </a:pPr>
            <a:r>
              <a:rPr lang="en-US" sz="1400" dirty="0" err="1"/>
              <a:t>Fasilitas</a:t>
            </a:r>
            <a:r>
              <a:rPr lang="en-US" sz="1400" dirty="0"/>
              <a:t> </a:t>
            </a:r>
            <a:r>
              <a:rPr lang="en-US" sz="1400" dirty="0" err="1"/>
              <a:t>simpanan</a:t>
            </a:r>
            <a:r>
              <a:rPr lang="en-US" sz="1400" dirty="0"/>
              <a:t> di Bank Indonesia </a:t>
            </a:r>
            <a:r>
              <a:rPr lang="en-US" sz="1400" dirty="0" err="1"/>
              <a:t>Syariah</a:t>
            </a:r>
            <a:r>
              <a:rPr lang="en-US" sz="1400" dirty="0"/>
              <a:t>, </a:t>
            </a:r>
            <a:r>
              <a:rPr lang="en-US" sz="1400" dirty="0" err="1"/>
              <a:t>adalah</a:t>
            </a:r>
            <a:r>
              <a:rPr lang="en-US" sz="1400" dirty="0"/>
              <a:t> </a:t>
            </a:r>
            <a:r>
              <a:rPr lang="en-US" sz="1400" dirty="0" err="1"/>
              <a:t>fasilitas</a:t>
            </a:r>
            <a:r>
              <a:rPr lang="en-US" sz="1400" dirty="0"/>
              <a:t> </a:t>
            </a:r>
            <a:r>
              <a:rPr lang="en-US" sz="1400" dirty="0" err="1"/>
              <a:t>simpanan</a:t>
            </a:r>
            <a:r>
              <a:rPr lang="en-US" sz="1400" dirty="0"/>
              <a:t> yang </a:t>
            </a:r>
            <a:r>
              <a:rPr lang="en-US" sz="1400" dirty="0" err="1"/>
              <a:t>disediakan</a:t>
            </a:r>
            <a:r>
              <a:rPr lang="en-US" sz="1400" dirty="0"/>
              <a:t> </a:t>
            </a:r>
            <a:r>
              <a:rPr lang="en-US" sz="1400" dirty="0" err="1"/>
              <a:t>oleh</a:t>
            </a:r>
            <a:r>
              <a:rPr lang="en-US" sz="1400" dirty="0"/>
              <a:t> Bank Indonesia </a:t>
            </a:r>
            <a:r>
              <a:rPr lang="en-US" sz="1400" dirty="0" err="1"/>
              <a:t>kepada</a:t>
            </a:r>
            <a:r>
              <a:rPr lang="en-US" sz="1400" dirty="0"/>
              <a:t> bank </a:t>
            </a:r>
            <a:r>
              <a:rPr lang="en-US" sz="1400" dirty="0" err="1"/>
              <a:t>umum</a:t>
            </a:r>
            <a:r>
              <a:rPr lang="en-US" sz="1400" dirty="0"/>
              <a:t> yang </a:t>
            </a:r>
            <a:r>
              <a:rPr lang="en-US" sz="1400" dirty="0" err="1"/>
              <a:t>melaksanakan</a:t>
            </a:r>
            <a:r>
              <a:rPr lang="en-US" sz="1400" dirty="0"/>
              <a:t> </a:t>
            </a:r>
            <a:r>
              <a:rPr lang="en-US" sz="1400" dirty="0" err="1"/>
              <a:t>kegiatan</a:t>
            </a:r>
            <a:r>
              <a:rPr lang="en-US" sz="1400" dirty="0"/>
              <a:t> </a:t>
            </a:r>
            <a:r>
              <a:rPr lang="en-US" sz="1400" dirty="0" err="1"/>
              <a:t>usaha</a:t>
            </a:r>
            <a:r>
              <a:rPr lang="en-US" sz="1400" dirty="0"/>
              <a:t> </a:t>
            </a:r>
            <a:r>
              <a:rPr lang="en-US" sz="1400" dirty="0" err="1"/>
              <a:t>berdasarkan</a:t>
            </a:r>
            <a:r>
              <a:rPr lang="en-US" sz="1400" dirty="0"/>
              <a:t> </a:t>
            </a:r>
            <a:r>
              <a:rPr lang="en-US" sz="1400" dirty="0" err="1"/>
              <a:t>prinsip</a:t>
            </a:r>
            <a:r>
              <a:rPr lang="en-US" sz="1400" dirty="0"/>
              <a:t> </a:t>
            </a:r>
            <a:r>
              <a:rPr lang="en-US" sz="1400" dirty="0" err="1"/>
              <a:t>syariah</a:t>
            </a:r>
            <a:r>
              <a:rPr lang="en-US" sz="1400" dirty="0"/>
              <a:t> </a:t>
            </a:r>
            <a:r>
              <a:rPr lang="en-US" sz="1400" dirty="0" err="1"/>
              <a:t>untuk</a:t>
            </a:r>
            <a:r>
              <a:rPr lang="en-US" sz="1400" dirty="0"/>
              <a:t> </a:t>
            </a:r>
            <a:r>
              <a:rPr lang="en-US" sz="1400" dirty="0" err="1"/>
              <a:t>menempatkan</a:t>
            </a:r>
            <a:r>
              <a:rPr lang="en-US" sz="1400" dirty="0"/>
              <a:t> </a:t>
            </a:r>
            <a:r>
              <a:rPr lang="en-US" sz="1400" dirty="0" err="1"/>
              <a:t>dananya</a:t>
            </a:r>
            <a:r>
              <a:rPr lang="en-US" sz="1400" dirty="0"/>
              <a:t> di Bank Indonesia </a:t>
            </a:r>
            <a:r>
              <a:rPr lang="en-US" sz="1400" dirty="0" err="1"/>
              <a:t>dalam</a:t>
            </a:r>
            <a:r>
              <a:rPr lang="en-US" sz="1400" dirty="0"/>
              <a:t> </a:t>
            </a:r>
            <a:r>
              <a:rPr lang="en-US" sz="1400" dirty="0" err="1"/>
              <a:t>rangka</a:t>
            </a:r>
            <a:r>
              <a:rPr lang="en-US" sz="1400" dirty="0"/>
              <a:t> </a:t>
            </a:r>
            <a:r>
              <a:rPr lang="en-US" sz="1400" i="1" dirty="0"/>
              <a:t>deposit facilities</a:t>
            </a:r>
            <a:r>
              <a:rPr lang="en-US" sz="1400" dirty="0"/>
              <a:t> </a:t>
            </a:r>
            <a:r>
              <a:rPr lang="en-US" sz="1400" dirty="0" err="1"/>
              <a:t>syariah</a:t>
            </a:r>
            <a:r>
              <a:rPr lang="en-US" sz="1400" dirty="0"/>
              <a:t>.  </a:t>
            </a:r>
            <a:r>
              <a:rPr lang="en-US" sz="1400" dirty="0" err="1"/>
              <a:t>Kepemilikan</a:t>
            </a:r>
            <a:r>
              <a:rPr lang="en-US" sz="1400" dirty="0"/>
              <a:t> FASBIS di </a:t>
            </a:r>
            <a:r>
              <a:rPr lang="en-US" sz="1400" dirty="0" err="1"/>
              <a:t>catat</a:t>
            </a:r>
            <a:r>
              <a:rPr lang="en-US" sz="1400" dirty="0"/>
              <a:t> di Bank Indonesia </a:t>
            </a:r>
            <a:r>
              <a:rPr lang="en-US" sz="1400" dirty="0" err="1"/>
              <a:t>Scripless</a:t>
            </a:r>
            <a:r>
              <a:rPr lang="en-US" sz="1400" dirty="0"/>
              <a:t> Securities Settlement System (BI-SSSS) </a:t>
            </a:r>
            <a:r>
              <a:rPr lang="en-US" sz="1400" dirty="0" err="1"/>
              <a:t>dengan</a:t>
            </a:r>
            <a:r>
              <a:rPr lang="en-US" sz="1400" dirty="0"/>
              <a:t> </a:t>
            </a:r>
            <a:r>
              <a:rPr lang="en-US" sz="1400" dirty="0" err="1"/>
              <a:t>tidak</a:t>
            </a:r>
            <a:r>
              <a:rPr lang="en-US" sz="1400" dirty="0"/>
              <a:t> </a:t>
            </a:r>
            <a:r>
              <a:rPr lang="en-US" sz="1400" dirty="0" err="1"/>
              <a:t>menerbitkan</a:t>
            </a:r>
            <a:r>
              <a:rPr lang="en-US" sz="1400" dirty="0"/>
              <a:t> </a:t>
            </a:r>
            <a:r>
              <a:rPr lang="en-US" sz="1400" dirty="0" err="1"/>
              <a:t>surat</a:t>
            </a:r>
            <a:r>
              <a:rPr lang="en-US" sz="1400" dirty="0"/>
              <a:t> </a:t>
            </a:r>
            <a:r>
              <a:rPr lang="en-US" sz="1400" dirty="0" err="1"/>
              <a:t>berharga</a:t>
            </a:r>
            <a:r>
              <a:rPr lang="en-US" sz="1400" dirty="0"/>
              <a:t>, </a:t>
            </a:r>
            <a:r>
              <a:rPr lang="en-US" sz="1400" dirty="0" err="1"/>
              <a:t>seperti</a:t>
            </a:r>
            <a:r>
              <a:rPr lang="en-US" sz="1400" dirty="0"/>
              <a:t> </a:t>
            </a:r>
            <a:r>
              <a:rPr lang="en-US" sz="1400" dirty="0" err="1"/>
              <a:t>misalnya</a:t>
            </a:r>
            <a:r>
              <a:rPr lang="en-US" sz="1400" dirty="0"/>
              <a:t> SBI, </a:t>
            </a:r>
            <a:r>
              <a:rPr lang="en-US" sz="1400" dirty="0" err="1"/>
              <a:t>sehingga</a:t>
            </a:r>
            <a:r>
              <a:rPr lang="en-US" sz="1400" dirty="0"/>
              <a:t> FASBIS </a:t>
            </a:r>
            <a:r>
              <a:rPr lang="en-US" sz="1400" dirty="0" err="1"/>
              <a:t>tidak</a:t>
            </a:r>
            <a:r>
              <a:rPr lang="en-US" sz="1400" dirty="0"/>
              <a:t> </a:t>
            </a:r>
            <a:r>
              <a:rPr lang="en-US" sz="1400" dirty="0" err="1"/>
              <a:t>dapat</a:t>
            </a:r>
            <a:r>
              <a:rPr lang="en-US" sz="1400" dirty="0"/>
              <a:t> </a:t>
            </a:r>
            <a:r>
              <a:rPr lang="en-US" sz="1400" dirty="0" err="1"/>
              <a:t>dipindahtangankan</a:t>
            </a:r>
            <a:r>
              <a:rPr lang="en-US" sz="1400" dirty="0"/>
              <a:t> </a:t>
            </a:r>
            <a:r>
              <a:rPr lang="en-US" sz="1400" dirty="0" err="1"/>
              <a:t>atau</a:t>
            </a:r>
            <a:r>
              <a:rPr lang="en-US" sz="1400" dirty="0"/>
              <a:t> </a:t>
            </a:r>
            <a:r>
              <a:rPr lang="en-US" sz="1400" dirty="0" err="1"/>
              <a:t>direpokan</a:t>
            </a:r>
            <a:r>
              <a:rPr lang="en-US" sz="1400" dirty="0"/>
              <a:t>. </a:t>
            </a:r>
            <a:endParaRPr lang="en-US" sz="1300" dirty="0">
              <a:ea typeface="Calibri"/>
              <a:cs typeface="Arial"/>
            </a:endParaRPr>
          </a:p>
          <a:p>
            <a:pPr marL="228600" algn="just">
              <a:lnSpc>
                <a:spcPct val="115000"/>
              </a:lnSpc>
              <a:spcAft>
                <a:spcPts val="1000"/>
              </a:spcAft>
            </a:pPr>
            <a:endParaRPr lang="en-US" sz="2000" dirty="0">
              <a:ea typeface="Calibri"/>
              <a:cs typeface="Arial"/>
            </a:endParaRPr>
          </a:p>
          <a:p>
            <a:endParaRPr lang="en-US" sz="2400" dirty="0"/>
          </a:p>
        </p:txBody>
      </p:sp>
    </p:spTree>
    <p:extLst>
      <p:ext uri="{BB962C8B-B14F-4D97-AF65-F5344CB8AC3E}">
        <p14:creationId xmlns:p14="http://schemas.microsoft.com/office/powerpoint/2010/main" val="30537988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l">
              <a:lnSpc>
                <a:spcPct val="115000"/>
              </a:lnSpc>
              <a:spcAft>
                <a:spcPts val="1000"/>
              </a:spcAft>
            </a:pPr>
            <a:r>
              <a:rPr lang="en-US" sz="2400" dirty="0" err="1" smtClean="0">
                <a:effectLst/>
                <a:latin typeface="Times New Roman"/>
                <a:ea typeface="Calibri"/>
                <a:cs typeface="Arial"/>
              </a:rPr>
              <a:t>Dampak</a:t>
            </a:r>
            <a:r>
              <a:rPr lang="en-US" sz="2400" dirty="0" smtClean="0">
                <a:effectLst/>
                <a:latin typeface="Times New Roman"/>
                <a:ea typeface="Calibri"/>
                <a:cs typeface="Arial"/>
              </a:rPr>
              <a:t> </a:t>
            </a:r>
            <a:r>
              <a:rPr lang="en-US" sz="2400" dirty="0" err="1" smtClean="0">
                <a:effectLst/>
                <a:latin typeface="Times New Roman"/>
                <a:ea typeface="Calibri"/>
                <a:cs typeface="Arial"/>
              </a:rPr>
              <a:t>Transmisi</a:t>
            </a:r>
            <a:r>
              <a:rPr lang="en-US" sz="2400" dirty="0" smtClean="0">
                <a:effectLst/>
                <a:latin typeface="Times New Roman"/>
                <a:ea typeface="Calibri"/>
                <a:cs typeface="Arial"/>
              </a:rPr>
              <a:t> </a:t>
            </a:r>
            <a:r>
              <a:rPr lang="en-US" sz="2400" dirty="0" err="1" smtClean="0">
                <a:effectLst/>
                <a:latin typeface="Times New Roman"/>
                <a:ea typeface="Calibri"/>
                <a:cs typeface="Arial"/>
              </a:rPr>
              <a:t>Kebijakan</a:t>
            </a:r>
            <a:r>
              <a:rPr lang="en-US" sz="2400" dirty="0" smtClean="0">
                <a:effectLst/>
                <a:latin typeface="Times New Roman"/>
                <a:ea typeface="Calibri"/>
                <a:cs typeface="Arial"/>
              </a:rPr>
              <a:t> </a:t>
            </a:r>
            <a:r>
              <a:rPr lang="en-US" sz="2400" dirty="0" err="1" smtClean="0">
                <a:effectLst/>
                <a:latin typeface="Times New Roman"/>
                <a:ea typeface="Calibri"/>
                <a:cs typeface="Arial"/>
              </a:rPr>
              <a:t>Moneter</a:t>
            </a:r>
            <a:r>
              <a:rPr lang="en-US" sz="2400" dirty="0" smtClean="0">
                <a:effectLst/>
                <a:latin typeface="Times New Roman"/>
                <a:ea typeface="Calibri"/>
                <a:cs typeface="Arial"/>
              </a:rPr>
              <a:t> </a:t>
            </a:r>
            <a:r>
              <a:rPr lang="en-US" sz="2400" dirty="0" err="1" smtClean="0">
                <a:effectLst/>
                <a:latin typeface="Times New Roman"/>
                <a:ea typeface="Calibri"/>
                <a:cs typeface="Arial"/>
              </a:rPr>
              <a:t>Syariah</a:t>
            </a:r>
            <a:r>
              <a:rPr lang="en-US" sz="2400" dirty="0" smtClean="0">
                <a:effectLst/>
                <a:latin typeface="Times New Roman"/>
                <a:ea typeface="Calibri"/>
                <a:cs typeface="Arial"/>
              </a:rPr>
              <a:t> </a:t>
            </a:r>
            <a:r>
              <a:rPr lang="en-US" sz="2400" dirty="0" err="1" smtClean="0">
                <a:effectLst/>
                <a:latin typeface="Times New Roman"/>
                <a:ea typeface="Calibri"/>
                <a:cs typeface="Arial"/>
              </a:rPr>
              <a:t>dengan</a:t>
            </a:r>
            <a:r>
              <a:rPr lang="en-US" sz="2400" dirty="0" smtClean="0">
                <a:effectLst/>
                <a:latin typeface="Times New Roman"/>
                <a:ea typeface="Calibri"/>
                <a:cs typeface="Arial"/>
              </a:rPr>
              <a:t> Repo  </a:t>
            </a:r>
            <a:r>
              <a:rPr lang="en-US" sz="2400" dirty="0" err="1" smtClean="0">
                <a:effectLst/>
                <a:latin typeface="Times New Roman"/>
                <a:ea typeface="Calibri"/>
                <a:cs typeface="Arial"/>
              </a:rPr>
              <a:t>dan</a:t>
            </a:r>
            <a:r>
              <a:rPr lang="en-US" sz="2400" dirty="0" smtClean="0">
                <a:effectLst/>
                <a:latin typeface="Times New Roman"/>
                <a:ea typeface="Calibri"/>
                <a:cs typeface="Arial"/>
              </a:rPr>
              <a:t> </a:t>
            </a:r>
            <a:r>
              <a:rPr lang="en-US" sz="2400" dirty="0" err="1" smtClean="0">
                <a:effectLst/>
                <a:latin typeface="Times New Roman"/>
                <a:ea typeface="Calibri"/>
                <a:cs typeface="Arial"/>
              </a:rPr>
              <a:t>Pengaruhnya</a:t>
            </a:r>
            <a:r>
              <a:rPr lang="en-US" sz="2400" dirty="0" smtClean="0">
                <a:effectLst/>
                <a:latin typeface="Times New Roman"/>
                <a:ea typeface="Calibri"/>
                <a:cs typeface="Arial"/>
              </a:rPr>
              <a:t> </a:t>
            </a:r>
            <a:r>
              <a:rPr lang="en-US" sz="2400" dirty="0" err="1" smtClean="0">
                <a:effectLst/>
                <a:latin typeface="Times New Roman"/>
                <a:ea typeface="Calibri"/>
                <a:cs typeface="Arial"/>
              </a:rPr>
              <a:t>pada</a:t>
            </a:r>
            <a:r>
              <a:rPr lang="en-US" sz="2400" dirty="0" smtClean="0">
                <a:effectLst/>
                <a:latin typeface="Times New Roman"/>
                <a:ea typeface="Calibri"/>
                <a:cs typeface="Arial"/>
              </a:rPr>
              <a:t> Reference Rate </a:t>
            </a:r>
            <a:r>
              <a:rPr lang="en-US" sz="2400" dirty="0" err="1" smtClean="0">
                <a:effectLst/>
                <a:latin typeface="Times New Roman"/>
                <a:ea typeface="Calibri"/>
                <a:cs typeface="Arial"/>
              </a:rPr>
              <a:t>Perbankan</a:t>
            </a:r>
            <a:r>
              <a:rPr lang="en-US" sz="2400" dirty="0" smtClean="0">
                <a:effectLst/>
                <a:latin typeface="Times New Roman"/>
                <a:ea typeface="Calibri"/>
                <a:cs typeface="Arial"/>
              </a:rPr>
              <a:t> </a:t>
            </a:r>
            <a:r>
              <a:rPr lang="en-US" sz="2400" dirty="0" err="1" smtClean="0">
                <a:effectLst/>
                <a:latin typeface="Times New Roman"/>
                <a:ea typeface="Calibri"/>
                <a:cs typeface="Arial"/>
              </a:rPr>
              <a:t>Syariah</a:t>
            </a:r>
            <a:r>
              <a:rPr lang="en-US" sz="2000" dirty="0">
                <a:ea typeface="Calibri"/>
                <a:cs typeface="Arial"/>
              </a:rPr>
              <a:t/>
            </a:r>
            <a:br>
              <a:rPr lang="en-US" sz="2000" dirty="0">
                <a:ea typeface="Calibri"/>
                <a:cs typeface="Arial"/>
              </a:rPr>
            </a:br>
            <a:endParaRPr lang="en-US" sz="2400" dirty="0"/>
          </a:p>
        </p:txBody>
      </p:sp>
      <p:sp>
        <p:nvSpPr>
          <p:cNvPr id="3" name="Content Placeholder 2"/>
          <p:cNvSpPr>
            <a:spLocks noGrp="1"/>
          </p:cNvSpPr>
          <p:nvPr>
            <p:ph idx="1"/>
          </p:nvPr>
        </p:nvSpPr>
        <p:spPr/>
        <p:txBody>
          <a:bodyPr>
            <a:normAutofit lnSpcReduction="10000"/>
          </a:bodyPr>
          <a:lstStyle/>
          <a:p>
            <a:r>
              <a:rPr lang="en-US" sz="1800" dirty="0" err="1"/>
              <a:t>kebijakan</a:t>
            </a:r>
            <a:r>
              <a:rPr lang="en-US" sz="1800" dirty="0"/>
              <a:t> </a:t>
            </a:r>
            <a:r>
              <a:rPr lang="en-US" sz="1800" dirty="0" err="1"/>
              <a:t>moneter</a:t>
            </a:r>
            <a:r>
              <a:rPr lang="en-US" sz="1800" dirty="0"/>
              <a:t> yang </a:t>
            </a:r>
            <a:r>
              <a:rPr lang="en-US" sz="1800" dirty="0" err="1"/>
              <a:t>diambil</a:t>
            </a:r>
            <a:r>
              <a:rPr lang="en-US" sz="1800" dirty="0"/>
              <a:t> </a:t>
            </a:r>
            <a:r>
              <a:rPr lang="en-US" sz="1800" dirty="0" err="1"/>
              <a:t>untuk</a:t>
            </a:r>
            <a:r>
              <a:rPr lang="en-US" sz="1800" dirty="0"/>
              <a:t> </a:t>
            </a:r>
            <a:r>
              <a:rPr lang="en-US" sz="1800" dirty="0" err="1"/>
              <a:t>mempengaruhi</a:t>
            </a:r>
            <a:r>
              <a:rPr lang="en-US" sz="1800" dirty="0"/>
              <a:t> </a:t>
            </a:r>
            <a:r>
              <a:rPr lang="en-US" sz="1800" dirty="0" err="1"/>
              <a:t>permintaan</a:t>
            </a:r>
            <a:r>
              <a:rPr lang="en-US" sz="1800" dirty="0"/>
              <a:t> </a:t>
            </a:r>
            <a:r>
              <a:rPr lang="en-US" sz="1800" dirty="0" err="1"/>
              <a:t>agregat</a:t>
            </a:r>
            <a:r>
              <a:rPr lang="en-US" sz="1800" dirty="0"/>
              <a:t> </a:t>
            </a:r>
            <a:r>
              <a:rPr lang="en-US" sz="1800" dirty="0" err="1"/>
              <a:t>dilakukan</a:t>
            </a:r>
            <a:r>
              <a:rPr lang="en-US" sz="1800" dirty="0"/>
              <a:t> </a:t>
            </a:r>
            <a:r>
              <a:rPr lang="en-US" sz="1800" dirty="0" err="1"/>
              <a:t>melalui</a:t>
            </a:r>
            <a:r>
              <a:rPr lang="en-US" sz="1800" dirty="0"/>
              <a:t> </a:t>
            </a:r>
            <a:r>
              <a:rPr lang="en-US" sz="1800" dirty="0" err="1"/>
              <a:t>mekanisme</a:t>
            </a:r>
            <a:r>
              <a:rPr lang="en-US" sz="1800" dirty="0"/>
              <a:t> </a:t>
            </a:r>
            <a:r>
              <a:rPr lang="en-US" sz="1800" dirty="0" err="1"/>
              <a:t>transmisi</a:t>
            </a:r>
            <a:r>
              <a:rPr lang="en-US" sz="1800" dirty="0"/>
              <a:t> </a:t>
            </a:r>
            <a:r>
              <a:rPr lang="en-US" sz="1800" dirty="0" err="1"/>
              <a:t>kebijakan</a:t>
            </a:r>
            <a:r>
              <a:rPr lang="en-US" sz="1800" dirty="0"/>
              <a:t> </a:t>
            </a:r>
            <a:r>
              <a:rPr lang="en-US" sz="1800" dirty="0" err="1"/>
              <a:t>moneter</a:t>
            </a:r>
            <a:r>
              <a:rPr lang="en-US" sz="1800" dirty="0"/>
              <a:t> </a:t>
            </a:r>
            <a:r>
              <a:rPr lang="en-US" sz="1800" dirty="0" err="1"/>
              <a:t>dengan</a:t>
            </a:r>
            <a:r>
              <a:rPr lang="en-US" sz="1800" dirty="0"/>
              <a:t> </a:t>
            </a:r>
            <a:r>
              <a:rPr lang="en-US" sz="1800" dirty="0" err="1"/>
              <a:t>menggunakan</a:t>
            </a:r>
            <a:r>
              <a:rPr lang="en-US" sz="1800" dirty="0"/>
              <a:t> </a:t>
            </a:r>
            <a:r>
              <a:rPr lang="en-US" sz="1800" dirty="0" err="1"/>
              <a:t>jalur</a:t>
            </a:r>
            <a:r>
              <a:rPr lang="en-US" sz="1800" dirty="0"/>
              <a:t> </a:t>
            </a:r>
            <a:r>
              <a:rPr lang="en-US" sz="1800" dirty="0" err="1"/>
              <a:t>suku</a:t>
            </a:r>
            <a:r>
              <a:rPr lang="en-US" sz="1800" dirty="0"/>
              <a:t> </a:t>
            </a:r>
            <a:r>
              <a:rPr lang="en-US" sz="1800" dirty="0" err="1"/>
              <a:t>bunga</a:t>
            </a:r>
            <a:r>
              <a:rPr lang="en-US" sz="1800" dirty="0"/>
              <a:t> </a:t>
            </a:r>
            <a:r>
              <a:rPr lang="en-US" sz="1800" dirty="0" err="1"/>
              <a:t>dan</a:t>
            </a:r>
            <a:r>
              <a:rPr lang="en-US" sz="1800" dirty="0"/>
              <a:t> </a:t>
            </a:r>
            <a:r>
              <a:rPr lang="en-US" sz="1800" dirty="0" err="1"/>
              <a:t>tidak</a:t>
            </a:r>
            <a:r>
              <a:rPr lang="en-US" sz="1800" dirty="0"/>
              <a:t> </a:t>
            </a:r>
            <a:r>
              <a:rPr lang="en-US" sz="1800" dirty="0" err="1"/>
              <a:t>mengambil</a:t>
            </a:r>
            <a:r>
              <a:rPr lang="en-US" sz="1800" dirty="0"/>
              <a:t> </a:t>
            </a:r>
            <a:r>
              <a:rPr lang="en-US" sz="1800" dirty="0" err="1"/>
              <a:t>jalur</a:t>
            </a:r>
            <a:r>
              <a:rPr lang="en-US" sz="1800" dirty="0"/>
              <a:t> lain </a:t>
            </a:r>
            <a:r>
              <a:rPr lang="en-US" sz="1800" dirty="0" err="1"/>
              <a:t>yaitu</a:t>
            </a:r>
            <a:r>
              <a:rPr lang="en-US" sz="1800" dirty="0"/>
              <a:t> : </a:t>
            </a:r>
            <a:r>
              <a:rPr lang="en-US" sz="1800" dirty="0" err="1"/>
              <a:t>jalur</a:t>
            </a:r>
            <a:r>
              <a:rPr lang="en-US" sz="1800" dirty="0"/>
              <a:t> </a:t>
            </a:r>
            <a:r>
              <a:rPr lang="en-US" sz="1800" dirty="0" err="1"/>
              <a:t>nilai</a:t>
            </a:r>
            <a:r>
              <a:rPr lang="en-US" sz="1800" dirty="0"/>
              <a:t> </a:t>
            </a:r>
            <a:r>
              <a:rPr lang="en-US" sz="1800" dirty="0" err="1"/>
              <a:t>tukar</a:t>
            </a:r>
            <a:r>
              <a:rPr lang="en-US" sz="1800" dirty="0"/>
              <a:t>, </a:t>
            </a:r>
            <a:r>
              <a:rPr lang="en-US" sz="1800" dirty="0" err="1"/>
              <a:t>jalur</a:t>
            </a:r>
            <a:r>
              <a:rPr lang="en-US" sz="1800" dirty="0"/>
              <a:t> </a:t>
            </a:r>
            <a:r>
              <a:rPr lang="en-US" sz="1800" dirty="0" err="1"/>
              <a:t>harga</a:t>
            </a:r>
            <a:r>
              <a:rPr lang="en-US" sz="1800" dirty="0"/>
              <a:t> </a:t>
            </a:r>
            <a:r>
              <a:rPr lang="en-US" sz="1800" dirty="0" err="1"/>
              <a:t>aset</a:t>
            </a:r>
            <a:r>
              <a:rPr lang="en-US" sz="1800" dirty="0"/>
              <a:t> </a:t>
            </a:r>
            <a:r>
              <a:rPr lang="en-US" sz="1800" dirty="0" err="1"/>
              <a:t>dan</a:t>
            </a:r>
            <a:r>
              <a:rPr lang="en-US" sz="1800" dirty="0"/>
              <a:t> </a:t>
            </a:r>
            <a:r>
              <a:rPr lang="en-US" sz="1800" dirty="0" err="1"/>
              <a:t>jalur</a:t>
            </a:r>
            <a:r>
              <a:rPr lang="en-US" sz="1800" dirty="0"/>
              <a:t> </a:t>
            </a:r>
            <a:r>
              <a:rPr lang="en-US" sz="1800" dirty="0" err="1"/>
              <a:t>kredit</a:t>
            </a:r>
            <a:r>
              <a:rPr lang="en-US" sz="1800" dirty="0"/>
              <a:t>.  BI </a:t>
            </a:r>
            <a:r>
              <a:rPr lang="en-US" sz="1800" dirty="0" err="1"/>
              <a:t>sejak</a:t>
            </a:r>
            <a:r>
              <a:rPr lang="en-US" sz="1800" dirty="0"/>
              <a:t> </a:t>
            </a:r>
            <a:r>
              <a:rPr lang="en-US" sz="1800" dirty="0" err="1"/>
              <a:t>Juli</a:t>
            </a:r>
            <a:r>
              <a:rPr lang="en-US" sz="1800" dirty="0"/>
              <a:t> 2005 </a:t>
            </a:r>
            <a:r>
              <a:rPr lang="en-US" sz="1800" dirty="0" err="1"/>
              <a:t>secara</a:t>
            </a:r>
            <a:r>
              <a:rPr lang="en-US" sz="1800" dirty="0"/>
              <a:t> formal </a:t>
            </a:r>
            <a:r>
              <a:rPr lang="en-US" sz="1800" dirty="0" err="1"/>
              <a:t>mulai</a:t>
            </a:r>
            <a:r>
              <a:rPr lang="en-US" sz="1800" dirty="0"/>
              <a:t> </a:t>
            </a:r>
            <a:r>
              <a:rPr lang="en-US" sz="1800" dirty="0" err="1"/>
              <a:t>menggunakan</a:t>
            </a:r>
            <a:r>
              <a:rPr lang="en-US" sz="1800" dirty="0"/>
              <a:t> </a:t>
            </a:r>
            <a:r>
              <a:rPr lang="en-US" sz="1800" dirty="0" err="1"/>
              <a:t>suku</a:t>
            </a:r>
            <a:r>
              <a:rPr lang="en-US" sz="1800" dirty="0"/>
              <a:t> </a:t>
            </a:r>
            <a:r>
              <a:rPr lang="en-US" sz="1800" dirty="0" err="1"/>
              <a:t>bunga</a:t>
            </a:r>
            <a:r>
              <a:rPr lang="en-US" sz="1800" dirty="0"/>
              <a:t> </a:t>
            </a:r>
            <a:r>
              <a:rPr lang="en-US" sz="1800" dirty="0" err="1"/>
              <a:t>sebagai</a:t>
            </a:r>
            <a:r>
              <a:rPr lang="en-US" sz="1800" dirty="0"/>
              <a:t> </a:t>
            </a:r>
            <a:r>
              <a:rPr lang="en-US" sz="1800" dirty="0" err="1"/>
              <a:t>sasaran</a:t>
            </a:r>
            <a:r>
              <a:rPr lang="en-US" sz="1800" dirty="0"/>
              <a:t> </a:t>
            </a:r>
            <a:r>
              <a:rPr lang="en-US" sz="1800" dirty="0" err="1"/>
              <a:t>operasional</a:t>
            </a:r>
            <a:r>
              <a:rPr lang="en-US" sz="1800" dirty="0"/>
              <a:t>, </a:t>
            </a:r>
            <a:r>
              <a:rPr lang="en-US" sz="1800" dirty="0" err="1"/>
              <a:t>dengan</a:t>
            </a:r>
            <a:r>
              <a:rPr lang="en-US" sz="1800" dirty="0"/>
              <a:t> </a:t>
            </a:r>
            <a:r>
              <a:rPr lang="en-US" sz="1800" dirty="0" err="1"/>
              <a:t>menetapkan</a:t>
            </a:r>
            <a:r>
              <a:rPr lang="en-US" sz="1800" dirty="0"/>
              <a:t> BI-rate </a:t>
            </a:r>
            <a:r>
              <a:rPr lang="en-US" sz="1800" dirty="0" err="1"/>
              <a:t>sebagai</a:t>
            </a:r>
            <a:r>
              <a:rPr lang="en-US" sz="1800" dirty="0"/>
              <a:t> </a:t>
            </a:r>
            <a:r>
              <a:rPr lang="en-US" sz="1800" dirty="0" err="1"/>
              <a:t>referensi</a:t>
            </a:r>
            <a:r>
              <a:rPr lang="en-US" sz="1800" dirty="0"/>
              <a:t> target </a:t>
            </a:r>
            <a:r>
              <a:rPr lang="en-US" sz="1800" dirty="0" err="1"/>
              <a:t>suku</a:t>
            </a:r>
            <a:r>
              <a:rPr lang="en-US" sz="1800" dirty="0"/>
              <a:t> </a:t>
            </a:r>
            <a:r>
              <a:rPr lang="en-US" sz="1800" dirty="0" err="1" smtClean="0"/>
              <a:t>bunga</a:t>
            </a:r>
            <a:r>
              <a:rPr lang="en-US" sz="1800" dirty="0" smtClean="0"/>
              <a:t>.</a:t>
            </a:r>
          </a:p>
          <a:p>
            <a:r>
              <a:rPr lang="en-US" sz="1800" dirty="0" err="1"/>
              <a:t>Pada</a:t>
            </a:r>
            <a:r>
              <a:rPr lang="en-US" sz="1800" dirty="0"/>
              <a:t> </a:t>
            </a:r>
            <a:r>
              <a:rPr lang="en-US" sz="1800" dirty="0" err="1"/>
              <a:t>tahap</a:t>
            </a:r>
            <a:r>
              <a:rPr lang="en-US" sz="1800" dirty="0"/>
              <a:t> </a:t>
            </a:r>
            <a:r>
              <a:rPr lang="en-US" sz="1800" dirty="0" err="1"/>
              <a:t>awal</a:t>
            </a:r>
            <a:r>
              <a:rPr lang="en-US" sz="1800" dirty="0"/>
              <a:t>, BI rate </a:t>
            </a:r>
            <a:r>
              <a:rPr lang="en-US" sz="1800" dirty="0" err="1"/>
              <a:t>merupakan</a:t>
            </a:r>
            <a:r>
              <a:rPr lang="en-US" sz="1800" dirty="0"/>
              <a:t> </a:t>
            </a:r>
            <a:r>
              <a:rPr lang="en-US" sz="1800" dirty="0" err="1"/>
              <a:t>acuan</a:t>
            </a:r>
            <a:r>
              <a:rPr lang="en-US" sz="1800" dirty="0"/>
              <a:t> (benchmark) </a:t>
            </a:r>
            <a:r>
              <a:rPr lang="en-US" sz="1800" dirty="0" err="1"/>
              <a:t>bagi</a:t>
            </a:r>
            <a:r>
              <a:rPr lang="en-US" sz="1800" dirty="0"/>
              <a:t> </a:t>
            </a:r>
            <a:r>
              <a:rPr lang="en-US" sz="1800" dirty="0" err="1"/>
              <a:t>tingkat</a:t>
            </a:r>
            <a:r>
              <a:rPr lang="en-US" sz="1800" dirty="0"/>
              <a:t> </a:t>
            </a:r>
            <a:r>
              <a:rPr lang="en-US" sz="1800" dirty="0" err="1"/>
              <a:t>diskonto</a:t>
            </a:r>
            <a:r>
              <a:rPr lang="en-US" sz="1800" dirty="0"/>
              <a:t> SBI 1 </a:t>
            </a:r>
            <a:r>
              <a:rPr lang="en-US" sz="1800" dirty="0" err="1"/>
              <a:t>bulan</a:t>
            </a:r>
            <a:r>
              <a:rPr lang="en-US" sz="1800" dirty="0"/>
              <a:t> </a:t>
            </a:r>
            <a:r>
              <a:rPr lang="en-US" sz="1800" dirty="0" err="1"/>
              <a:t>setiap</a:t>
            </a:r>
            <a:r>
              <a:rPr lang="en-US" sz="1800" dirty="0"/>
              <a:t> </a:t>
            </a:r>
            <a:r>
              <a:rPr lang="en-US" sz="1800" dirty="0" err="1"/>
              <a:t>minggu</a:t>
            </a:r>
            <a:r>
              <a:rPr lang="en-US" sz="1800" dirty="0"/>
              <a:t> </a:t>
            </a:r>
            <a:r>
              <a:rPr lang="en-US" sz="1800" dirty="0" err="1"/>
              <a:t>dengan</a:t>
            </a:r>
            <a:r>
              <a:rPr lang="en-US" sz="1800" dirty="0"/>
              <a:t> volume </a:t>
            </a:r>
            <a:r>
              <a:rPr lang="en-US" sz="1800" dirty="0" err="1"/>
              <a:t>tertentu</a:t>
            </a:r>
            <a:r>
              <a:rPr lang="en-US" sz="1800" dirty="0"/>
              <a:t> </a:t>
            </a:r>
            <a:r>
              <a:rPr lang="en-US" sz="1800" dirty="0" err="1"/>
              <a:t>sehingga</a:t>
            </a:r>
            <a:r>
              <a:rPr lang="en-US" sz="1800" dirty="0"/>
              <a:t> </a:t>
            </a:r>
            <a:r>
              <a:rPr lang="en-US" sz="1800" dirty="0" err="1"/>
              <a:t>tingkat</a:t>
            </a:r>
            <a:r>
              <a:rPr lang="en-US" sz="1800" dirty="0"/>
              <a:t> </a:t>
            </a:r>
            <a:r>
              <a:rPr lang="en-US" sz="1800" dirty="0" err="1"/>
              <a:t>diskonto</a:t>
            </a:r>
            <a:r>
              <a:rPr lang="en-US" sz="1800" dirty="0"/>
              <a:t> SBI 1 </a:t>
            </a:r>
            <a:r>
              <a:rPr lang="en-US" sz="1800" dirty="0" err="1"/>
              <a:t>bulan</a:t>
            </a:r>
            <a:r>
              <a:rPr lang="en-US" sz="1800" dirty="0"/>
              <a:t> </a:t>
            </a:r>
            <a:r>
              <a:rPr lang="en-US" sz="1800" dirty="0" err="1"/>
              <a:t>berada</a:t>
            </a:r>
            <a:r>
              <a:rPr lang="en-US" sz="1800" dirty="0"/>
              <a:t> </a:t>
            </a:r>
            <a:r>
              <a:rPr lang="en-US" sz="1800" dirty="0" err="1"/>
              <a:t>pada</a:t>
            </a:r>
            <a:r>
              <a:rPr lang="en-US" sz="1800" dirty="0"/>
              <a:t> level BI rate </a:t>
            </a:r>
            <a:r>
              <a:rPr lang="en-US" sz="1800" dirty="0" err="1"/>
              <a:t>dengan</a:t>
            </a:r>
            <a:r>
              <a:rPr lang="en-US" sz="1800" dirty="0"/>
              <a:t> </a:t>
            </a:r>
            <a:r>
              <a:rPr lang="en-US" sz="1800" dirty="0" err="1"/>
              <a:t>kisaran</a:t>
            </a:r>
            <a:r>
              <a:rPr lang="en-US" sz="1800" dirty="0"/>
              <a:t> </a:t>
            </a:r>
            <a:r>
              <a:rPr lang="en-US" sz="1800" dirty="0" err="1"/>
              <a:t>tertentu</a:t>
            </a:r>
            <a:r>
              <a:rPr lang="en-US" sz="1800" dirty="0"/>
              <a:t>.  </a:t>
            </a:r>
            <a:r>
              <a:rPr lang="en-US" sz="1800" dirty="0" err="1"/>
              <a:t>Perubahan</a:t>
            </a:r>
            <a:r>
              <a:rPr lang="en-US" sz="1800" dirty="0"/>
              <a:t> BI rate </a:t>
            </a:r>
            <a:r>
              <a:rPr lang="en-US" sz="1800" dirty="0" err="1"/>
              <a:t>berarti</a:t>
            </a:r>
            <a:r>
              <a:rPr lang="en-US" sz="1800" dirty="0"/>
              <a:t> </a:t>
            </a:r>
            <a:r>
              <a:rPr lang="en-US" sz="1800" dirty="0" err="1"/>
              <a:t>mengindikasikan</a:t>
            </a:r>
            <a:r>
              <a:rPr lang="en-US" sz="1800" dirty="0"/>
              <a:t> </a:t>
            </a:r>
            <a:r>
              <a:rPr lang="en-US" sz="1800" dirty="0" err="1"/>
              <a:t>perubahan</a:t>
            </a:r>
            <a:r>
              <a:rPr lang="en-US" sz="1800" dirty="0"/>
              <a:t> </a:t>
            </a:r>
            <a:r>
              <a:rPr lang="en-US" sz="1800" dirty="0" err="1"/>
              <a:t>sikap</a:t>
            </a:r>
            <a:r>
              <a:rPr lang="en-US" sz="1800" dirty="0"/>
              <a:t> </a:t>
            </a:r>
            <a:r>
              <a:rPr lang="en-US" sz="1800" dirty="0" err="1"/>
              <a:t>atau</a:t>
            </a:r>
            <a:r>
              <a:rPr lang="en-US" sz="1800" dirty="0"/>
              <a:t> stance </a:t>
            </a:r>
            <a:r>
              <a:rPr lang="en-US" sz="1800" dirty="0" err="1"/>
              <a:t>kebijakan</a:t>
            </a:r>
            <a:r>
              <a:rPr lang="en-US" sz="1800" dirty="0"/>
              <a:t> </a:t>
            </a:r>
            <a:r>
              <a:rPr lang="en-US" sz="1800" dirty="0" err="1"/>
              <a:t>moneter</a:t>
            </a:r>
            <a:r>
              <a:rPr lang="en-US" sz="1800" dirty="0"/>
              <a:t> yang </a:t>
            </a:r>
            <a:r>
              <a:rPr lang="en-US" sz="1800" dirty="0" err="1"/>
              <a:t>tercermin</a:t>
            </a:r>
            <a:r>
              <a:rPr lang="en-US" sz="1800" dirty="0"/>
              <a:t> </a:t>
            </a:r>
            <a:r>
              <a:rPr lang="en-US" sz="1800" dirty="0" err="1"/>
              <a:t>pada</a:t>
            </a:r>
            <a:r>
              <a:rPr lang="en-US" sz="1800" dirty="0"/>
              <a:t> </a:t>
            </a:r>
            <a:r>
              <a:rPr lang="en-US" sz="1800" dirty="0" err="1"/>
              <a:t>pergerakan</a:t>
            </a:r>
            <a:r>
              <a:rPr lang="en-US" sz="1800" dirty="0"/>
              <a:t> </a:t>
            </a:r>
            <a:r>
              <a:rPr lang="en-US" sz="1800" dirty="0" err="1"/>
              <a:t>tingkat</a:t>
            </a:r>
            <a:r>
              <a:rPr lang="en-US" sz="1800" dirty="0"/>
              <a:t> </a:t>
            </a:r>
            <a:r>
              <a:rPr lang="en-US" sz="1800" dirty="0" err="1"/>
              <a:t>diskonto</a:t>
            </a:r>
            <a:r>
              <a:rPr lang="en-US" sz="1800" dirty="0"/>
              <a:t> </a:t>
            </a:r>
            <a:r>
              <a:rPr lang="en-US" sz="1800" dirty="0" err="1"/>
              <a:t>sekitar</a:t>
            </a:r>
            <a:r>
              <a:rPr lang="en-US" sz="1800" dirty="0"/>
              <a:t> </a:t>
            </a:r>
            <a:r>
              <a:rPr lang="en-US" sz="1800" dirty="0" smtClean="0"/>
              <a:t>BI-rate.</a:t>
            </a:r>
          </a:p>
          <a:p>
            <a:r>
              <a:rPr lang="en-US" sz="1800" dirty="0" err="1"/>
              <a:t>Permasalahan</a:t>
            </a:r>
            <a:r>
              <a:rPr lang="en-US" sz="1800" dirty="0"/>
              <a:t> di Bank </a:t>
            </a:r>
            <a:r>
              <a:rPr lang="en-US" sz="1800" dirty="0" err="1"/>
              <a:t>Syariah</a:t>
            </a:r>
            <a:r>
              <a:rPr lang="en-US" sz="1800" dirty="0"/>
              <a:t> </a:t>
            </a:r>
            <a:r>
              <a:rPr lang="en-US" sz="1800" dirty="0" err="1"/>
              <a:t>saat</a:t>
            </a:r>
            <a:r>
              <a:rPr lang="en-US" sz="1800" dirty="0"/>
              <a:t> </a:t>
            </a:r>
            <a:r>
              <a:rPr lang="en-US" sz="1800" dirty="0" err="1"/>
              <a:t>ini</a:t>
            </a:r>
            <a:r>
              <a:rPr lang="en-US" sz="1800" dirty="0"/>
              <a:t>, </a:t>
            </a:r>
            <a:r>
              <a:rPr lang="en-US" sz="1800" dirty="0" err="1"/>
              <a:t>imbalan</a:t>
            </a:r>
            <a:r>
              <a:rPr lang="en-US" sz="1800" dirty="0"/>
              <a:t> SBI-S </a:t>
            </a:r>
            <a:r>
              <a:rPr lang="en-US" sz="1800" dirty="0" err="1"/>
              <a:t>ditentukan</a:t>
            </a:r>
            <a:r>
              <a:rPr lang="en-US" sz="1800" dirty="0"/>
              <a:t> </a:t>
            </a:r>
            <a:r>
              <a:rPr lang="en-US" sz="1800" dirty="0" err="1"/>
              <a:t>oleh</a:t>
            </a:r>
            <a:r>
              <a:rPr lang="en-US" sz="1800" dirty="0"/>
              <a:t> BI </a:t>
            </a:r>
            <a:r>
              <a:rPr lang="en-US" sz="1800" dirty="0" err="1"/>
              <a:t>tanpa</a:t>
            </a:r>
            <a:r>
              <a:rPr lang="en-US" sz="1800" dirty="0"/>
              <a:t> </a:t>
            </a:r>
            <a:r>
              <a:rPr lang="en-US" sz="1800" dirty="0" err="1"/>
              <a:t>adanya</a:t>
            </a:r>
            <a:r>
              <a:rPr lang="en-US" sz="1800" dirty="0"/>
              <a:t> </a:t>
            </a:r>
            <a:r>
              <a:rPr lang="en-US" sz="1800" i="1" dirty="0" err="1"/>
              <a:t>iwadh</a:t>
            </a:r>
            <a:r>
              <a:rPr lang="en-US" sz="1800" dirty="0"/>
              <a:t> (</a:t>
            </a:r>
            <a:r>
              <a:rPr lang="en-US" sz="1800" dirty="0" err="1"/>
              <a:t>keuntungan</a:t>
            </a:r>
            <a:r>
              <a:rPr lang="en-US" sz="1800" dirty="0"/>
              <a:t> </a:t>
            </a:r>
            <a:r>
              <a:rPr lang="en-US" sz="1800" dirty="0" err="1"/>
              <a:t>atau</a:t>
            </a:r>
            <a:r>
              <a:rPr lang="en-US" sz="1800" dirty="0"/>
              <a:t> rate of profit) yang </a:t>
            </a:r>
            <a:r>
              <a:rPr lang="en-US" sz="1800" dirty="0" err="1"/>
              <a:t>berasal</a:t>
            </a:r>
            <a:r>
              <a:rPr lang="en-US" sz="1800" dirty="0"/>
              <a:t> </a:t>
            </a:r>
            <a:r>
              <a:rPr lang="en-US" sz="1800" dirty="0" err="1"/>
              <a:t>dari</a:t>
            </a:r>
            <a:r>
              <a:rPr lang="en-US" sz="1800" dirty="0"/>
              <a:t> </a:t>
            </a:r>
            <a:r>
              <a:rPr lang="en-US" sz="1800" dirty="0" err="1"/>
              <a:t>sektor</a:t>
            </a:r>
            <a:r>
              <a:rPr lang="en-US" sz="1800" dirty="0"/>
              <a:t> </a:t>
            </a:r>
            <a:r>
              <a:rPr lang="en-US" sz="1800" dirty="0" err="1"/>
              <a:t>riil</a:t>
            </a:r>
            <a:r>
              <a:rPr lang="en-US" sz="1800" dirty="0"/>
              <a:t> </a:t>
            </a:r>
            <a:r>
              <a:rPr lang="en-US" sz="1800" dirty="0" err="1"/>
              <a:t>sehingga</a:t>
            </a:r>
            <a:r>
              <a:rPr lang="en-US" sz="1800" dirty="0"/>
              <a:t> </a:t>
            </a:r>
            <a:r>
              <a:rPr lang="en-US" sz="1800" dirty="0" err="1"/>
              <a:t>dikategorikan</a:t>
            </a:r>
            <a:r>
              <a:rPr lang="en-US" sz="1800" dirty="0"/>
              <a:t> </a:t>
            </a:r>
            <a:r>
              <a:rPr lang="en-US" sz="1800" dirty="0" err="1"/>
              <a:t>sebagai</a:t>
            </a:r>
            <a:r>
              <a:rPr lang="en-US" sz="1800" dirty="0"/>
              <a:t> </a:t>
            </a:r>
            <a:r>
              <a:rPr lang="en-US" sz="1800" i="1" dirty="0" err="1"/>
              <a:t>ziyadah</a:t>
            </a:r>
            <a:r>
              <a:rPr lang="en-US" sz="1800" i="1" dirty="0"/>
              <a:t>,</a:t>
            </a:r>
            <a:r>
              <a:rPr lang="en-US" sz="1800" dirty="0"/>
              <a:t> </a:t>
            </a:r>
            <a:r>
              <a:rPr lang="en-US" sz="1800" dirty="0" err="1"/>
              <a:t>karena</a:t>
            </a:r>
            <a:r>
              <a:rPr lang="en-US" sz="1800" dirty="0"/>
              <a:t> </a:t>
            </a:r>
            <a:r>
              <a:rPr lang="en-US" sz="1800" dirty="0" err="1"/>
              <a:t>itu</a:t>
            </a:r>
            <a:r>
              <a:rPr lang="en-US" sz="1800" dirty="0"/>
              <a:t> </a:t>
            </a:r>
            <a:r>
              <a:rPr lang="en-US" sz="1800" dirty="0" err="1"/>
              <a:t>baik</a:t>
            </a:r>
            <a:r>
              <a:rPr lang="en-US" sz="1800" dirty="0"/>
              <a:t> monetary contraction </a:t>
            </a:r>
            <a:r>
              <a:rPr lang="en-US" sz="1800" dirty="0" err="1"/>
              <a:t>atau</a:t>
            </a:r>
            <a:r>
              <a:rPr lang="en-US" sz="1800" dirty="0"/>
              <a:t> monetary expansion di </a:t>
            </a:r>
            <a:r>
              <a:rPr lang="en-US" sz="1800" dirty="0" err="1"/>
              <a:t>perbankan</a:t>
            </a:r>
            <a:r>
              <a:rPr lang="en-US" sz="1800" dirty="0"/>
              <a:t> </a:t>
            </a:r>
            <a:r>
              <a:rPr lang="en-US" sz="1800" dirty="0" err="1"/>
              <a:t>syariah</a:t>
            </a:r>
            <a:r>
              <a:rPr lang="en-US" sz="1800" dirty="0"/>
              <a:t> </a:t>
            </a:r>
            <a:r>
              <a:rPr lang="en-US" sz="1800" dirty="0" err="1"/>
              <a:t>bersifat</a:t>
            </a:r>
            <a:r>
              <a:rPr lang="en-US" sz="1800" dirty="0"/>
              <a:t> non productive </a:t>
            </a:r>
            <a:r>
              <a:rPr lang="en-US" sz="1800" dirty="0" err="1"/>
              <a:t>karena</a:t>
            </a:r>
            <a:r>
              <a:rPr lang="en-US" sz="1800" dirty="0"/>
              <a:t> </a:t>
            </a:r>
            <a:r>
              <a:rPr lang="en-US" sz="1800" dirty="0" err="1"/>
              <a:t>tidak</a:t>
            </a:r>
            <a:r>
              <a:rPr lang="en-US" sz="1800" dirty="0"/>
              <a:t> </a:t>
            </a:r>
            <a:r>
              <a:rPr lang="en-US" sz="1800" dirty="0" err="1"/>
              <a:t>adanya</a:t>
            </a:r>
            <a:r>
              <a:rPr lang="en-US" sz="1800" dirty="0"/>
              <a:t> underlying di </a:t>
            </a:r>
            <a:r>
              <a:rPr lang="en-US" sz="1800" dirty="0" err="1"/>
              <a:t>sektor</a:t>
            </a:r>
            <a:r>
              <a:rPr lang="en-US" sz="1800" dirty="0"/>
              <a:t> </a:t>
            </a:r>
            <a:r>
              <a:rPr lang="en-US" sz="1800" dirty="0" err="1"/>
              <a:t>riil</a:t>
            </a:r>
            <a:r>
              <a:rPr lang="en-US" sz="1800" dirty="0"/>
              <a:t> </a:t>
            </a:r>
            <a:r>
              <a:rPr lang="en-US" sz="1800" dirty="0" err="1"/>
              <a:t>seperti</a:t>
            </a:r>
            <a:r>
              <a:rPr lang="en-US" sz="1800" dirty="0"/>
              <a:t> </a:t>
            </a:r>
            <a:r>
              <a:rPr lang="en-US" sz="1800" dirty="0" smtClean="0"/>
              <a:t>SBSN. </a:t>
            </a:r>
            <a:r>
              <a:rPr lang="en-US" sz="1800" dirty="0" err="1" smtClean="0"/>
              <a:t>Lelang</a:t>
            </a:r>
            <a:r>
              <a:rPr lang="en-US" sz="1800" dirty="0" smtClean="0"/>
              <a:t> SBI-S </a:t>
            </a:r>
            <a:r>
              <a:rPr lang="en-US" sz="1800" dirty="0" err="1"/>
              <a:t>bergerak</a:t>
            </a:r>
            <a:r>
              <a:rPr lang="en-US" sz="1800" dirty="0"/>
              <a:t> </a:t>
            </a:r>
            <a:r>
              <a:rPr lang="en-US" sz="1800" dirty="0" err="1"/>
              <a:t>sekitar</a:t>
            </a:r>
            <a:r>
              <a:rPr lang="en-US" sz="1800" dirty="0"/>
              <a:t> BI rate </a:t>
            </a:r>
            <a:r>
              <a:rPr lang="en-US" sz="1800" dirty="0" err="1"/>
              <a:t>dan</a:t>
            </a:r>
            <a:r>
              <a:rPr lang="en-US" sz="1800" dirty="0"/>
              <a:t> </a:t>
            </a:r>
            <a:r>
              <a:rPr lang="en-US" sz="1800" dirty="0" smtClean="0"/>
              <a:t>repo </a:t>
            </a:r>
            <a:r>
              <a:rPr lang="en-US" sz="1800" dirty="0"/>
              <a:t>SBIS </a:t>
            </a:r>
            <a:r>
              <a:rPr lang="en-US" sz="1800" dirty="0" err="1"/>
              <a:t>menggunakan</a:t>
            </a:r>
            <a:r>
              <a:rPr lang="en-US" sz="1800" dirty="0"/>
              <a:t> </a:t>
            </a:r>
            <a:r>
              <a:rPr lang="en-US" sz="1800" dirty="0" err="1"/>
              <a:t>denda</a:t>
            </a:r>
            <a:r>
              <a:rPr lang="en-US" sz="1800" dirty="0"/>
              <a:t> </a:t>
            </a:r>
            <a:r>
              <a:rPr lang="en-US" sz="1800" dirty="0" err="1"/>
              <a:t>sebagai</a:t>
            </a:r>
            <a:r>
              <a:rPr lang="en-US" sz="1800" dirty="0"/>
              <a:t> </a:t>
            </a:r>
            <a:r>
              <a:rPr lang="en-US" sz="1800" dirty="0" err="1"/>
              <a:t>dasar</a:t>
            </a:r>
            <a:r>
              <a:rPr lang="en-US" sz="1800" dirty="0"/>
              <a:t> </a:t>
            </a:r>
            <a:r>
              <a:rPr lang="en-US" sz="1800" dirty="0" err="1"/>
              <a:t>pembebanan</a:t>
            </a:r>
            <a:r>
              <a:rPr lang="en-US" sz="1800" dirty="0"/>
              <a:t> </a:t>
            </a:r>
            <a:r>
              <a:rPr lang="en-US" sz="1800" dirty="0" err="1"/>
              <a:t>yaitu</a:t>
            </a:r>
            <a:r>
              <a:rPr lang="en-US" sz="1800" dirty="0"/>
              <a:t> SBIS + 3 </a:t>
            </a:r>
            <a:r>
              <a:rPr lang="en-US" sz="1800" dirty="0" err="1"/>
              <a:t>persen</a:t>
            </a:r>
            <a:endParaRPr lang="en-US" sz="1800" dirty="0"/>
          </a:p>
          <a:p>
            <a:pPr marL="0" indent="0">
              <a:buNone/>
            </a:pPr>
            <a:endParaRPr lang="en-US" sz="2400" dirty="0"/>
          </a:p>
        </p:txBody>
      </p:sp>
    </p:spTree>
    <p:extLst>
      <p:ext uri="{BB962C8B-B14F-4D97-AF65-F5344CB8AC3E}">
        <p14:creationId xmlns:p14="http://schemas.microsoft.com/office/powerpoint/2010/main" val="7533436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5088" y="1219200"/>
            <a:ext cx="6473825" cy="526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381000"/>
            <a:ext cx="8299361" cy="369332"/>
          </a:xfrm>
          <a:prstGeom prst="rect">
            <a:avLst/>
          </a:prstGeom>
          <a:noFill/>
        </p:spPr>
        <p:txBody>
          <a:bodyPr wrap="square" rtlCol="0">
            <a:spAutoFit/>
          </a:bodyPr>
          <a:lstStyle/>
          <a:p>
            <a:pPr fontAlgn="auto">
              <a:spcBef>
                <a:spcPts val="0"/>
              </a:spcBef>
              <a:spcAft>
                <a:spcPts val="0"/>
              </a:spcAft>
            </a:pPr>
            <a:r>
              <a:rPr lang="en-US" dirty="0" err="1" smtClean="0">
                <a:solidFill>
                  <a:srgbClr val="FFFFFF"/>
                </a:solidFill>
                <a:latin typeface="Arial"/>
              </a:rPr>
              <a:t>Dampak</a:t>
            </a:r>
            <a:r>
              <a:rPr lang="en-US" dirty="0" smtClean="0">
                <a:solidFill>
                  <a:srgbClr val="FFFFFF"/>
                </a:solidFill>
                <a:latin typeface="Arial"/>
              </a:rPr>
              <a:t> Reference Rate </a:t>
            </a:r>
            <a:r>
              <a:rPr lang="en-US" dirty="0" err="1" smtClean="0">
                <a:solidFill>
                  <a:srgbClr val="FFFFFF"/>
                </a:solidFill>
                <a:latin typeface="Arial"/>
              </a:rPr>
              <a:t>pada</a:t>
            </a:r>
            <a:r>
              <a:rPr lang="en-US" dirty="0" smtClean="0">
                <a:solidFill>
                  <a:srgbClr val="FFFFFF"/>
                </a:solidFill>
                <a:latin typeface="Arial"/>
              </a:rPr>
              <a:t> Cost of Financing </a:t>
            </a:r>
            <a:r>
              <a:rPr lang="en-US" dirty="0" err="1" smtClean="0">
                <a:solidFill>
                  <a:srgbClr val="FFFFFF"/>
                </a:solidFill>
                <a:latin typeface="Arial"/>
              </a:rPr>
              <a:t>dan</a:t>
            </a:r>
            <a:r>
              <a:rPr lang="en-US" dirty="0" smtClean="0">
                <a:solidFill>
                  <a:srgbClr val="FFFFFF"/>
                </a:solidFill>
                <a:latin typeface="Arial"/>
              </a:rPr>
              <a:t> </a:t>
            </a:r>
            <a:r>
              <a:rPr lang="en-US" dirty="0" err="1" smtClean="0">
                <a:solidFill>
                  <a:srgbClr val="FFFFFF"/>
                </a:solidFill>
                <a:latin typeface="Arial"/>
              </a:rPr>
              <a:t>Harga</a:t>
            </a:r>
            <a:r>
              <a:rPr lang="en-US" dirty="0" smtClean="0">
                <a:solidFill>
                  <a:srgbClr val="FFFFFF"/>
                </a:solidFill>
                <a:latin typeface="Arial"/>
              </a:rPr>
              <a:t> </a:t>
            </a:r>
            <a:r>
              <a:rPr lang="en-US" dirty="0" err="1" smtClean="0">
                <a:solidFill>
                  <a:srgbClr val="FFFFFF"/>
                </a:solidFill>
                <a:latin typeface="Arial"/>
              </a:rPr>
              <a:t>Aset</a:t>
            </a:r>
            <a:r>
              <a:rPr lang="en-US" dirty="0" smtClean="0">
                <a:solidFill>
                  <a:srgbClr val="FFFFFF"/>
                </a:solidFill>
                <a:latin typeface="Arial"/>
              </a:rPr>
              <a:t> </a:t>
            </a:r>
            <a:r>
              <a:rPr lang="en-US" dirty="0" err="1" smtClean="0">
                <a:solidFill>
                  <a:srgbClr val="FFFFFF"/>
                </a:solidFill>
                <a:latin typeface="Arial"/>
              </a:rPr>
              <a:t>Keuangan</a:t>
            </a:r>
            <a:r>
              <a:rPr lang="en-US" dirty="0" smtClean="0">
                <a:solidFill>
                  <a:srgbClr val="FFFFFF"/>
                </a:solidFill>
                <a:latin typeface="Arial"/>
              </a:rPr>
              <a:t>  </a:t>
            </a:r>
            <a:endParaRPr lang="en-US" dirty="0">
              <a:solidFill>
                <a:srgbClr val="FFFFFF"/>
              </a:solidFill>
              <a:latin typeface="Arial"/>
            </a:endParaRPr>
          </a:p>
        </p:txBody>
      </p:sp>
    </p:spTree>
    <p:extLst>
      <p:ext uri="{BB962C8B-B14F-4D97-AF65-F5344CB8AC3E}">
        <p14:creationId xmlns:p14="http://schemas.microsoft.com/office/powerpoint/2010/main" val="2331101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4070163572"/>
              </p:ext>
            </p:extLst>
          </p:nvPr>
        </p:nvGraphicFramePr>
        <p:xfrm>
          <a:off x="533400" y="1828800"/>
          <a:ext cx="8134671" cy="4038601"/>
        </p:xfrm>
        <a:graphic>
          <a:graphicData uri="http://schemas.openxmlformats.org/drawingml/2006/table">
            <a:tbl>
              <a:tblPr firstRow="1" bandRow="1">
                <a:tableStyleId>{BDBED569-4797-4DF1-A0F4-6AAB3CD982D8}</a:tableStyleId>
              </a:tblPr>
              <a:tblGrid>
                <a:gridCol w="705766"/>
                <a:gridCol w="1905570"/>
                <a:gridCol w="2611336"/>
                <a:gridCol w="2911999"/>
              </a:tblGrid>
              <a:tr h="451659">
                <a:tc>
                  <a:txBody>
                    <a:bodyPr/>
                    <a:lstStyle/>
                    <a:p>
                      <a:pPr algn="ctr"/>
                      <a:r>
                        <a:rPr lang="en-US" sz="1400" dirty="0" smtClean="0">
                          <a:solidFill>
                            <a:schemeClr val="accent3"/>
                          </a:solidFill>
                        </a:rPr>
                        <a:t>NO</a:t>
                      </a:r>
                      <a:endParaRPr lang="id-ID" sz="1400" dirty="0">
                        <a:solidFill>
                          <a:schemeClr val="accent3"/>
                        </a:solidFill>
                        <a:latin typeface="Times New Arabic" pitchFamily="18" charset="0"/>
                      </a:endParaRPr>
                    </a:p>
                  </a:txBody>
                  <a:tcPr>
                    <a:solidFill>
                      <a:srgbClr val="006666"/>
                    </a:solidFill>
                  </a:tcPr>
                </a:tc>
                <a:tc>
                  <a:txBody>
                    <a:bodyPr/>
                    <a:lstStyle/>
                    <a:p>
                      <a:pPr algn="ctr"/>
                      <a:r>
                        <a:rPr lang="en-US" sz="1400" dirty="0" smtClean="0">
                          <a:solidFill>
                            <a:schemeClr val="accent3"/>
                          </a:solidFill>
                        </a:rPr>
                        <a:t>PENGUKURAN</a:t>
                      </a:r>
                      <a:endParaRPr lang="id-ID" sz="1400" dirty="0">
                        <a:solidFill>
                          <a:schemeClr val="accent3"/>
                        </a:solidFill>
                        <a:latin typeface="Times New Arabic" pitchFamily="18" charset="0"/>
                      </a:endParaRPr>
                    </a:p>
                  </a:txBody>
                  <a:tcPr>
                    <a:solidFill>
                      <a:srgbClr val="006666"/>
                    </a:solidFill>
                  </a:tcPr>
                </a:tc>
                <a:tc>
                  <a:txBody>
                    <a:bodyPr/>
                    <a:lstStyle/>
                    <a:p>
                      <a:pPr algn="ctr"/>
                      <a:r>
                        <a:rPr lang="en-US" sz="1400" dirty="0" smtClean="0">
                          <a:solidFill>
                            <a:schemeClr val="accent3"/>
                          </a:solidFill>
                        </a:rPr>
                        <a:t>IDEAL</a:t>
                      </a:r>
                      <a:endParaRPr lang="id-ID" sz="1400" dirty="0">
                        <a:solidFill>
                          <a:schemeClr val="accent3"/>
                        </a:solidFill>
                        <a:latin typeface="Times New Arabic" pitchFamily="18" charset="0"/>
                      </a:endParaRPr>
                    </a:p>
                  </a:txBody>
                  <a:tcPr>
                    <a:solidFill>
                      <a:srgbClr val="006666"/>
                    </a:solidFill>
                  </a:tcPr>
                </a:tc>
                <a:tc>
                  <a:txBody>
                    <a:bodyPr/>
                    <a:lstStyle/>
                    <a:p>
                      <a:pPr algn="ctr"/>
                      <a:r>
                        <a:rPr lang="en-US" sz="1400" dirty="0" smtClean="0">
                          <a:solidFill>
                            <a:schemeClr val="accent3"/>
                          </a:solidFill>
                        </a:rPr>
                        <a:t>REALITAS</a:t>
                      </a:r>
                      <a:endParaRPr lang="id-ID" sz="1400" dirty="0">
                        <a:solidFill>
                          <a:schemeClr val="accent3"/>
                        </a:solidFill>
                        <a:latin typeface="Times New Arabic" pitchFamily="18" charset="0"/>
                      </a:endParaRPr>
                    </a:p>
                  </a:txBody>
                  <a:tcPr>
                    <a:solidFill>
                      <a:srgbClr val="006666"/>
                    </a:solidFill>
                  </a:tcPr>
                </a:tc>
              </a:tr>
              <a:tr h="1085955">
                <a:tc>
                  <a:txBody>
                    <a:bodyPr/>
                    <a:lstStyle/>
                    <a:p>
                      <a:r>
                        <a:rPr lang="en-US" sz="1400" dirty="0" smtClean="0"/>
                        <a:t>1</a:t>
                      </a:r>
                      <a:endParaRPr lang="id-ID" sz="1400" dirty="0">
                        <a:solidFill>
                          <a:schemeClr val="tx1"/>
                        </a:solidFill>
                        <a:latin typeface="Times New Arabic" pitchFamily="18" charset="0"/>
                      </a:endParaRPr>
                    </a:p>
                  </a:txBody>
                  <a:tcPr>
                    <a:solidFill>
                      <a:srgbClr val="FF0000">
                        <a:alpha val="20000"/>
                      </a:srgbClr>
                    </a:solidFill>
                  </a:tcPr>
                </a:tc>
                <a:tc>
                  <a:txBody>
                    <a:bodyPr/>
                    <a:lstStyle/>
                    <a:p>
                      <a:r>
                        <a:rPr lang="en-US" sz="1400" dirty="0" err="1" smtClean="0"/>
                        <a:t>Tujuan</a:t>
                      </a:r>
                      <a:r>
                        <a:rPr lang="en-US" sz="1400" dirty="0" smtClean="0"/>
                        <a:t> </a:t>
                      </a:r>
                      <a:r>
                        <a:rPr lang="en-US" sz="1400" dirty="0" err="1" smtClean="0"/>
                        <a:t>Syariah</a:t>
                      </a:r>
                      <a:endParaRPr lang="id-ID" sz="1400" dirty="0">
                        <a:solidFill>
                          <a:schemeClr val="tx1"/>
                        </a:solidFill>
                        <a:latin typeface="Times New Arabic" pitchFamily="18" charset="0"/>
                      </a:endParaRPr>
                    </a:p>
                  </a:txBody>
                  <a:tcPr>
                    <a:solidFill>
                      <a:srgbClr val="FF0000">
                        <a:alpha val="20000"/>
                      </a:srgbClr>
                    </a:solidFill>
                  </a:tcPr>
                </a:tc>
                <a:tc>
                  <a:txBody>
                    <a:bodyPr/>
                    <a:lstStyle/>
                    <a:p>
                      <a:r>
                        <a:rPr lang="en-US" sz="1400" baseline="0" dirty="0" err="1" smtClean="0"/>
                        <a:t>Distribusi</a:t>
                      </a:r>
                      <a:r>
                        <a:rPr lang="en-US" sz="1400" baseline="0" dirty="0" smtClean="0"/>
                        <a:t> </a:t>
                      </a:r>
                      <a:r>
                        <a:rPr lang="en-US" sz="1400" baseline="0" dirty="0" err="1" smtClean="0"/>
                        <a:t>Pendapatan</a:t>
                      </a:r>
                      <a:r>
                        <a:rPr lang="en-US" sz="1400" baseline="0" dirty="0" smtClean="0"/>
                        <a:t> </a:t>
                      </a:r>
                      <a:r>
                        <a:rPr lang="en-US" sz="1400" baseline="0" dirty="0" err="1" smtClean="0"/>
                        <a:t>dan</a:t>
                      </a:r>
                      <a:r>
                        <a:rPr lang="en-US" sz="1400" baseline="0" dirty="0" smtClean="0"/>
                        <a:t> </a:t>
                      </a:r>
                      <a:r>
                        <a:rPr lang="en-US" sz="1400" baseline="0" dirty="0" err="1" smtClean="0"/>
                        <a:t>Kekayaan</a:t>
                      </a:r>
                      <a:r>
                        <a:rPr lang="en-US" sz="1400" baseline="0" dirty="0" smtClean="0"/>
                        <a:t> yang </a:t>
                      </a:r>
                      <a:r>
                        <a:rPr lang="en-US" sz="1400" baseline="0" dirty="0" err="1" smtClean="0"/>
                        <a:t>adil</a:t>
                      </a:r>
                      <a:r>
                        <a:rPr lang="en-US" sz="1400" baseline="0" dirty="0" smtClean="0"/>
                        <a:t> </a:t>
                      </a:r>
                      <a:r>
                        <a:rPr lang="en-US" sz="1400" baseline="0" dirty="0" err="1" smtClean="0"/>
                        <a:t>untuk</a:t>
                      </a:r>
                      <a:r>
                        <a:rPr lang="en-US" sz="1400" baseline="0" dirty="0" smtClean="0"/>
                        <a:t> </a:t>
                      </a:r>
                      <a:r>
                        <a:rPr lang="en-US" sz="1400" baseline="0" dirty="0" err="1" smtClean="0"/>
                        <a:t>menciptakan</a:t>
                      </a:r>
                      <a:r>
                        <a:rPr lang="en-US" sz="1400" baseline="0" dirty="0" smtClean="0"/>
                        <a:t> </a:t>
                      </a:r>
                      <a:r>
                        <a:rPr lang="en-US" sz="1400" baseline="0" dirty="0" err="1" smtClean="0"/>
                        <a:t>kemaslahatan</a:t>
                      </a:r>
                      <a:endParaRPr lang="id-ID" sz="1400" dirty="0">
                        <a:solidFill>
                          <a:schemeClr val="tx1"/>
                        </a:solidFill>
                        <a:latin typeface="Times New Arabic" pitchFamily="18" charset="0"/>
                      </a:endParaRPr>
                    </a:p>
                  </a:txBody>
                  <a:tcPr>
                    <a:solidFill>
                      <a:srgbClr val="FF0000">
                        <a:alpha val="20000"/>
                      </a:srgbClr>
                    </a:solidFill>
                  </a:tcPr>
                </a:tc>
                <a:tc>
                  <a:txBody>
                    <a:bodyPr/>
                    <a:lstStyle/>
                    <a:p>
                      <a:r>
                        <a:rPr lang="id-ID" sz="1400" dirty="0" smtClean="0"/>
                        <a:t>Secara umum </a:t>
                      </a:r>
                      <a:r>
                        <a:rPr lang="en-US" sz="1400" dirty="0" smtClean="0"/>
                        <a:t> </a:t>
                      </a:r>
                      <a:r>
                        <a:rPr lang="en-US" sz="1400" dirty="0" err="1" smtClean="0"/>
                        <a:t>lebih</a:t>
                      </a:r>
                      <a:r>
                        <a:rPr lang="en-US" sz="1400" dirty="0" smtClean="0"/>
                        <a:t> </a:t>
                      </a:r>
                      <a:r>
                        <a:rPr lang="en-US" sz="1400" dirty="0" err="1" smtClean="0"/>
                        <a:t>menguntungkan</a:t>
                      </a:r>
                      <a:r>
                        <a:rPr lang="en-US" sz="1400" baseline="0" dirty="0" smtClean="0"/>
                        <a:t> </a:t>
                      </a:r>
                      <a:r>
                        <a:rPr lang="en-US" sz="1400" baseline="0" dirty="0" err="1" smtClean="0"/>
                        <a:t>pemilik</a:t>
                      </a:r>
                      <a:r>
                        <a:rPr lang="en-US" sz="1400" baseline="0" dirty="0" smtClean="0"/>
                        <a:t> modal </a:t>
                      </a:r>
                      <a:r>
                        <a:rPr lang="en-US" sz="1400" baseline="0" dirty="0" err="1" smtClean="0"/>
                        <a:t>dan</a:t>
                      </a:r>
                      <a:r>
                        <a:rPr lang="en-US" sz="1400" baseline="0" dirty="0" smtClean="0"/>
                        <a:t> </a:t>
                      </a:r>
                      <a:r>
                        <a:rPr lang="en-US" sz="1400" baseline="0" dirty="0" err="1" smtClean="0"/>
                        <a:t>aset</a:t>
                      </a:r>
                      <a:r>
                        <a:rPr lang="en-US" sz="1400" baseline="0" dirty="0" smtClean="0"/>
                        <a:t> </a:t>
                      </a:r>
                      <a:r>
                        <a:rPr lang="en-US" sz="1400" baseline="0" dirty="0" err="1" smtClean="0"/>
                        <a:t>keuangan</a:t>
                      </a:r>
                      <a:r>
                        <a:rPr lang="en-US" sz="1400" baseline="0" dirty="0" smtClean="0"/>
                        <a:t> </a:t>
                      </a:r>
                      <a:r>
                        <a:rPr lang="en-US" sz="1400" baseline="0" dirty="0" err="1" smtClean="0"/>
                        <a:t>syariah</a:t>
                      </a:r>
                      <a:r>
                        <a:rPr lang="en-US" sz="1400" baseline="0" dirty="0" smtClean="0"/>
                        <a:t> </a:t>
                      </a:r>
                      <a:r>
                        <a:rPr lang="en-US" sz="1400" baseline="0" dirty="0" err="1" smtClean="0"/>
                        <a:t>fluktuatif</a:t>
                      </a:r>
                      <a:r>
                        <a:rPr lang="en-US" sz="1400" baseline="0" dirty="0" smtClean="0"/>
                        <a:t> </a:t>
                      </a:r>
                      <a:r>
                        <a:rPr lang="en-US" sz="1400" baseline="0" dirty="0" err="1" smtClean="0"/>
                        <a:t>dan</a:t>
                      </a:r>
                      <a:r>
                        <a:rPr lang="en-US" sz="1400" baseline="0" dirty="0" smtClean="0"/>
                        <a:t> </a:t>
                      </a:r>
                      <a:r>
                        <a:rPr lang="en-US" sz="1400" baseline="0" dirty="0" err="1" smtClean="0"/>
                        <a:t>eksploitatif</a:t>
                      </a:r>
                      <a:endParaRPr lang="id-ID" sz="1400" dirty="0">
                        <a:solidFill>
                          <a:schemeClr val="tx1"/>
                        </a:solidFill>
                        <a:latin typeface="Times New Arabic" pitchFamily="18" charset="0"/>
                      </a:endParaRPr>
                    </a:p>
                  </a:txBody>
                  <a:tcPr>
                    <a:solidFill>
                      <a:srgbClr val="FF0000">
                        <a:alpha val="20000"/>
                      </a:srgbClr>
                    </a:solidFill>
                  </a:tcPr>
                </a:tc>
              </a:tr>
              <a:tr h="1085955">
                <a:tc>
                  <a:txBody>
                    <a:bodyPr/>
                    <a:lstStyle/>
                    <a:p>
                      <a:r>
                        <a:rPr lang="en-US" sz="1400" dirty="0" smtClean="0"/>
                        <a:t>2</a:t>
                      </a:r>
                      <a:endParaRPr lang="id-ID" sz="1400" dirty="0">
                        <a:solidFill>
                          <a:schemeClr val="tx1"/>
                        </a:solidFill>
                        <a:latin typeface="Times New Arabic" pitchFamily="18" charset="0"/>
                      </a:endParaRPr>
                    </a:p>
                  </a:txBody>
                  <a:tcPr>
                    <a:solidFill>
                      <a:schemeClr val="accent5"/>
                    </a:solidFill>
                  </a:tcPr>
                </a:tc>
                <a:tc>
                  <a:txBody>
                    <a:bodyPr/>
                    <a:lstStyle/>
                    <a:p>
                      <a:r>
                        <a:rPr lang="en-US" sz="1400" dirty="0" err="1" smtClean="0"/>
                        <a:t>Maslahat</a:t>
                      </a:r>
                      <a:r>
                        <a:rPr lang="en-US" sz="1400" dirty="0" smtClean="0"/>
                        <a:t> </a:t>
                      </a:r>
                      <a:r>
                        <a:rPr lang="en-US" sz="1400" dirty="0" err="1" smtClean="0"/>
                        <a:t>Makro</a:t>
                      </a:r>
                      <a:endParaRPr lang="id-ID" sz="1400" dirty="0">
                        <a:solidFill>
                          <a:schemeClr val="tx1"/>
                        </a:solidFill>
                        <a:latin typeface="Times New Arabic" pitchFamily="18" charset="0"/>
                      </a:endParaRPr>
                    </a:p>
                  </a:txBody>
                  <a:tcPr>
                    <a:solidFill>
                      <a:schemeClr val="accent5"/>
                    </a:solidFill>
                  </a:tcPr>
                </a:tc>
                <a:tc>
                  <a:txBody>
                    <a:bodyPr/>
                    <a:lstStyle/>
                    <a:p>
                      <a:r>
                        <a:rPr lang="en-US" sz="1400" dirty="0" err="1" smtClean="0"/>
                        <a:t>Kestabilan</a:t>
                      </a:r>
                      <a:r>
                        <a:rPr lang="en-US" sz="1400" dirty="0" smtClean="0"/>
                        <a:t> di </a:t>
                      </a:r>
                      <a:r>
                        <a:rPr lang="en-US" sz="1400" dirty="0" err="1" smtClean="0"/>
                        <a:t>sistem</a:t>
                      </a:r>
                      <a:r>
                        <a:rPr lang="en-US" sz="1400" dirty="0" smtClean="0"/>
                        <a:t> </a:t>
                      </a:r>
                      <a:r>
                        <a:rPr lang="en-US" sz="1400" dirty="0" err="1" smtClean="0"/>
                        <a:t>perbankan</a:t>
                      </a:r>
                      <a:r>
                        <a:rPr lang="en-US" sz="1400" dirty="0" smtClean="0"/>
                        <a:t> </a:t>
                      </a:r>
                      <a:r>
                        <a:rPr lang="en-US" sz="1400" dirty="0" err="1" smtClean="0"/>
                        <a:t>dan</a:t>
                      </a:r>
                      <a:r>
                        <a:rPr lang="en-US" sz="1400" dirty="0" smtClean="0"/>
                        <a:t> </a:t>
                      </a:r>
                      <a:r>
                        <a:rPr lang="en-US" sz="1400" dirty="0" err="1" smtClean="0"/>
                        <a:t>pasar</a:t>
                      </a:r>
                      <a:r>
                        <a:rPr lang="en-US" sz="1400" dirty="0" smtClean="0"/>
                        <a:t> </a:t>
                      </a:r>
                      <a:r>
                        <a:rPr lang="en-US" sz="1400" dirty="0" err="1" smtClean="0"/>
                        <a:t>obligasi</a:t>
                      </a:r>
                      <a:endParaRPr lang="en-US" sz="1400" dirty="0" smtClean="0"/>
                    </a:p>
                    <a:p>
                      <a:r>
                        <a:rPr lang="en-US" sz="1400" dirty="0" err="1" smtClean="0"/>
                        <a:t>syariah</a:t>
                      </a:r>
                      <a:r>
                        <a:rPr lang="en-US" sz="1400" dirty="0" smtClean="0"/>
                        <a:t> (</a:t>
                      </a:r>
                      <a:r>
                        <a:rPr lang="en-US" sz="1400" dirty="0" err="1" smtClean="0"/>
                        <a:t>sukuk</a:t>
                      </a:r>
                      <a:r>
                        <a:rPr lang="en-US" sz="1400" dirty="0" smtClean="0"/>
                        <a:t>)</a:t>
                      </a:r>
                      <a:endParaRPr lang="id-ID" sz="1400" dirty="0">
                        <a:solidFill>
                          <a:schemeClr val="accent3"/>
                        </a:solidFill>
                        <a:latin typeface="+mn-lt"/>
                      </a:endParaRPr>
                    </a:p>
                  </a:txBody>
                  <a:tcPr>
                    <a:solidFill>
                      <a:schemeClr val="accent5"/>
                    </a:solidFill>
                  </a:tcPr>
                </a:tc>
                <a:tc>
                  <a:txBody>
                    <a:bodyPr/>
                    <a:lstStyle/>
                    <a:p>
                      <a:r>
                        <a:rPr lang="en-US" sz="1400" dirty="0" smtClean="0"/>
                        <a:t>Net Income</a:t>
                      </a:r>
                      <a:r>
                        <a:rPr lang="en-US" sz="1400" baseline="0" dirty="0" smtClean="0"/>
                        <a:t> LKS</a:t>
                      </a:r>
                      <a:r>
                        <a:rPr lang="en-US" sz="1400" dirty="0" smtClean="0"/>
                        <a:t> </a:t>
                      </a:r>
                      <a:r>
                        <a:rPr lang="en-US" sz="1400" dirty="0" err="1" smtClean="0"/>
                        <a:t>dan</a:t>
                      </a:r>
                      <a:r>
                        <a:rPr lang="en-US" sz="1400" dirty="0" smtClean="0"/>
                        <a:t> </a:t>
                      </a:r>
                      <a:r>
                        <a:rPr lang="en-US" sz="1400" dirty="0" err="1" smtClean="0"/>
                        <a:t>harga</a:t>
                      </a:r>
                      <a:r>
                        <a:rPr lang="en-US" sz="1400" dirty="0" smtClean="0"/>
                        <a:t> </a:t>
                      </a:r>
                      <a:r>
                        <a:rPr lang="en-US" sz="1400" dirty="0" err="1" smtClean="0"/>
                        <a:t>surat</a:t>
                      </a:r>
                      <a:r>
                        <a:rPr lang="en-US" sz="1400" dirty="0" smtClean="0"/>
                        <a:t> </a:t>
                      </a:r>
                      <a:r>
                        <a:rPr lang="en-US" sz="1400" dirty="0" err="1" smtClean="0"/>
                        <a:t>berharga</a:t>
                      </a:r>
                      <a:r>
                        <a:rPr lang="en-US" sz="1400" dirty="0" smtClean="0"/>
                        <a:t> </a:t>
                      </a:r>
                      <a:r>
                        <a:rPr lang="en-US" sz="1400" dirty="0" err="1" smtClean="0"/>
                        <a:t>tidak</a:t>
                      </a:r>
                      <a:r>
                        <a:rPr lang="en-US" sz="1400" dirty="0" smtClean="0"/>
                        <a:t> </a:t>
                      </a:r>
                      <a:r>
                        <a:rPr lang="en-US" sz="1400" dirty="0" err="1" smtClean="0"/>
                        <a:t>stabil</a:t>
                      </a:r>
                      <a:r>
                        <a:rPr lang="en-US" sz="1400" dirty="0" smtClean="0"/>
                        <a:t> </a:t>
                      </a:r>
                      <a:r>
                        <a:rPr lang="en-US" sz="1400" dirty="0" err="1" smtClean="0"/>
                        <a:t>dan</a:t>
                      </a:r>
                      <a:r>
                        <a:rPr lang="en-US" sz="1400" dirty="0" smtClean="0"/>
                        <a:t> </a:t>
                      </a:r>
                      <a:r>
                        <a:rPr lang="en-US" sz="1400" dirty="0" err="1" smtClean="0"/>
                        <a:t>banyak</a:t>
                      </a:r>
                      <a:r>
                        <a:rPr lang="en-US" sz="1400" dirty="0" smtClean="0"/>
                        <a:t> </a:t>
                      </a:r>
                      <a:r>
                        <a:rPr lang="en-US" sz="1400" dirty="0" err="1" smtClean="0"/>
                        <a:t>praktek</a:t>
                      </a:r>
                      <a:r>
                        <a:rPr lang="en-US" sz="1400" dirty="0" smtClean="0"/>
                        <a:t> </a:t>
                      </a:r>
                      <a:r>
                        <a:rPr lang="en-US" sz="1400" dirty="0" err="1" smtClean="0"/>
                        <a:t>spekulasi</a:t>
                      </a:r>
                      <a:endParaRPr lang="id-ID" sz="1400" dirty="0">
                        <a:solidFill>
                          <a:schemeClr val="tx1"/>
                        </a:solidFill>
                        <a:latin typeface="Times New Arabic" pitchFamily="18" charset="0"/>
                      </a:endParaRPr>
                    </a:p>
                  </a:txBody>
                  <a:tcPr>
                    <a:solidFill>
                      <a:schemeClr val="accent5"/>
                    </a:solidFill>
                  </a:tcPr>
                </a:tc>
              </a:tr>
              <a:tr h="1415032">
                <a:tc>
                  <a:txBody>
                    <a:bodyPr/>
                    <a:lstStyle/>
                    <a:p>
                      <a:r>
                        <a:rPr lang="en-US" sz="1400" dirty="0" smtClean="0"/>
                        <a:t>3</a:t>
                      </a:r>
                      <a:endParaRPr lang="id-ID" sz="1400" dirty="0">
                        <a:solidFill>
                          <a:schemeClr val="tx1"/>
                        </a:solidFill>
                        <a:latin typeface="Times New Arabic" pitchFamily="18" charset="0"/>
                      </a:endParaRPr>
                    </a:p>
                  </a:txBody>
                  <a:tcPr>
                    <a:solidFill>
                      <a:srgbClr val="00B050">
                        <a:alpha val="20000"/>
                      </a:srgbClr>
                    </a:solidFill>
                  </a:tcPr>
                </a:tc>
                <a:tc>
                  <a:txBody>
                    <a:bodyPr/>
                    <a:lstStyle/>
                    <a:p>
                      <a:r>
                        <a:rPr lang="en-US" sz="1400" dirty="0" err="1" smtClean="0"/>
                        <a:t>Maslahat</a:t>
                      </a:r>
                      <a:r>
                        <a:rPr lang="en-US" sz="1400" dirty="0" smtClean="0"/>
                        <a:t> </a:t>
                      </a:r>
                      <a:r>
                        <a:rPr lang="en-US" sz="1400" dirty="0" err="1" smtClean="0"/>
                        <a:t>Mikro</a:t>
                      </a:r>
                      <a:r>
                        <a:rPr lang="id-ID" sz="1400" dirty="0" smtClean="0"/>
                        <a:t> </a:t>
                      </a:r>
                      <a:endParaRPr lang="id-ID" sz="1400" dirty="0">
                        <a:solidFill>
                          <a:schemeClr val="tx1"/>
                        </a:solidFill>
                        <a:latin typeface="Times New Arabic" pitchFamily="18" charset="0"/>
                      </a:endParaRPr>
                    </a:p>
                  </a:txBody>
                  <a:tcPr>
                    <a:solidFill>
                      <a:srgbClr val="00B050">
                        <a:alpha val="20000"/>
                      </a:srgbClr>
                    </a:solidFill>
                  </a:tcPr>
                </a:tc>
                <a:tc>
                  <a:txBody>
                    <a:bodyPr/>
                    <a:lstStyle/>
                    <a:p>
                      <a:r>
                        <a:rPr lang="en-US" sz="1400" dirty="0" err="1" smtClean="0"/>
                        <a:t>Harga</a:t>
                      </a:r>
                      <a:r>
                        <a:rPr lang="en-US" sz="1400" dirty="0" smtClean="0"/>
                        <a:t> </a:t>
                      </a:r>
                      <a:r>
                        <a:rPr lang="en-US" sz="1400" dirty="0" err="1" smtClean="0"/>
                        <a:t>Pembiayaan</a:t>
                      </a:r>
                      <a:r>
                        <a:rPr lang="en-US" sz="1400" dirty="0" smtClean="0"/>
                        <a:t> </a:t>
                      </a:r>
                      <a:r>
                        <a:rPr lang="en-US" sz="1400" dirty="0" err="1" smtClean="0"/>
                        <a:t>dan</a:t>
                      </a:r>
                      <a:r>
                        <a:rPr lang="en-US" sz="1400" dirty="0" smtClean="0"/>
                        <a:t> </a:t>
                      </a:r>
                      <a:r>
                        <a:rPr lang="en-US" sz="1400" dirty="0" err="1" smtClean="0"/>
                        <a:t>sistem</a:t>
                      </a:r>
                      <a:r>
                        <a:rPr lang="en-US" sz="1400" dirty="0" smtClean="0"/>
                        <a:t> </a:t>
                      </a:r>
                      <a:r>
                        <a:rPr lang="en-US" sz="1400" dirty="0" err="1" smtClean="0"/>
                        <a:t>pembebanan</a:t>
                      </a:r>
                      <a:r>
                        <a:rPr lang="en-US" sz="1400" dirty="0" smtClean="0"/>
                        <a:t> yang </a:t>
                      </a:r>
                      <a:r>
                        <a:rPr lang="en-US" sz="1400" dirty="0" err="1" smtClean="0"/>
                        <a:t>lebih</a:t>
                      </a:r>
                      <a:r>
                        <a:rPr lang="en-US" sz="1400" dirty="0" smtClean="0"/>
                        <a:t> </a:t>
                      </a:r>
                      <a:r>
                        <a:rPr lang="en-US" sz="1400" dirty="0" err="1" smtClean="0"/>
                        <a:t>rendah</a:t>
                      </a:r>
                      <a:r>
                        <a:rPr lang="en-US" sz="1400" dirty="0" smtClean="0"/>
                        <a:t> </a:t>
                      </a:r>
                      <a:r>
                        <a:rPr lang="en-US" sz="1400" dirty="0" err="1" smtClean="0"/>
                        <a:t>dan</a:t>
                      </a:r>
                      <a:r>
                        <a:rPr lang="en-US" sz="1400" dirty="0" smtClean="0"/>
                        <a:t> </a:t>
                      </a:r>
                      <a:r>
                        <a:rPr lang="en-US" sz="1400" dirty="0" err="1" smtClean="0"/>
                        <a:t>adil</a:t>
                      </a:r>
                      <a:endParaRPr lang="en-US" sz="1400" dirty="0" smtClean="0">
                        <a:solidFill>
                          <a:schemeClr val="tx1"/>
                        </a:solidFill>
                        <a:latin typeface="Times New Arabic" pitchFamily="18" charset="0"/>
                      </a:endParaRPr>
                    </a:p>
                  </a:txBody>
                  <a:tcPr>
                    <a:solidFill>
                      <a:srgbClr val="00B050">
                        <a:alpha val="20000"/>
                      </a:srgbClr>
                    </a:solidFill>
                  </a:tcPr>
                </a:tc>
                <a:tc>
                  <a:txBody>
                    <a:bodyPr/>
                    <a:lstStyle/>
                    <a:p>
                      <a:r>
                        <a:rPr lang="id-ID" sz="1400" dirty="0" smtClean="0"/>
                        <a:t>Secara umum </a:t>
                      </a:r>
                      <a:r>
                        <a:rPr lang="en-US" sz="1400" dirty="0" err="1" smtClean="0"/>
                        <a:t>masih</a:t>
                      </a:r>
                      <a:r>
                        <a:rPr lang="en-US" sz="1400" dirty="0" smtClean="0"/>
                        <a:t> </a:t>
                      </a:r>
                      <a:r>
                        <a:rPr lang="en-US" sz="1400" dirty="0" err="1" smtClean="0"/>
                        <a:t>mahal</a:t>
                      </a:r>
                      <a:r>
                        <a:rPr lang="en-US" sz="1400" dirty="0" smtClean="0"/>
                        <a:t> </a:t>
                      </a:r>
                      <a:r>
                        <a:rPr lang="en-US" sz="1400" dirty="0" err="1" smtClean="0"/>
                        <a:t>dan</a:t>
                      </a:r>
                      <a:r>
                        <a:rPr lang="en-US" sz="1400" dirty="0" smtClean="0"/>
                        <a:t> </a:t>
                      </a:r>
                      <a:r>
                        <a:rPr lang="en-US" sz="1400" dirty="0" err="1" smtClean="0"/>
                        <a:t>praktek</a:t>
                      </a:r>
                      <a:r>
                        <a:rPr lang="en-US" sz="1400" dirty="0" smtClean="0"/>
                        <a:t> </a:t>
                      </a:r>
                      <a:r>
                        <a:rPr lang="en-US" sz="1400" dirty="0" err="1" smtClean="0"/>
                        <a:t>pembebanan</a:t>
                      </a:r>
                      <a:r>
                        <a:rPr lang="en-US" sz="1400" dirty="0" smtClean="0"/>
                        <a:t> </a:t>
                      </a:r>
                      <a:r>
                        <a:rPr lang="en-US" sz="1400" dirty="0" err="1" smtClean="0"/>
                        <a:t>masih</a:t>
                      </a:r>
                      <a:r>
                        <a:rPr lang="en-US" sz="1400" dirty="0" smtClean="0"/>
                        <a:t> </a:t>
                      </a:r>
                      <a:r>
                        <a:rPr lang="en-US" sz="1400" dirty="0" err="1" smtClean="0"/>
                        <a:t>banyak</a:t>
                      </a:r>
                      <a:r>
                        <a:rPr lang="en-US" sz="1400" dirty="0" smtClean="0"/>
                        <a:t> </a:t>
                      </a:r>
                      <a:r>
                        <a:rPr lang="en-US" sz="1400" dirty="0" err="1" smtClean="0"/>
                        <a:t>berdasarkan</a:t>
                      </a:r>
                      <a:r>
                        <a:rPr lang="en-US" sz="1400" baseline="0" dirty="0" smtClean="0"/>
                        <a:t> </a:t>
                      </a:r>
                      <a:r>
                        <a:rPr lang="en-US" sz="1400" baseline="0" dirty="0" err="1" smtClean="0"/>
                        <a:t>konsep</a:t>
                      </a:r>
                      <a:r>
                        <a:rPr lang="en-US" sz="1400" baseline="0" dirty="0" smtClean="0"/>
                        <a:t> time value of money </a:t>
                      </a:r>
                      <a:r>
                        <a:rPr lang="en-US" sz="1400" baseline="0" dirty="0" err="1" smtClean="0"/>
                        <a:t>dengan</a:t>
                      </a:r>
                      <a:r>
                        <a:rPr lang="en-US" sz="1400" baseline="0" dirty="0" smtClean="0"/>
                        <a:t> </a:t>
                      </a:r>
                      <a:r>
                        <a:rPr lang="en-US" sz="1400" baseline="0" dirty="0" err="1" smtClean="0"/>
                        <a:t>metode</a:t>
                      </a:r>
                      <a:r>
                        <a:rPr lang="en-US" sz="1400" baseline="0" dirty="0" smtClean="0"/>
                        <a:t>  </a:t>
                      </a:r>
                      <a:r>
                        <a:rPr lang="en-US" sz="1400" baseline="0" dirty="0" err="1" smtClean="0"/>
                        <a:t>anuitas</a:t>
                      </a:r>
                      <a:endParaRPr lang="id-ID" sz="1400" dirty="0">
                        <a:solidFill>
                          <a:schemeClr val="tx1"/>
                        </a:solidFill>
                        <a:latin typeface="Times New Arabic" pitchFamily="18" charset="0"/>
                      </a:endParaRPr>
                    </a:p>
                  </a:txBody>
                  <a:tcPr>
                    <a:solidFill>
                      <a:srgbClr val="00B050">
                        <a:alpha val="20000"/>
                      </a:srgbClr>
                    </a:solidFill>
                  </a:tcPr>
                </a:tc>
              </a:tr>
            </a:tbl>
          </a:graphicData>
        </a:graphic>
      </p:graphicFrame>
      <p:sp>
        <p:nvSpPr>
          <p:cNvPr id="6" name="TextBox 5"/>
          <p:cNvSpPr txBox="1"/>
          <p:nvPr/>
        </p:nvSpPr>
        <p:spPr>
          <a:xfrm>
            <a:off x="238217" y="457200"/>
            <a:ext cx="5257800" cy="707886"/>
          </a:xfrm>
          <a:prstGeom prst="rect">
            <a:avLst/>
          </a:prstGeom>
          <a:noFill/>
        </p:spPr>
        <p:txBody>
          <a:bodyPr wrap="square" rtlCol="0">
            <a:spAutoFit/>
          </a:bodyPr>
          <a:lstStyle/>
          <a:p>
            <a:pPr algn="ctr" fontAlgn="base">
              <a:spcBef>
                <a:spcPct val="0"/>
              </a:spcBef>
              <a:spcAft>
                <a:spcPct val="0"/>
              </a:spcAft>
            </a:pPr>
            <a:r>
              <a:rPr lang="en-US" sz="2000" b="1" dirty="0" smtClean="0">
                <a:latin typeface="Times New Arabic" pitchFamily="18" charset="0"/>
              </a:rPr>
              <a:t>KONSEP </a:t>
            </a:r>
            <a:r>
              <a:rPr lang="en-US" sz="2000" b="1" i="1" dirty="0" smtClean="0">
                <a:latin typeface="Times New Arabic" pitchFamily="18" charset="0"/>
              </a:rPr>
              <a:t>RATE OF PROFIT : </a:t>
            </a:r>
          </a:p>
          <a:p>
            <a:pPr algn="ctr" fontAlgn="base">
              <a:spcBef>
                <a:spcPct val="0"/>
              </a:spcBef>
              <a:spcAft>
                <a:spcPct val="0"/>
              </a:spcAft>
            </a:pPr>
            <a:r>
              <a:rPr lang="en-US" sz="2000" b="1" dirty="0" smtClean="0">
                <a:latin typeface="Times New Arabic" pitchFamily="18" charset="0"/>
              </a:rPr>
              <a:t>IDEAL VERSUS REALITAS</a:t>
            </a:r>
            <a:endParaRPr lang="id-ID" sz="2000" b="1" dirty="0"/>
          </a:p>
        </p:txBody>
      </p:sp>
    </p:spTree>
    <p:extLst>
      <p:ext uri="{BB962C8B-B14F-4D97-AF65-F5344CB8AC3E}">
        <p14:creationId xmlns:p14="http://schemas.microsoft.com/office/powerpoint/2010/main" val="33045649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smtClean="0"/>
              <a:t>Permasalahan</a:t>
            </a:r>
            <a:r>
              <a:rPr lang="en-US" sz="2400" dirty="0" smtClean="0"/>
              <a:t> BI rate </a:t>
            </a:r>
            <a:r>
              <a:rPr lang="en-US" sz="2400" dirty="0" err="1" smtClean="0"/>
              <a:t>sebagai</a:t>
            </a:r>
            <a:r>
              <a:rPr lang="en-US" sz="2400" dirty="0" smtClean="0"/>
              <a:t> Reference Rate/Benchmark</a:t>
            </a:r>
            <a:endParaRPr lang="en-US" sz="2400" dirty="0"/>
          </a:p>
        </p:txBody>
      </p:sp>
      <p:sp>
        <p:nvSpPr>
          <p:cNvPr id="3" name="Content Placeholder 2"/>
          <p:cNvSpPr>
            <a:spLocks noGrp="1"/>
          </p:cNvSpPr>
          <p:nvPr>
            <p:ph idx="1"/>
          </p:nvPr>
        </p:nvSpPr>
        <p:spPr/>
        <p:txBody>
          <a:bodyPr>
            <a:normAutofit fontScale="92500" lnSpcReduction="10000"/>
          </a:bodyPr>
          <a:lstStyle/>
          <a:p>
            <a:r>
              <a:rPr lang="en-US" sz="1800" dirty="0" err="1"/>
              <a:t>Dalam</a:t>
            </a:r>
            <a:r>
              <a:rPr lang="en-US" sz="1800" dirty="0"/>
              <a:t> </a:t>
            </a:r>
            <a:r>
              <a:rPr lang="en-US" sz="1800" dirty="0" err="1"/>
              <a:t>perkembangan</a:t>
            </a:r>
            <a:r>
              <a:rPr lang="en-US" sz="1800" dirty="0"/>
              <a:t> </a:t>
            </a:r>
            <a:r>
              <a:rPr lang="en-US" sz="1800" dirty="0" err="1"/>
              <a:t>selanjutnya</a:t>
            </a:r>
            <a:r>
              <a:rPr lang="en-US" sz="1800" dirty="0"/>
              <a:t>, </a:t>
            </a:r>
            <a:r>
              <a:rPr lang="en-US" sz="1800" dirty="0" err="1"/>
              <a:t>sejalan</a:t>
            </a:r>
            <a:r>
              <a:rPr lang="en-US" sz="1800" dirty="0"/>
              <a:t> </a:t>
            </a:r>
            <a:r>
              <a:rPr lang="en-US" sz="1800" dirty="0" err="1"/>
              <a:t>dengan</a:t>
            </a:r>
            <a:r>
              <a:rPr lang="en-US" sz="1800" dirty="0"/>
              <a:t> </a:t>
            </a:r>
            <a:r>
              <a:rPr lang="en-US" sz="1800" dirty="0" err="1"/>
              <a:t>perkembangan</a:t>
            </a:r>
            <a:r>
              <a:rPr lang="en-US" sz="1800" dirty="0"/>
              <a:t> industry </a:t>
            </a:r>
            <a:r>
              <a:rPr lang="en-US" sz="1800" dirty="0" err="1"/>
              <a:t>perbankan</a:t>
            </a:r>
            <a:r>
              <a:rPr lang="en-US" sz="1800" dirty="0"/>
              <a:t> </a:t>
            </a:r>
            <a:r>
              <a:rPr lang="en-US" sz="1800" dirty="0" err="1"/>
              <a:t>dalam</a:t>
            </a:r>
            <a:r>
              <a:rPr lang="en-US" sz="1800" dirty="0"/>
              <a:t> </a:t>
            </a:r>
            <a:r>
              <a:rPr lang="en-US" sz="1800" dirty="0" err="1"/>
              <a:t>negeri</a:t>
            </a:r>
            <a:r>
              <a:rPr lang="en-US" sz="1800" dirty="0"/>
              <a:t> yang </a:t>
            </a:r>
            <a:r>
              <a:rPr lang="en-US" sz="1800" dirty="0" err="1"/>
              <a:t>semakin</a:t>
            </a:r>
            <a:r>
              <a:rPr lang="en-US" sz="1800" dirty="0"/>
              <a:t> </a:t>
            </a:r>
            <a:r>
              <a:rPr lang="en-US" sz="1800" dirty="0" err="1"/>
              <a:t>efisien</a:t>
            </a:r>
            <a:r>
              <a:rPr lang="en-US" sz="1800" dirty="0"/>
              <a:t>, </a:t>
            </a:r>
            <a:r>
              <a:rPr lang="en-US" sz="1800" dirty="0" err="1"/>
              <a:t>sejak</a:t>
            </a:r>
            <a:r>
              <a:rPr lang="en-US" sz="1800" dirty="0"/>
              <a:t> </a:t>
            </a:r>
            <a:r>
              <a:rPr lang="en-US" sz="1800" dirty="0" err="1"/>
              <a:t>bulan</a:t>
            </a:r>
            <a:r>
              <a:rPr lang="en-US" sz="1800" dirty="0"/>
              <a:t> </a:t>
            </a:r>
            <a:r>
              <a:rPr lang="en-US" sz="1800" dirty="0" err="1"/>
              <a:t>Oktober</a:t>
            </a:r>
            <a:r>
              <a:rPr lang="en-US" sz="1800" dirty="0"/>
              <a:t> </a:t>
            </a:r>
            <a:r>
              <a:rPr lang="en-US" sz="1800" dirty="0" err="1"/>
              <a:t>tahun</a:t>
            </a:r>
            <a:r>
              <a:rPr lang="en-US" sz="1800" dirty="0"/>
              <a:t> 2008 BI </a:t>
            </a:r>
            <a:r>
              <a:rPr lang="en-US" sz="1800" dirty="0" err="1"/>
              <a:t>melakukan</a:t>
            </a:r>
            <a:r>
              <a:rPr lang="en-US" sz="1800" dirty="0"/>
              <a:t> </a:t>
            </a:r>
            <a:r>
              <a:rPr lang="en-US" sz="1800" dirty="0" err="1"/>
              <a:t>penyesuaian</a:t>
            </a:r>
            <a:r>
              <a:rPr lang="en-US" sz="1800" dirty="0"/>
              <a:t> </a:t>
            </a:r>
            <a:r>
              <a:rPr lang="en-US" sz="1800" dirty="0" err="1"/>
              <a:t>terhadap</a:t>
            </a:r>
            <a:r>
              <a:rPr lang="en-US" sz="1800" dirty="0"/>
              <a:t> BI-rate yang </a:t>
            </a:r>
            <a:r>
              <a:rPr lang="en-US" sz="1800" dirty="0" err="1"/>
              <a:t>sebelumnya</a:t>
            </a:r>
            <a:r>
              <a:rPr lang="en-US" sz="1800" dirty="0"/>
              <a:t> </a:t>
            </a:r>
            <a:r>
              <a:rPr lang="en-US" sz="1800" dirty="0" err="1"/>
              <a:t>sebagai</a:t>
            </a:r>
            <a:r>
              <a:rPr lang="en-US" sz="1800" dirty="0"/>
              <a:t> </a:t>
            </a:r>
            <a:r>
              <a:rPr lang="en-US" sz="1800" dirty="0" err="1"/>
              <a:t>referensi</a:t>
            </a:r>
            <a:r>
              <a:rPr lang="en-US" sz="1800" dirty="0"/>
              <a:t> </a:t>
            </a:r>
            <a:r>
              <a:rPr lang="en-US" sz="1800" dirty="0" err="1"/>
              <a:t>tingkat</a:t>
            </a:r>
            <a:r>
              <a:rPr lang="en-US" sz="1800" dirty="0"/>
              <a:t> </a:t>
            </a:r>
            <a:r>
              <a:rPr lang="en-US" sz="1800" dirty="0" err="1"/>
              <a:t>suku</a:t>
            </a:r>
            <a:r>
              <a:rPr lang="en-US" sz="1800" dirty="0"/>
              <a:t> </a:t>
            </a:r>
            <a:r>
              <a:rPr lang="en-US" sz="1800" dirty="0" err="1"/>
              <a:t>bunga</a:t>
            </a:r>
            <a:r>
              <a:rPr lang="en-US" sz="1800" dirty="0"/>
              <a:t> </a:t>
            </a:r>
            <a:r>
              <a:rPr lang="en-US" sz="1800" dirty="0" err="1"/>
              <a:t>diskonto</a:t>
            </a:r>
            <a:r>
              <a:rPr lang="en-US" sz="1800" dirty="0"/>
              <a:t> SBI 1 </a:t>
            </a:r>
            <a:r>
              <a:rPr lang="en-US" sz="1800" dirty="0" err="1"/>
              <a:t>bulan</a:t>
            </a:r>
            <a:r>
              <a:rPr lang="en-US" sz="1800" dirty="0"/>
              <a:t> </a:t>
            </a:r>
            <a:r>
              <a:rPr lang="en-US" sz="1800" dirty="0" err="1"/>
              <a:t>diubah</a:t>
            </a:r>
            <a:r>
              <a:rPr lang="en-US" sz="1800" dirty="0"/>
              <a:t> </a:t>
            </a:r>
            <a:r>
              <a:rPr lang="en-US" sz="1800" dirty="0" err="1"/>
              <a:t>menjadi</a:t>
            </a:r>
            <a:r>
              <a:rPr lang="en-US" sz="1800" dirty="0"/>
              <a:t> </a:t>
            </a:r>
            <a:r>
              <a:rPr lang="en-US" sz="1800" dirty="0" err="1"/>
              <a:t>referensi</a:t>
            </a:r>
            <a:r>
              <a:rPr lang="en-US" sz="1800" dirty="0"/>
              <a:t> </a:t>
            </a:r>
            <a:r>
              <a:rPr lang="en-US" sz="1800" dirty="0" err="1"/>
              <a:t>suku</a:t>
            </a:r>
            <a:r>
              <a:rPr lang="en-US" sz="1800" dirty="0"/>
              <a:t> </a:t>
            </a:r>
            <a:r>
              <a:rPr lang="en-US" sz="1800" dirty="0" err="1"/>
              <a:t>bunga</a:t>
            </a:r>
            <a:r>
              <a:rPr lang="en-US" sz="1800" dirty="0"/>
              <a:t> </a:t>
            </a:r>
            <a:r>
              <a:rPr lang="en-US" sz="1800" dirty="0" err="1"/>
              <a:t>Pasar</a:t>
            </a:r>
            <a:r>
              <a:rPr lang="en-US" sz="1800" dirty="0"/>
              <a:t> </a:t>
            </a:r>
            <a:r>
              <a:rPr lang="en-US" sz="1800" dirty="0" err="1"/>
              <a:t>Uang</a:t>
            </a:r>
            <a:r>
              <a:rPr lang="en-US" sz="1800" dirty="0"/>
              <a:t> </a:t>
            </a:r>
            <a:r>
              <a:rPr lang="en-US" sz="1800" dirty="0" err="1"/>
              <a:t>Antarbank</a:t>
            </a:r>
            <a:r>
              <a:rPr lang="en-US" sz="1800" dirty="0"/>
              <a:t> (PUAB) </a:t>
            </a:r>
            <a:r>
              <a:rPr lang="en-US" sz="1800" dirty="0" err="1"/>
              <a:t>jangka</a:t>
            </a:r>
            <a:r>
              <a:rPr lang="en-US" sz="1800" dirty="0"/>
              <a:t> </a:t>
            </a:r>
            <a:r>
              <a:rPr lang="en-US" sz="1800" dirty="0" err="1"/>
              <a:t>waktu</a:t>
            </a:r>
            <a:r>
              <a:rPr lang="en-US" sz="1800" dirty="0"/>
              <a:t> 1 </a:t>
            </a:r>
            <a:r>
              <a:rPr lang="en-US" sz="1800" dirty="0" err="1"/>
              <a:t>hari</a:t>
            </a:r>
            <a:r>
              <a:rPr lang="en-US" sz="1800" dirty="0"/>
              <a:t> </a:t>
            </a:r>
            <a:r>
              <a:rPr lang="en-US" sz="1800" dirty="0" err="1"/>
              <a:t>atau</a:t>
            </a:r>
            <a:r>
              <a:rPr lang="en-US" sz="1800" dirty="0"/>
              <a:t> O/N (over-night).  BI-rate </a:t>
            </a:r>
            <a:r>
              <a:rPr lang="en-US" sz="1800" dirty="0" err="1"/>
              <a:t>ditetapkan</a:t>
            </a:r>
            <a:r>
              <a:rPr lang="en-US" sz="1800" dirty="0"/>
              <a:t> </a:t>
            </a:r>
            <a:r>
              <a:rPr lang="en-US" sz="1800" dirty="0" err="1"/>
              <a:t>melalui</a:t>
            </a:r>
            <a:r>
              <a:rPr lang="en-US" sz="1800" dirty="0"/>
              <a:t> </a:t>
            </a:r>
            <a:r>
              <a:rPr lang="en-US" sz="1800" dirty="0" err="1"/>
              <a:t>Rapat</a:t>
            </a:r>
            <a:r>
              <a:rPr lang="en-US" sz="1800" dirty="0"/>
              <a:t> Dewan </a:t>
            </a:r>
            <a:r>
              <a:rPr lang="en-US" sz="1800" dirty="0" err="1"/>
              <a:t>Gubernur</a:t>
            </a:r>
            <a:r>
              <a:rPr lang="en-US" sz="1800" dirty="0"/>
              <a:t> (RDG) BI yang </a:t>
            </a:r>
            <a:r>
              <a:rPr lang="en-US" sz="1800" dirty="0" err="1"/>
              <a:t>dilakukan</a:t>
            </a:r>
            <a:r>
              <a:rPr lang="en-US" sz="1800" dirty="0"/>
              <a:t> </a:t>
            </a:r>
            <a:r>
              <a:rPr lang="en-US" sz="1800" dirty="0" err="1"/>
              <a:t>sebulan</a:t>
            </a:r>
            <a:r>
              <a:rPr lang="en-US" sz="1800" dirty="0"/>
              <a:t> </a:t>
            </a:r>
            <a:r>
              <a:rPr lang="en-US" sz="1800" dirty="0" err="1"/>
              <a:t>sekali</a:t>
            </a:r>
            <a:r>
              <a:rPr lang="en-US" sz="1800" dirty="0"/>
              <a:t>.  </a:t>
            </a:r>
            <a:r>
              <a:rPr lang="en-US" sz="1800" dirty="0" err="1"/>
              <a:t>Operasi</a:t>
            </a:r>
            <a:r>
              <a:rPr lang="en-US" sz="1800" dirty="0"/>
              <a:t> </a:t>
            </a:r>
            <a:r>
              <a:rPr lang="en-US" sz="1800" dirty="0" err="1"/>
              <a:t>moneter</a:t>
            </a:r>
            <a:r>
              <a:rPr lang="en-US" sz="1800" dirty="0"/>
              <a:t> </a:t>
            </a:r>
            <a:r>
              <a:rPr lang="en-US" sz="1800" dirty="0" err="1"/>
              <a:t>dilakukan</a:t>
            </a:r>
            <a:r>
              <a:rPr lang="en-US" sz="1800" dirty="0"/>
              <a:t> </a:t>
            </a:r>
            <a:r>
              <a:rPr lang="en-US" sz="1800" dirty="0" err="1"/>
              <a:t>untuk</a:t>
            </a:r>
            <a:r>
              <a:rPr lang="en-US" sz="1800" dirty="0"/>
              <a:t> </a:t>
            </a:r>
            <a:r>
              <a:rPr lang="en-US" sz="1800" dirty="0" err="1"/>
              <a:t>memelihara</a:t>
            </a:r>
            <a:r>
              <a:rPr lang="en-US" sz="1800" dirty="0"/>
              <a:t> </a:t>
            </a:r>
            <a:r>
              <a:rPr lang="en-US" sz="1800" dirty="0" err="1"/>
              <a:t>pergerakan</a:t>
            </a:r>
            <a:r>
              <a:rPr lang="en-US" sz="1800" dirty="0"/>
              <a:t> </a:t>
            </a:r>
            <a:r>
              <a:rPr lang="en-US" sz="1800" dirty="0" err="1"/>
              <a:t>suku</a:t>
            </a:r>
            <a:r>
              <a:rPr lang="en-US" sz="1800" dirty="0"/>
              <a:t> </a:t>
            </a:r>
            <a:r>
              <a:rPr lang="en-US" sz="1800" dirty="0" err="1"/>
              <a:t>bunga</a:t>
            </a:r>
            <a:r>
              <a:rPr lang="en-US" sz="1800" dirty="0"/>
              <a:t> PUAB O/N </a:t>
            </a:r>
            <a:r>
              <a:rPr lang="en-US" sz="1800" dirty="0" err="1"/>
              <a:t>tetap</a:t>
            </a:r>
            <a:r>
              <a:rPr lang="en-US" sz="1800" dirty="0"/>
              <a:t> </a:t>
            </a:r>
            <a:r>
              <a:rPr lang="en-US" sz="1800" dirty="0" err="1"/>
              <a:t>dalam</a:t>
            </a:r>
            <a:r>
              <a:rPr lang="en-US" sz="1800" dirty="0"/>
              <a:t> </a:t>
            </a:r>
            <a:r>
              <a:rPr lang="en-US" sz="1800" dirty="0" err="1"/>
              <a:t>koridor</a:t>
            </a:r>
            <a:r>
              <a:rPr lang="en-US" sz="1800" dirty="0"/>
              <a:t> BI-rate </a:t>
            </a:r>
            <a:r>
              <a:rPr lang="en-US" sz="1800" dirty="0" err="1"/>
              <a:t>dengan</a:t>
            </a:r>
            <a:r>
              <a:rPr lang="en-US" sz="1800" dirty="0"/>
              <a:t> margin </a:t>
            </a:r>
            <a:r>
              <a:rPr lang="en-US" sz="1800" dirty="0" err="1"/>
              <a:t>tertentu</a:t>
            </a:r>
            <a:r>
              <a:rPr lang="en-US" sz="1800" dirty="0"/>
              <a:t>, </a:t>
            </a:r>
            <a:r>
              <a:rPr lang="en-US" sz="1800" dirty="0" err="1"/>
              <a:t>misalnya</a:t>
            </a:r>
            <a:r>
              <a:rPr lang="en-US" sz="1800" dirty="0"/>
              <a:t> BI-rate plus minus 100 bps (1 </a:t>
            </a:r>
            <a:r>
              <a:rPr lang="en-US" sz="1800" dirty="0" err="1"/>
              <a:t>persen</a:t>
            </a:r>
            <a:r>
              <a:rPr lang="en-US" sz="1800" dirty="0"/>
              <a:t>). </a:t>
            </a:r>
            <a:endParaRPr lang="en-US" sz="1800" dirty="0" smtClean="0"/>
          </a:p>
          <a:p>
            <a:pPr marL="0" indent="0">
              <a:buNone/>
            </a:pPr>
            <a:endParaRPr lang="en-US" sz="1800" dirty="0" smtClean="0"/>
          </a:p>
          <a:p>
            <a:r>
              <a:rPr lang="en-US" sz="1800" dirty="0" err="1"/>
              <a:t>Permasalahan</a:t>
            </a:r>
            <a:r>
              <a:rPr lang="en-US" sz="1800" dirty="0"/>
              <a:t> </a:t>
            </a:r>
            <a:r>
              <a:rPr lang="en-US" sz="1800" dirty="0" err="1"/>
              <a:t>penggunaan</a:t>
            </a:r>
            <a:r>
              <a:rPr lang="en-US" sz="1800" dirty="0"/>
              <a:t> BI-rate </a:t>
            </a:r>
            <a:r>
              <a:rPr lang="en-US" sz="1800" dirty="0" err="1"/>
              <a:t>atau</a:t>
            </a:r>
            <a:r>
              <a:rPr lang="en-US" sz="1800" dirty="0"/>
              <a:t> JIBOR </a:t>
            </a:r>
            <a:r>
              <a:rPr lang="en-US" sz="1800" dirty="0" err="1"/>
              <a:t>pada</a:t>
            </a:r>
            <a:r>
              <a:rPr lang="en-US" sz="1800" dirty="0"/>
              <a:t> </a:t>
            </a:r>
            <a:r>
              <a:rPr lang="en-US" sz="1800" dirty="0" err="1"/>
              <a:t>penentuan</a:t>
            </a:r>
            <a:r>
              <a:rPr lang="en-US" sz="1800" dirty="0"/>
              <a:t> </a:t>
            </a:r>
            <a:r>
              <a:rPr lang="en-US" sz="1800" dirty="0" err="1"/>
              <a:t>harga</a:t>
            </a:r>
            <a:r>
              <a:rPr lang="en-US" sz="1800" dirty="0"/>
              <a:t> </a:t>
            </a:r>
            <a:r>
              <a:rPr lang="en-US" sz="1800" dirty="0" err="1"/>
              <a:t>aset</a:t>
            </a:r>
            <a:r>
              <a:rPr lang="en-US" sz="1800" dirty="0"/>
              <a:t> </a:t>
            </a:r>
            <a:r>
              <a:rPr lang="en-US" sz="1800" dirty="0" err="1"/>
              <a:t>atau</a:t>
            </a:r>
            <a:r>
              <a:rPr lang="en-US" sz="1800" dirty="0"/>
              <a:t> </a:t>
            </a:r>
            <a:r>
              <a:rPr lang="en-US" sz="1800" dirty="0" err="1"/>
              <a:t>investasi</a:t>
            </a:r>
            <a:r>
              <a:rPr lang="en-US" sz="1800" dirty="0"/>
              <a:t>/liquidity management </a:t>
            </a:r>
            <a:r>
              <a:rPr lang="en-US" sz="1800" dirty="0" err="1"/>
              <a:t>jangka</a:t>
            </a:r>
            <a:r>
              <a:rPr lang="en-US" sz="1800" dirty="0"/>
              <a:t> </a:t>
            </a:r>
            <a:r>
              <a:rPr lang="en-US" sz="1800" dirty="0" err="1"/>
              <a:t>pendek</a:t>
            </a:r>
            <a:r>
              <a:rPr lang="en-US" sz="1800" dirty="0"/>
              <a:t> </a:t>
            </a:r>
            <a:r>
              <a:rPr lang="en-US" sz="1800" dirty="0" err="1"/>
              <a:t>dalam</a:t>
            </a:r>
            <a:r>
              <a:rPr lang="en-US" sz="1800" dirty="0"/>
              <a:t> </a:t>
            </a:r>
            <a:r>
              <a:rPr lang="en-US" sz="1800" dirty="0" err="1"/>
              <a:t>rangka</a:t>
            </a:r>
            <a:r>
              <a:rPr lang="en-US" sz="1800" dirty="0"/>
              <a:t> </a:t>
            </a:r>
            <a:r>
              <a:rPr lang="en-US" sz="1800" dirty="0" err="1"/>
              <a:t>kontraksi</a:t>
            </a:r>
            <a:r>
              <a:rPr lang="en-US" sz="1800" dirty="0"/>
              <a:t> </a:t>
            </a:r>
            <a:r>
              <a:rPr lang="en-US" sz="1800" dirty="0" err="1"/>
              <a:t>dan</a:t>
            </a:r>
            <a:r>
              <a:rPr lang="en-US" sz="1800" dirty="0"/>
              <a:t> </a:t>
            </a:r>
            <a:r>
              <a:rPr lang="en-US" sz="1800" dirty="0" err="1"/>
              <a:t>ekspansi</a:t>
            </a:r>
            <a:r>
              <a:rPr lang="en-US" sz="1800" dirty="0"/>
              <a:t> </a:t>
            </a:r>
            <a:r>
              <a:rPr lang="en-US" sz="1800" dirty="0" err="1"/>
              <a:t>kebijakan</a:t>
            </a:r>
            <a:r>
              <a:rPr lang="en-US" sz="1800" dirty="0"/>
              <a:t> </a:t>
            </a:r>
            <a:r>
              <a:rPr lang="en-US" sz="1800" dirty="0" err="1"/>
              <a:t>moneter</a:t>
            </a:r>
            <a:r>
              <a:rPr lang="en-US" sz="1800" dirty="0"/>
              <a:t> </a:t>
            </a:r>
            <a:r>
              <a:rPr lang="en-US" sz="1800" dirty="0" err="1"/>
              <a:t>telah</a:t>
            </a:r>
            <a:r>
              <a:rPr lang="en-US" sz="1800" dirty="0"/>
              <a:t> lama </a:t>
            </a:r>
            <a:r>
              <a:rPr lang="en-US" sz="1800" dirty="0" err="1"/>
              <a:t>menjadi</a:t>
            </a:r>
            <a:r>
              <a:rPr lang="en-US" sz="1800" dirty="0"/>
              <a:t> </a:t>
            </a:r>
            <a:r>
              <a:rPr lang="en-US" sz="1800" dirty="0" err="1"/>
              <a:t>kontroversi</a:t>
            </a:r>
            <a:r>
              <a:rPr lang="en-US" sz="1800" dirty="0"/>
              <a:t>. </a:t>
            </a:r>
            <a:r>
              <a:rPr lang="en-US" sz="1800" dirty="0" err="1"/>
              <a:t>Kontroversi</a:t>
            </a:r>
            <a:r>
              <a:rPr lang="en-US" sz="1800" dirty="0"/>
              <a:t> </a:t>
            </a:r>
            <a:r>
              <a:rPr lang="en-US" sz="1800" dirty="0" err="1"/>
              <a:t>terjadi</a:t>
            </a:r>
            <a:r>
              <a:rPr lang="en-US" sz="1800" dirty="0"/>
              <a:t> </a:t>
            </a:r>
            <a:r>
              <a:rPr lang="en-US" sz="1800" dirty="0" err="1"/>
              <a:t>pada</a:t>
            </a:r>
            <a:r>
              <a:rPr lang="en-US" sz="1800" dirty="0"/>
              <a:t> </a:t>
            </a:r>
            <a:r>
              <a:rPr lang="en-US" sz="1800" dirty="0" err="1"/>
              <a:t>penggunaan</a:t>
            </a:r>
            <a:r>
              <a:rPr lang="en-US" sz="1800" dirty="0"/>
              <a:t> BI-rate </a:t>
            </a:r>
            <a:r>
              <a:rPr lang="en-US" sz="1800" dirty="0" err="1"/>
              <a:t>atau</a:t>
            </a:r>
            <a:r>
              <a:rPr lang="en-US" sz="1800" dirty="0"/>
              <a:t> JIBOR </a:t>
            </a:r>
            <a:r>
              <a:rPr lang="en-US" sz="1800" dirty="0" err="1"/>
              <a:t>sebagai</a:t>
            </a:r>
            <a:r>
              <a:rPr lang="en-US" sz="1800" dirty="0"/>
              <a:t> benchmark </a:t>
            </a:r>
            <a:r>
              <a:rPr lang="en-US" sz="1800" dirty="0" err="1"/>
              <a:t>atau</a:t>
            </a:r>
            <a:r>
              <a:rPr lang="en-US" sz="1800" dirty="0"/>
              <a:t> </a:t>
            </a:r>
            <a:r>
              <a:rPr lang="en-US" sz="1800" dirty="0" err="1"/>
              <a:t>acuan</a:t>
            </a:r>
            <a:r>
              <a:rPr lang="en-US" sz="1800" dirty="0"/>
              <a:t> </a:t>
            </a:r>
            <a:r>
              <a:rPr lang="en-US" sz="1800" dirty="0" err="1"/>
              <a:t>karena</a:t>
            </a:r>
            <a:r>
              <a:rPr lang="en-US" sz="1800" dirty="0"/>
              <a:t> BI-rate </a:t>
            </a:r>
            <a:r>
              <a:rPr lang="en-US" sz="1800" dirty="0" err="1"/>
              <a:t>atau</a:t>
            </a:r>
            <a:r>
              <a:rPr lang="en-US" sz="1800" dirty="0"/>
              <a:t> JIBOR </a:t>
            </a:r>
            <a:r>
              <a:rPr lang="en-US" sz="1800" dirty="0" err="1"/>
              <a:t>terbentuk</a:t>
            </a:r>
            <a:r>
              <a:rPr lang="en-US" sz="1800" dirty="0"/>
              <a:t> </a:t>
            </a:r>
            <a:r>
              <a:rPr lang="en-US" sz="1800" dirty="0" err="1"/>
              <a:t>melalui</a:t>
            </a:r>
            <a:r>
              <a:rPr lang="en-US" sz="1800" dirty="0"/>
              <a:t> </a:t>
            </a:r>
            <a:r>
              <a:rPr lang="en-US" sz="1800" dirty="0" err="1"/>
              <a:t>permintaan</a:t>
            </a:r>
            <a:r>
              <a:rPr lang="en-US" sz="1800" dirty="0"/>
              <a:t> </a:t>
            </a:r>
            <a:r>
              <a:rPr lang="en-US" sz="1800" dirty="0" err="1"/>
              <a:t>dan</a:t>
            </a:r>
            <a:r>
              <a:rPr lang="en-US" sz="1800" dirty="0"/>
              <a:t> </a:t>
            </a:r>
            <a:r>
              <a:rPr lang="en-US" sz="1800" dirty="0" err="1"/>
              <a:t>penawaran</a:t>
            </a:r>
            <a:r>
              <a:rPr lang="en-US" sz="1800" dirty="0"/>
              <a:t> </a:t>
            </a:r>
            <a:r>
              <a:rPr lang="en-US" sz="1800" dirty="0" err="1"/>
              <a:t>uang</a:t>
            </a:r>
            <a:r>
              <a:rPr lang="en-US" sz="1800" dirty="0"/>
              <a:t> </a:t>
            </a:r>
            <a:r>
              <a:rPr lang="en-US" sz="1800" dirty="0" err="1"/>
              <a:t>pada</a:t>
            </a:r>
            <a:r>
              <a:rPr lang="en-US" sz="1800" dirty="0"/>
              <a:t> </a:t>
            </a:r>
            <a:r>
              <a:rPr lang="en-US" sz="1800" dirty="0" err="1"/>
              <a:t>pasar</a:t>
            </a:r>
            <a:r>
              <a:rPr lang="en-US" sz="1800" dirty="0"/>
              <a:t> </a:t>
            </a:r>
            <a:r>
              <a:rPr lang="en-US" sz="1800" dirty="0" err="1"/>
              <a:t>uang</a:t>
            </a:r>
            <a:r>
              <a:rPr lang="en-US" sz="1800" dirty="0"/>
              <a:t> </a:t>
            </a:r>
            <a:r>
              <a:rPr lang="en-US" sz="1800" dirty="0" err="1"/>
              <a:t>konvensional</a:t>
            </a:r>
            <a:r>
              <a:rPr lang="en-US" sz="1800" dirty="0"/>
              <a:t> </a:t>
            </a:r>
            <a:r>
              <a:rPr lang="en-US" sz="1800" dirty="0" err="1"/>
              <a:t>dengan</a:t>
            </a:r>
            <a:r>
              <a:rPr lang="en-US" sz="1800" dirty="0"/>
              <a:t> </a:t>
            </a:r>
            <a:r>
              <a:rPr lang="en-US" sz="1800" dirty="0" err="1"/>
              <a:t>akad</a:t>
            </a:r>
            <a:r>
              <a:rPr lang="en-US" sz="1800" dirty="0"/>
              <a:t> </a:t>
            </a:r>
            <a:r>
              <a:rPr lang="en-US" sz="1800" dirty="0" err="1"/>
              <a:t>pinjam</a:t>
            </a:r>
            <a:r>
              <a:rPr lang="en-US" sz="1800" dirty="0"/>
              <a:t> </a:t>
            </a:r>
            <a:r>
              <a:rPr lang="en-US" sz="1800" dirty="0" err="1"/>
              <a:t>meminjam</a:t>
            </a:r>
            <a:r>
              <a:rPr lang="en-US" sz="1800" dirty="0"/>
              <a:t> </a:t>
            </a:r>
            <a:r>
              <a:rPr lang="en-US" sz="1800" dirty="0" err="1"/>
              <a:t>dengan</a:t>
            </a:r>
            <a:r>
              <a:rPr lang="en-US" sz="1800" dirty="0"/>
              <a:t> </a:t>
            </a:r>
            <a:r>
              <a:rPr lang="en-US" sz="1800" dirty="0" err="1"/>
              <a:t>bunga</a:t>
            </a:r>
            <a:r>
              <a:rPr lang="en-US" sz="1800" dirty="0"/>
              <a:t> </a:t>
            </a:r>
            <a:r>
              <a:rPr lang="en-US" sz="1800" dirty="0" err="1"/>
              <a:t>dan</a:t>
            </a:r>
            <a:r>
              <a:rPr lang="en-US" sz="1800" dirty="0"/>
              <a:t> </a:t>
            </a:r>
            <a:r>
              <a:rPr lang="en-US" sz="1800" dirty="0" err="1"/>
              <a:t>oleh</a:t>
            </a:r>
            <a:r>
              <a:rPr lang="en-US" sz="1800" dirty="0"/>
              <a:t> </a:t>
            </a:r>
            <a:r>
              <a:rPr lang="en-US" sz="1800" dirty="0" err="1"/>
              <a:t>karena</a:t>
            </a:r>
            <a:r>
              <a:rPr lang="en-US" sz="1800" dirty="0"/>
              <a:t> </a:t>
            </a:r>
            <a:r>
              <a:rPr lang="en-US" sz="1800" dirty="0" err="1"/>
              <a:t>itu</a:t>
            </a:r>
            <a:r>
              <a:rPr lang="en-US" sz="1800" dirty="0"/>
              <a:t> </a:t>
            </a:r>
            <a:r>
              <a:rPr lang="en-US" sz="1800" dirty="0" err="1"/>
              <a:t>tidak</a:t>
            </a:r>
            <a:r>
              <a:rPr lang="en-US" sz="1800" dirty="0"/>
              <a:t> </a:t>
            </a:r>
            <a:r>
              <a:rPr lang="en-US" sz="1800" dirty="0" err="1"/>
              <a:t>berdasarkan</a:t>
            </a:r>
            <a:r>
              <a:rPr lang="en-US" sz="1800" dirty="0"/>
              <a:t> </a:t>
            </a:r>
            <a:r>
              <a:rPr lang="en-US" sz="1800" dirty="0" err="1"/>
              <a:t>keuntungan</a:t>
            </a:r>
            <a:r>
              <a:rPr lang="en-US" sz="1800" dirty="0"/>
              <a:t> di </a:t>
            </a:r>
            <a:r>
              <a:rPr lang="en-US" sz="1800" dirty="0" err="1"/>
              <a:t>sektor</a:t>
            </a:r>
            <a:r>
              <a:rPr lang="en-US" sz="1800" dirty="0"/>
              <a:t> </a:t>
            </a:r>
            <a:r>
              <a:rPr lang="en-US" sz="1800" dirty="0" err="1"/>
              <a:t>riil</a:t>
            </a:r>
            <a:r>
              <a:rPr lang="en-US" sz="1800" dirty="0"/>
              <a:t>/</a:t>
            </a:r>
            <a:r>
              <a:rPr lang="en-US" sz="1800" dirty="0" err="1"/>
              <a:t>produktif</a:t>
            </a:r>
            <a:r>
              <a:rPr lang="en-US" sz="1800" dirty="0"/>
              <a:t>.  </a:t>
            </a:r>
            <a:r>
              <a:rPr lang="en-US" sz="1800" dirty="0" err="1"/>
              <a:t>Sementara</a:t>
            </a:r>
            <a:r>
              <a:rPr lang="en-US" sz="1800" dirty="0"/>
              <a:t> </a:t>
            </a:r>
            <a:r>
              <a:rPr lang="en-US" sz="1800" dirty="0" err="1"/>
              <a:t>ini</a:t>
            </a:r>
            <a:r>
              <a:rPr lang="en-US" sz="1800" dirty="0"/>
              <a:t>, bank-</a:t>
            </a:r>
            <a:r>
              <a:rPr lang="id-ID" sz="1800" dirty="0"/>
              <a:t>b</a:t>
            </a:r>
            <a:r>
              <a:rPr lang="en-US" sz="1800" dirty="0" err="1"/>
              <a:t>ank</a:t>
            </a:r>
            <a:r>
              <a:rPr lang="en-US" sz="1800" dirty="0"/>
              <a:t> </a:t>
            </a:r>
            <a:r>
              <a:rPr lang="en-US" sz="1800" dirty="0" err="1"/>
              <a:t>syariah</a:t>
            </a:r>
            <a:r>
              <a:rPr lang="en-US" sz="1800" dirty="0"/>
              <a:t> di </a:t>
            </a:r>
            <a:r>
              <a:rPr lang="en-US" sz="1800" dirty="0" err="1"/>
              <a:t>pusat</a:t>
            </a:r>
            <a:r>
              <a:rPr lang="en-US" sz="1800" dirty="0"/>
              <a:t> </a:t>
            </a:r>
            <a:r>
              <a:rPr lang="en-US" sz="1800" dirty="0" err="1"/>
              <a:t>keuangan</a:t>
            </a:r>
            <a:r>
              <a:rPr lang="en-US" sz="1800" dirty="0"/>
              <a:t> </a:t>
            </a:r>
            <a:r>
              <a:rPr lang="en-US" sz="1800" dirty="0" err="1"/>
              <a:t>dunia</a:t>
            </a:r>
            <a:r>
              <a:rPr lang="en-US" sz="1800" dirty="0"/>
              <a:t>, </a:t>
            </a:r>
            <a:r>
              <a:rPr lang="en-US" sz="1800" dirty="0" err="1"/>
              <a:t>masih</a:t>
            </a:r>
            <a:r>
              <a:rPr lang="en-US" sz="1800" dirty="0"/>
              <a:t> </a:t>
            </a:r>
            <a:r>
              <a:rPr lang="en-US" sz="1800" dirty="0" err="1"/>
              <a:t>menggunakan</a:t>
            </a:r>
            <a:r>
              <a:rPr lang="en-US" sz="1800" i="1" dirty="0"/>
              <a:t> LIBOR</a:t>
            </a:r>
            <a:r>
              <a:rPr lang="en-US" sz="1800" dirty="0"/>
              <a:t> (</a:t>
            </a:r>
            <a:r>
              <a:rPr lang="en-US" sz="1800" i="1" dirty="0"/>
              <a:t>London Inter-Bank Offered Rates</a:t>
            </a:r>
            <a:r>
              <a:rPr lang="en-US" sz="1800" dirty="0"/>
              <a:t>) </a:t>
            </a:r>
            <a:r>
              <a:rPr lang="en-US" sz="1800" dirty="0" err="1"/>
              <a:t>atau</a:t>
            </a:r>
            <a:r>
              <a:rPr lang="en-US" sz="1800" dirty="0"/>
              <a:t> rata-rata </a:t>
            </a:r>
            <a:r>
              <a:rPr lang="en-US" sz="1800" dirty="0" err="1"/>
              <a:t>suku</a:t>
            </a:r>
            <a:r>
              <a:rPr lang="en-US" sz="1800" dirty="0"/>
              <a:t> </a:t>
            </a:r>
            <a:r>
              <a:rPr lang="en-US" sz="1800" dirty="0" err="1"/>
              <a:t>bunga</a:t>
            </a:r>
            <a:r>
              <a:rPr lang="en-US" sz="1800" dirty="0"/>
              <a:t> </a:t>
            </a:r>
            <a:r>
              <a:rPr lang="en-US" sz="1800" dirty="0" err="1"/>
              <a:t>kredit</a:t>
            </a:r>
            <a:r>
              <a:rPr lang="en-US" sz="1800" dirty="0"/>
              <a:t> </a:t>
            </a:r>
            <a:r>
              <a:rPr lang="en-US" sz="1800" dirty="0" err="1"/>
              <a:t>dari</a:t>
            </a:r>
            <a:r>
              <a:rPr lang="en-US" sz="1800" dirty="0"/>
              <a:t> bank-bank </a:t>
            </a:r>
            <a:r>
              <a:rPr lang="en-US" sz="1800" dirty="0" err="1"/>
              <a:t>terbesar</a:t>
            </a:r>
            <a:r>
              <a:rPr lang="en-US" sz="1800" dirty="0"/>
              <a:t> di London</a:t>
            </a:r>
          </a:p>
        </p:txBody>
      </p:sp>
    </p:spTree>
    <p:extLst>
      <p:ext uri="{BB962C8B-B14F-4D97-AF65-F5344CB8AC3E}">
        <p14:creationId xmlns:p14="http://schemas.microsoft.com/office/powerpoint/2010/main" val="4198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err="1" smtClean="0"/>
              <a:t>Pendapat</a:t>
            </a:r>
            <a:r>
              <a:rPr lang="en-US" sz="2000" b="1" dirty="0" smtClean="0"/>
              <a:t> yang Pro BI rate : </a:t>
            </a:r>
            <a:r>
              <a:rPr lang="en-US" sz="2000" b="1" dirty="0" err="1" smtClean="0"/>
              <a:t>Penggunaan</a:t>
            </a:r>
            <a:r>
              <a:rPr lang="en-US" sz="2000" b="1" dirty="0" smtClean="0"/>
              <a:t> Conventional Benchmark</a:t>
            </a:r>
            <a:endParaRPr lang="en-US" sz="2000" b="1" dirty="0"/>
          </a:p>
        </p:txBody>
      </p:sp>
      <p:sp>
        <p:nvSpPr>
          <p:cNvPr id="3" name="Content Placeholder 2"/>
          <p:cNvSpPr>
            <a:spLocks noGrp="1"/>
          </p:cNvSpPr>
          <p:nvPr>
            <p:ph idx="1"/>
          </p:nvPr>
        </p:nvSpPr>
        <p:spPr/>
        <p:txBody>
          <a:bodyPr>
            <a:normAutofit/>
          </a:bodyPr>
          <a:lstStyle/>
          <a:p>
            <a:r>
              <a:rPr lang="en-US" sz="1600" dirty="0"/>
              <a:t>Mahmoud A. El-Gamal </a:t>
            </a:r>
            <a:r>
              <a:rPr lang="en-US" sz="1600" dirty="0" err="1"/>
              <a:t>mendukung</a:t>
            </a:r>
            <a:r>
              <a:rPr lang="en-US" sz="1600" dirty="0"/>
              <a:t> </a:t>
            </a:r>
            <a:r>
              <a:rPr lang="en-US" sz="1600" dirty="0" err="1"/>
              <a:t>penggunaan</a:t>
            </a:r>
            <a:r>
              <a:rPr lang="en-US" sz="1600" dirty="0"/>
              <a:t> </a:t>
            </a:r>
            <a:r>
              <a:rPr lang="en-US" sz="1600" i="1" dirty="0"/>
              <a:t>conventional benchmark</a:t>
            </a:r>
            <a:r>
              <a:rPr lang="en-US" sz="1600" dirty="0"/>
              <a:t> </a:t>
            </a:r>
            <a:r>
              <a:rPr lang="en-US" sz="1600" dirty="0" err="1"/>
              <a:t>yaitu</a:t>
            </a:r>
            <a:r>
              <a:rPr lang="en-US" sz="1600" dirty="0"/>
              <a:t> LIBOR </a:t>
            </a:r>
            <a:r>
              <a:rPr lang="en-US" sz="1600" dirty="0" err="1"/>
              <a:t>sebagai</a:t>
            </a:r>
            <a:r>
              <a:rPr lang="en-US" sz="1600" dirty="0"/>
              <a:t> </a:t>
            </a:r>
            <a:r>
              <a:rPr lang="en-US" sz="1600" i="1" dirty="0"/>
              <a:t>benchmark</a:t>
            </a:r>
            <a:r>
              <a:rPr lang="en-US" sz="1600" dirty="0"/>
              <a:t> mark up </a:t>
            </a:r>
            <a:r>
              <a:rPr lang="en-US" sz="1600" dirty="0" err="1"/>
              <a:t>pada</a:t>
            </a:r>
            <a:r>
              <a:rPr lang="en-US" sz="1600" dirty="0"/>
              <a:t> </a:t>
            </a:r>
            <a:r>
              <a:rPr lang="en-US" sz="1600" dirty="0" err="1"/>
              <a:t>transaksi</a:t>
            </a:r>
            <a:r>
              <a:rPr lang="en-US" sz="1600" dirty="0"/>
              <a:t> </a:t>
            </a:r>
            <a:r>
              <a:rPr lang="en-US" sz="1600" dirty="0" err="1"/>
              <a:t>jual</a:t>
            </a:r>
            <a:r>
              <a:rPr lang="en-US" sz="1600" dirty="0"/>
              <a:t> </a:t>
            </a:r>
            <a:r>
              <a:rPr lang="en-US" sz="1600" dirty="0" err="1"/>
              <a:t>beli</a:t>
            </a:r>
            <a:r>
              <a:rPr lang="en-US" sz="1600" dirty="0"/>
              <a:t>.  </a:t>
            </a:r>
            <a:r>
              <a:rPr lang="en-US" sz="1600" dirty="0" err="1"/>
              <a:t>Menurut</a:t>
            </a:r>
            <a:r>
              <a:rPr lang="en-US" sz="1600" dirty="0"/>
              <a:t> guru </a:t>
            </a:r>
            <a:r>
              <a:rPr lang="en-US" sz="1600" dirty="0" err="1"/>
              <a:t>besar</a:t>
            </a:r>
            <a:r>
              <a:rPr lang="en-US" sz="1600" dirty="0"/>
              <a:t> </a:t>
            </a:r>
            <a:r>
              <a:rPr lang="en-US" sz="1600" dirty="0" err="1"/>
              <a:t>ekonomi</a:t>
            </a:r>
            <a:r>
              <a:rPr lang="en-US" sz="1600" dirty="0"/>
              <a:t> </a:t>
            </a:r>
            <a:r>
              <a:rPr lang="en-US" sz="1600" dirty="0" err="1"/>
              <a:t>dan</a:t>
            </a:r>
            <a:r>
              <a:rPr lang="en-US" sz="1600" dirty="0"/>
              <a:t> </a:t>
            </a:r>
            <a:r>
              <a:rPr lang="en-US" sz="1600" dirty="0" err="1"/>
              <a:t>statistik</a:t>
            </a:r>
            <a:r>
              <a:rPr lang="en-US" sz="1600" dirty="0"/>
              <a:t> </a:t>
            </a:r>
            <a:r>
              <a:rPr lang="en-US" sz="1600" dirty="0" err="1"/>
              <a:t>dan</a:t>
            </a:r>
            <a:r>
              <a:rPr lang="en-US" sz="1600" dirty="0"/>
              <a:t> </a:t>
            </a:r>
            <a:r>
              <a:rPr lang="en-US" sz="1600" dirty="0" err="1"/>
              <a:t>ketua</a:t>
            </a:r>
            <a:r>
              <a:rPr lang="en-US" sz="1600" dirty="0"/>
              <a:t> program </a:t>
            </a:r>
            <a:r>
              <a:rPr lang="en-US" sz="1600" dirty="0" err="1"/>
              <a:t>studi</a:t>
            </a:r>
            <a:r>
              <a:rPr lang="en-US" sz="1600" dirty="0"/>
              <a:t>  Islamic Economics, Finance and Management di Rice University </a:t>
            </a:r>
            <a:r>
              <a:rPr lang="en-US" sz="1600" dirty="0" err="1"/>
              <a:t>ini</a:t>
            </a:r>
            <a:r>
              <a:rPr lang="en-US" sz="1600" dirty="0"/>
              <a:t> </a:t>
            </a:r>
            <a:r>
              <a:rPr lang="en-US" sz="1600" dirty="0" err="1"/>
              <a:t>penggunaan</a:t>
            </a:r>
            <a:r>
              <a:rPr lang="en-US" sz="1600" dirty="0"/>
              <a:t> “</a:t>
            </a:r>
            <a:r>
              <a:rPr lang="en-US" sz="1600" i="1" dirty="0"/>
              <a:t>Islamic Benchmark</a:t>
            </a:r>
            <a:r>
              <a:rPr lang="en-US" sz="1600" dirty="0"/>
              <a:t>” </a:t>
            </a:r>
            <a:r>
              <a:rPr lang="en-US" sz="1600" dirty="0" err="1"/>
              <a:t>tidak</a:t>
            </a:r>
            <a:r>
              <a:rPr lang="en-US" sz="1600" dirty="0"/>
              <a:t> </a:t>
            </a:r>
            <a:r>
              <a:rPr lang="en-US" sz="1600" dirty="0" err="1"/>
              <a:t>perlu</a:t>
            </a:r>
            <a:r>
              <a:rPr lang="en-US" sz="1600" dirty="0"/>
              <a:t> </a:t>
            </a:r>
            <a:r>
              <a:rPr lang="en-US" sz="1600" dirty="0" err="1"/>
              <a:t>dan</a:t>
            </a:r>
            <a:r>
              <a:rPr lang="en-US" sz="1600" dirty="0"/>
              <a:t> </a:t>
            </a:r>
            <a:r>
              <a:rPr lang="en-US" sz="1600" dirty="0" err="1"/>
              <a:t>tidak</a:t>
            </a:r>
            <a:r>
              <a:rPr lang="en-US" sz="1600" dirty="0"/>
              <a:t> </a:t>
            </a:r>
            <a:r>
              <a:rPr lang="en-US" sz="1600" dirty="0" err="1"/>
              <a:t>praktis</a:t>
            </a:r>
            <a:r>
              <a:rPr lang="en-US" sz="1600" dirty="0"/>
              <a:t> </a:t>
            </a:r>
            <a:r>
              <a:rPr lang="en-US" sz="1600" dirty="0" err="1"/>
              <a:t>serta</a:t>
            </a:r>
            <a:r>
              <a:rPr lang="en-US" sz="1600" dirty="0"/>
              <a:t> </a:t>
            </a:r>
            <a:r>
              <a:rPr lang="en-US" sz="1600" dirty="0" err="1"/>
              <a:t>berbahaya</a:t>
            </a:r>
            <a:r>
              <a:rPr lang="en-US" sz="1600" dirty="0"/>
              <a:t> </a:t>
            </a:r>
            <a:r>
              <a:rPr lang="en-US" sz="1600" dirty="0" err="1"/>
              <a:t>karena</a:t>
            </a:r>
            <a:r>
              <a:rPr lang="en-US" sz="1600" dirty="0"/>
              <a:t> </a:t>
            </a:r>
            <a:r>
              <a:rPr lang="en-US" sz="1600" dirty="0" err="1"/>
              <a:t>meskipun</a:t>
            </a:r>
            <a:r>
              <a:rPr lang="en-US" sz="1600" dirty="0"/>
              <a:t> </a:t>
            </a:r>
            <a:r>
              <a:rPr lang="en-US" sz="1600" dirty="0" err="1"/>
              <a:t>ia</a:t>
            </a:r>
            <a:r>
              <a:rPr lang="en-US" sz="1600" dirty="0"/>
              <a:t> </a:t>
            </a:r>
            <a:r>
              <a:rPr lang="en-US" sz="1600" dirty="0" err="1"/>
              <a:t>mengakui</a:t>
            </a:r>
            <a:r>
              <a:rPr lang="en-US" sz="1600" dirty="0"/>
              <a:t> </a:t>
            </a:r>
            <a:r>
              <a:rPr lang="en-US" sz="1600" dirty="0" err="1"/>
              <a:t>bahwa</a:t>
            </a:r>
            <a:r>
              <a:rPr lang="en-US" sz="1600" dirty="0"/>
              <a:t> </a:t>
            </a:r>
            <a:r>
              <a:rPr lang="en-US" sz="1600" i="1" dirty="0"/>
              <a:t>implicit rate (rate</a:t>
            </a:r>
            <a:r>
              <a:rPr lang="en-US" sz="1600" dirty="0"/>
              <a:t> yang </a:t>
            </a:r>
            <a:r>
              <a:rPr lang="en-US" sz="1600" dirty="0" err="1"/>
              <a:t>dikenakan</a:t>
            </a:r>
            <a:r>
              <a:rPr lang="en-US" sz="1600" dirty="0"/>
              <a:t> </a:t>
            </a:r>
            <a:r>
              <a:rPr lang="en-US" sz="1600" dirty="0" err="1"/>
              <a:t>sebenarnya</a:t>
            </a:r>
            <a:r>
              <a:rPr lang="en-US" sz="1600" dirty="0"/>
              <a:t>)</a:t>
            </a:r>
            <a:r>
              <a:rPr lang="en-US" sz="1600" i="1" dirty="0"/>
              <a:t> </a:t>
            </a:r>
            <a:r>
              <a:rPr lang="en-US" sz="1600" dirty="0" err="1"/>
              <a:t>dalam</a:t>
            </a:r>
            <a:r>
              <a:rPr lang="en-US" sz="1600" dirty="0"/>
              <a:t> </a:t>
            </a:r>
            <a:r>
              <a:rPr lang="en-US" sz="1600" dirty="0" err="1"/>
              <a:t>keuangan</a:t>
            </a:r>
            <a:r>
              <a:rPr lang="en-US" sz="1600" dirty="0"/>
              <a:t> </a:t>
            </a:r>
            <a:r>
              <a:rPr lang="en-US" sz="1600" dirty="0" err="1"/>
              <a:t>syariah</a:t>
            </a:r>
            <a:r>
              <a:rPr lang="en-US" sz="1600" dirty="0"/>
              <a:t> </a:t>
            </a:r>
            <a:r>
              <a:rPr lang="en-US" sz="1600" dirty="0" err="1"/>
              <a:t>berbeda-beda</a:t>
            </a:r>
            <a:r>
              <a:rPr lang="en-US" sz="1600" dirty="0"/>
              <a:t> </a:t>
            </a:r>
            <a:r>
              <a:rPr lang="en-US" sz="1600" dirty="0" err="1"/>
              <a:t>tergantung</a:t>
            </a:r>
            <a:r>
              <a:rPr lang="en-US" sz="1600" dirty="0"/>
              <a:t> </a:t>
            </a:r>
            <a:r>
              <a:rPr lang="en-US" sz="1600" dirty="0" err="1"/>
              <a:t>dari</a:t>
            </a:r>
            <a:r>
              <a:rPr lang="en-US" sz="1600" dirty="0"/>
              <a:t> </a:t>
            </a:r>
            <a:r>
              <a:rPr lang="en-US" sz="1600" dirty="0" err="1"/>
              <a:t>kualitas</a:t>
            </a:r>
            <a:r>
              <a:rPr lang="en-US" sz="1600" dirty="0"/>
              <a:t> </a:t>
            </a:r>
            <a:r>
              <a:rPr lang="en-US" sz="1600" i="1" dirty="0"/>
              <a:t>underlying asset</a:t>
            </a:r>
            <a:r>
              <a:rPr lang="en-US" sz="1600" dirty="0"/>
              <a:t>, </a:t>
            </a:r>
            <a:r>
              <a:rPr lang="en-US" sz="1600" dirty="0" err="1"/>
              <a:t>tetapi</a:t>
            </a:r>
            <a:r>
              <a:rPr lang="en-US" sz="1600" dirty="0"/>
              <a:t> </a:t>
            </a:r>
            <a:r>
              <a:rPr lang="en-US" sz="1600" i="1" dirty="0"/>
              <a:t>benchmark</a:t>
            </a:r>
            <a:r>
              <a:rPr lang="en-US" sz="1600" dirty="0"/>
              <a:t> Islam </a:t>
            </a:r>
            <a:r>
              <a:rPr lang="en-US" sz="1600" dirty="0" err="1"/>
              <a:t>dalam</a:t>
            </a:r>
            <a:r>
              <a:rPr lang="en-US" sz="1600" dirty="0"/>
              <a:t> </a:t>
            </a:r>
            <a:r>
              <a:rPr lang="en-US" sz="1600" dirty="0" err="1"/>
              <a:t>pasar</a:t>
            </a:r>
            <a:r>
              <a:rPr lang="en-US" sz="1600" dirty="0"/>
              <a:t> </a:t>
            </a:r>
            <a:r>
              <a:rPr lang="en-US" sz="1600" dirty="0" err="1"/>
              <a:t>keuangan</a:t>
            </a:r>
            <a:r>
              <a:rPr lang="en-US" sz="1600" dirty="0"/>
              <a:t> </a:t>
            </a:r>
            <a:r>
              <a:rPr lang="en-US" sz="1600" dirty="0" err="1"/>
              <a:t>syariah</a:t>
            </a:r>
            <a:r>
              <a:rPr lang="en-US" sz="1600" dirty="0"/>
              <a:t> </a:t>
            </a:r>
            <a:r>
              <a:rPr lang="en-US" sz="1600" dirty="0" err="1"/>
              <a:t>ini</a:t>
            </a:r>
            <a:r>
              <a:rPr lang="en-US" sz="1600" dirty="0"/>
              <a:t> </a:t>
            </a:r>
            <a:r>
              <a:rPr lang="en-US" sz="1600" dirty="0" err="1"/>
              <a:t>tidak</a:t>
            </a:r>
            <a:r>
              <a:rPr lang="en-US" sz="1600" dirty="0"/>
              <a:t> </a:t>
            </a:r>
            <a:r>
              <a:rPr lang="en-US" sz="1600" dirty="0" err="1"/>
              <a:t>cukup</a:t>
            </a:r>
            <a:r>
              <a:rPr lang="en-US" sz="1600" dirty="0"/>
              <a:t> </a:t>
            </a:r>
            <a:r>
              <a:rPr lang="en-US" sz="1600" dirty="0" err="1"/>
              <a:t>mendalam</a:t>
            </a:r>
            <a:r>
              <a:rPr lang="en-US" sz="1600" dirty="0"/>
              <a:t> </a:t>
            </a:r>
            <a:r>
              <a:rPr lang="en-US" sz="1600" dirty="0" err="1"/>
              <a:t>dan</a:t>
            </a:r>
            <a:r>
              <a:rPr lang="en-US" sz="1600" dirty="0"/>
              <a:t> </a:t>
            </a:r>
            <a:r>
              <a:rPr lang="en-US" sz="1600" dirty="0" err="1"/>
              <a:t>tidak</a:t>
            </a:r>
            <a:r>
              <a:rPr lang="en-US" sz="1600" dirty="0"/>
              <a:t> </a:t>
            </a:r>
            <a:r>
              <a:rPr lang="en-US" sz="1600" dirty="0" err="1"/>
              <a:t>memiliki</a:t>
            </a:r>
            <a:r>
              <a:rPr lang="en-US" sz="1600" dirty="0"/>
              <a:t> </a:t>
            </a:r>
            <a:r>
              <a:rPr lang="en-US" sz="1600" dirty="0" err="1"/>
              <a:t>likiduitas</a:t>
            </a:r>
            <a:r>
              <a:rPr lang="en-US" sz="1600" dirty="0"/>
              <a:t> yang </a:t>
            </a:r>
            <a:r>
              <a:rPr lang="en-US" sz="1600" dirty="0" err="1"/>
              <a:t>baik</a:t>
            </a:r>
            <a:r>
              <a:rPr lang="en-US" sz="1600" dirty="0"/>
              <a:t> </a:t>
            </a:r>
            <a:r>
              <a:rPr lang="en-US" sz="1600" dirty="0" err="1"/>
              <a:t>untuk</a:t>
            </a:r>
            <a:r>
              <a:rPr lang="en-US" sz="1600" dirty="0"/>
              <a:t> </a:t>
            </a:r>
            <a:r>
              <a:rPr lang="en-US" sz="1600" dirty="0" err="1"/>
              <a:t>membentuk</a:t>
            </a:r>
            <a:r>
              <a:rPr lang="en-US" sz="1600" dirty="0"/>
              <a:t> </a:t>
            </a:r>
            <a:r>
              <a:rPr lang="en-US" sz="1600" i="1" dirty="0"/>
              <a:t>implicit rate</a:t>
            </a:r>
            <a:r>
              <a:rPr lang="en-US" sz="1600" dirty="0"/>
              <a:t> yang </a:t>
            </a:r>
            <a:r>
              <a:rPr lang="en-US" sz="1600" i="1" dirty="0"/>
              <a:t>uniform</a:t>
            </a:r>
            <a:r>
              <a:rPr lang="en-US" sz="1600" dirty="0"/>
              <a:t> (</a:t>
            </a:r>
            <a:r>
              <a:rPr lang="en-US" sz="1600" dirty="0" err="1"/>
              <a:t>seragam</a:t>
            </a:r>
            <a:r>
              <a:rPr lang="en-US" sz="1600" dirty="0"/>
              <a:t>) </a:t>
            </a:r>
            <a:r>
              <a:rPr lang="en-US" sz="1600" dirty="0" err="1"/>
              <a:t>sebagai</a:t>
            </a:r>
            <a:r>
              <a:rPr lang="en-US" sz="1600" dirty="0"/>
              <a:t> </a:t>
            </a:r>
            <a:r>
              <a:rPr lang="en-US" sz="1600" dirty="0" err="1"/>
              <a:t>patokan</a:t>
            </a:r>
            <a:r>
              <a:rPr lang="en-US" sz="1600" dirty="0"/>
              <a:t> </a:t>
            </a:r>
            <a:r>
              <a:rPr lang="en-US" sz="1600" dirty="0" err="1"/>
              <a:t>melakukan</a:t>
            </a:r>
            <a:r>
              <a:rPr lang="en-US" sz="1600" dirty="0"/>
              <a:t> </a:t>
            </a:r>
            <a:r>
              <a:rPr lang="en-US" sz="1600" dirty="0" err="1"/>
              <a:t>transaksi</a:t>
            </a:r>
            <a:r>
              <a:rPr lang="en-US" sz="1600" dirty="0" smtClean="0">
                <a:effectLst/>
              </a:rPr>
              <a:t> . </a:t>
            </a:r>
            <a:r>
              <a:rPr lang="en-US" sz="1600" i="1" dirty="0" smtClean="0"/>
              <a:t>Islamic </a:t>
            </a:r>
            <a:r>
              <a:rPr lang="en-US" sz="1600" i="1" dirty="0"/>
              <a:t>Benchmark</a:t>
            </a:r>
            <a:r>
              <a:rPr lang="en-US" sz="1600" dirty="0"/>
              <a:t> di </a:t>
            </a:r>
            <a:r>
              <a:rPr lang="en-US" sz="1600" dirty="0" err="1"/>
              <a:t>sini</a:t>
            </a:r>
            <a:r>
              <a:rPr lang="en-US" sz="1600" dirty="0"/>
              <a:t> </a:t>
            </a:r>
            <a:r>
              <a:rPr lang="en-US" sz="1600" dirty="0" err="1"/>
              <a:t>maksudnya</a:t>
            </a:r>
            <a:r>
              <a:rPr lang="en-US" sz="1600" dirty="0"/>
              <a:t> </a:t>
            </a:r>
            <a:r>
              <a:rPr lang="en-US" sz="1600" dirty="0" err="1"/>
              <a:t>adalah</a:t>
            </a:r>
            <a:r>
              <a:rPr lang="en-US" sz="1600" dirty="0"/>
              <a:t> benchmark </a:t>
            </a:r>
            <a:r>
              <a:rPr lang="en-US" sz="1600" dirty="0" err="1"/>
              <a:t>tersendiri</a:t>
            </a:r>
            <a:r>
              <a:rPr lang="en-US" sz="1600" dirty="0"/>
              <a:t> yang </a:t>
            </a:r>
            <a:r>
              <a:rPr lang="en-US" sz="1600" dirty="0" err="1"/>
              <a:t>akan</a:t>
            </a:r>
            <a:r>
              <a:rPr lang="en-US" sz="1600" dirty="0"/>
              <a:t> </a:t>
            </a:r>
            <a:r>
              <a:rPr lang="en-US" sz="1600" dirty="0" err="1"/>
              <a:t>digunakan</a:t>
            </a:r>
            <a:r>
              <a:rPr lang="en-US" sz="1600" dirty="0"/>
              <a:t> </a:t>
            </a:r>
            <a:r>
              <a:rPr lang="en-US" sz="1600" dirty="0" err="1"/>
              <a:t>dalam</a:t>
            </a:r>
            <a:r>
              <a:rPr lang="en-US" sz="1600" dirty="0"/>
              <a:t> </a:t>
            </a:r>
            <a:r>
              <a:rPr lang="en-US" sz="1600" dirty="0" err="1"/>
              <a:t>pasar</a:t>
            </a:r>
            <a:r>
              <a:rPr lang="en-US" sz="1600" dirty="0"/>
              <a:t> </a:t>
            </a:r>
            <a:r>
              <a:rPr lang="en-US" sz="1600" dirty="0" err="1"/>
              <a:t>keuangan</a:t>
            </a:r>
            <a:r>
              <a:rPr lang="en-US" sz="1600" dirty="0"/>
              <a:t> </a:t>
            </a:r>
            <a:r>
              <a:rPr lang="en-US" sz="1600" dirty="0" err="1"/>
              <a:t>syariah</a:t>
            </a:r>
            <a:r>
              <a:rPr lang="en-US" sz="1600" dirty="0"/>
              <a:t> yang </a:t>
            </a:r>
            <a:r>
              <a:rPr lang="en-US" sz="1600" dirty="0" err="1"/>
              <a:t>tidak</a:t>
            </a:r>
            <a:r>
              <a:rPr lang="en-US" sz="1600" dirty="0"/>
              <a:t> </a:t>
            </a:r>
            <a:r>
              <a:rPr lang="en-US" sz="1600" dirty="0" err="1"/>
              <a:t>menggunakan</a:t>
            </a:r>
            <a:r>
              <a:rPr lang="en-US" sz="1600" dirty="0"/>
              <a:t> </a:t>
            </a:r>
            <a:r>
              <a:rPr lang="en-US" sz="1600" dirty="0" err="1"/>
              <a:t>suku</a:t>
            </a:r>
            <a:r>
              <a:rPr lang="en-US" sz="1600" dirty="0"/>
              <a:t> </a:t>
            </a:r>
            <a:r>
              <a:rPr lang="en-US" sz="1600" dirty="0" err="1"/>
              <a:t>bunga</a:t>
            </a:r>
            <a:r>
              <a:rPr lang="en-US" sz="1600" dirty="0"/>
              <a:t> </a:t>
            </a:r>
            <a:r>
              <a:rPr lang="en-US" sz="1600" dirty="0" err="1"/>
              <a:t>sebagai</a:t>
            </a:r>
            <a:r>
              <a:rPr lang="en-US" sz="1600" dirty="0"/>
              <a:t> </a:t>
            </a:r>
            <a:r>
              <a:rPr lang="en-US" sz="1600" dirty="0" err="1"/>
              <a:t>patokan</a:t>
            </a:r>
            <a:r>
              <a:rPr lang="en-US" sz="1600" dirty="0"/>
              <a:t> (</a:t>
            </a:r>
            <a:r>
              <a:rPr lang="en-US" sz="1600" dirty="0" err="1"/>
              <a:t>penulis</a:t>
            </a:r>
            <a:r>
              <a:rPr lang="en-US" sz="1600" dirty="0"/>
              <a:t>). </a:t>
            </a:r>
            <a:endParaRPr lang="en-US" sz="1600" dirty="0" smtClean="0"/>
          </a:p>
          <a:p>
            <a:endParaRPr lang="en-US" sz="1600" dirty="0"/>
          </a:p>
          <a:p>
            <a:endParaRPr lang="en-US" sz="1600" dirty="0"/>
          </a:p>
        </p:txBody>
      </p:sp>
    </p:spTree>
    <p:extLst>
      <p:ext uri="{BB962C8B-B14F-4D97-AF65-F5344CB8AC3E}">
        <p14:creationId xmlns:p14="http://schemas.microsoft.com/office/powerpoint/2010/main" val="29701948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err="1" smtClean="0"/>
              <a:t>Pendapat</a:t>
            </a:r>
            <a:r>
              <a:rPr lang="en-US" sz="2000" b="1" dirty="0" smtClean="0"/>
              <a:t> yang </a:t>
            </a:r>
            <a:r>
              <a:rPr lang="en-US" sz="2000" b="1" dirty="0" err="1" smtClean="0"/>
              <a:t>Kontra</a:t>
            </a:r>
            <a:r>
              <a:rPr lang="en-US" sz="2000" b="1" dirty="0" smtClean="0"/>
              <a:t> BI Rate : </a:t>
            </a:r>
            <a:r>
              <a:rPr lang="en-US" sz="2000" b="1" dirty="0" err="1" smtClean="0"/>
              <a:t>Penggunaan</a:t>
            </a:r>
            <a:r>
              <a:rPr lang="en-US" sz="2000" b="1" dirty="0" smtClean="0"/>
              <a:t> Islamic Benchmark</a:t>
            </a:r>
            <a:endParaRPr lang="en-US" sz="2000" b="1" dirty="0"/>
          </a:p>
        </p:txBody>
      </p:sp>
      <p:sp>
        <p:nvSpPr>
          <p:cNvPr id="3" name="Content Placeholder 2"/>
          <p:cNvSpPr>
            <a:spLocks noGrp="1"/>
          </p:cNvSpPr>
          <p:nvPr>
            <p:ph idx="1"/>
          </p:nvPr>
        </p:nvSpPr>
        <p:spPr/>
        <p:txBody>
          <a:bodyPr>
            <a:normAutofit/>
          </a:bodyPr>
          <a:lstStyle/>
          <a:p>
            <a:r>
              <a:rPr lang="en-US" sz="1600" dirty="0" err="1"/>
              <a:t>Fahim</a:t>
            </a:r>
            <a:r>
              <a:rPr lang="en-US" sz="1600" dirty="0"/>
              <a:t> Khan </a:t>
            </a:r>
            <a:r>
              <a:rPr lang="en-US" sz="1600" dirty="0" err="1"/>
              <a:t>berpendapat</a:t>
            </a:r>
            <a:r>
              <a:rPr lang="en-US" sz="1600" dirty="0"/>
              <a:t> </a:t>
            </a:r>
            <a:r>
              <a:rPr lang="en-US" sz="1600" dirty="0" err="1"/>
              <a:t>bahwa</a:t>
            </a:r>
            <a:r>
              <a:rPr lang="en-US" sz="1600" dirty="0"/>
              <a:t> </a:t>
            </a:r>
            <a:r>
              <a:rPr lang="en-US" sz="1600" i="1" dirty="0"/>
              <a:t>discount rate</a:t>
            </a:r>
            <a:r>
              <a:rPr lang="en-US" sz="1600" dirty="0"/>
              <a:t> yang </a:t>
            </a:r>
            <a:r>
              <a:rPr lang="en-US" sz="1600" dirty="0" err="1"/>
              <a:t>Islami</a:t>
            </a:r>
            <a:r>
              <a:rPr lang="en-US" sz="1600" dirty="0"/>
              <a:t> </a:t>
            </a:r>
            <a:r>
              <a:rPr lang="en-US" sz="1600" dirty="0" err="1"/>
              <a:t>bisa</a:t>
            </a:r>
            <a:r>
              <a:rPr lang="en-US" sz="1600" dirty="0"/>
              <a:t> </a:t>
            </a:r>
            <a:r>
              <a:rPr lang="en-US" sz="1600" dirty="0" err="1"/>
              <a:t>dilihat</a:t>
            </a:r>
            <a:r>
              <a:rPr lang="en-US" sz="1600" dirty="0"/>
              <a:t> </a:t>
            </a:r>
            <a:r>
              <a:rPr lang="en-US" sz="1600" dirty="0" err="1"/>
              <a:t>dari</a:t>
            </a:r>
            <a:r>
              <a:rPr lang="en-US" sz="1600" dirty="0"/>
              <a:t> </a:t>
            </a:r>
            <a:r>
              <a:rPr lang="en-US" sz="1600" dirty="0" err="1"/>
              <a:t>tingkat</a:t>
            </a:r>
            <a:r>
              <a:rPr lang="en-US" sz="1600" dirty="0"/>
              <a:t> </a:t>
            </a:r>
            <a:r>
              <a:rPr lang="en-US" sz="1600" dirty="0" err="1"/>
              <a:t>imbal</a:t>
            </a:r>
            <a:r>
              <a:rPr lang="en-US" sz="1600" dirty="0"/>
              <a:t> </a:t>
            </a:r>
            <a:r>
              <a:rPr lang="en-US" sz="1600" dirty="0" err="1"/>
              <a:t>hasil</a:t>
            </a:r>
            <a:r>
              <a:rPr lang="en-US" sz="1600" dirty="0"/>
              <a:t> </a:t>
            </a:r>
            <a:r>
              <a:rPr lang="en-US" sz="1600" dirty="0" err="1"/>
              <a:t>deposito</a:t>
            </a:r>
            <a:r>
              <a:rPr lang="en-US" sz="1600" dirty="0"/>
              <a:t> di Bank Islam. </a:t>
            </a:r>
            <a:r>
              <a:rPr lang="en-US" sz="1600" dirty="0" err="1"/>
              <a:t>Alasan</a:t>
            </a:r>
            <a:r>
              <a:rPr lang="en-US" sz="1600" dirty="0"/>
              <a:t> yang </a:t>
            </a:r>
            <a:r>
              <a:rPr lang="en-US" sz="1600" dirty="0" err="1"/>
              <a:t>digunakan</a:t>
            </a:r>
            <a:r>
              <a:rPr lang="en-US" sz="1600" dirty="0"/>
              <a:t> </a:t>
            </a:r>
            <a:r>
              <a:rPr lang="en-US" sz="1600" dirty="0" err="1"/>
              <a:t>adalah</a:t>
            </a:r>
            <a:r>
              <a:rPr lang="en-US" sz="1600" dirty="0"/>
              <a:t> </a:t>
            </a:r>
            <a:r>
              <a:rPr lang="en-US" sz="1600" dirty="0" err="1"/>
              <a:t>bahwa</a:t>
            </a:r>
            <a:r>
              <a:rPr lang="en-US" sz="1600" dirty="0"/>
              <a:t> </a:t>
            </a:r>
            <a:r>
              <a:rPr lang="en-US" sz="1600" dirty="0" err="1"/>
              <a:t>untuk</a:t>
            </a:r>
            <a:r>
              <a:rPr lang="en-US" sz="1600" dirty="0"/>
              <a:t> </a:t>
            </a:r>
            <a:r>
              <a:rPr lang="en-US" sz="1600" dirty="0" err="1"/>
              <a:t>mendekati</a:t>
            </a:r>
            <a:r>
              <a:rPr lang="en-US" sz="1600" dirty="0"/>
              <a:t> </a:t>
            </a:r>
            <a:r>
              <a:rPr lang="en-US" sz="1600" dirty="0" err="1"/>
              <a:t>nilai</a:t>
            </a:r>
            <a:r>
              <a:rPr lang="en-US" sz="1600" dirty="0"/>
              <a:t> </a:t>
            </a:r>
            <a:r>
              <a:rPr lang="en-US" sz="1600" dirty="0" err="1"/>
              <a:t>waktu</a:t>
            </a:r>
            <a:r>
              <a:rPr lang="en-US" sz="1600" dirty="0"/>
              <a:t> </a:t>
            </a:r>
            <a:r>
              <a:rPr lang="en-US" sz="1600" dirty="0" err="1"/>
              <a:t>dari</a:t>
            </a:r>
            <a:r>
              <a:rPr lang="en-US" sz="1600" dirty="0"/>
              <a:t> </a:t>
            </a:r>
            <a:r>
              <a:rPr lang="en-US" sz="1600" dirty="0" err="1"/>
              <a:t>uang</a:t>
            </a:r>
            <a:r>
              <a:rPr lang="en-US" sz="1600" dirty="0"/>
              <a:t> (</a:t>
            </a:r>
            <a:r>
              <a:rPr lang="en-US" sz="1600" i="1" dirty="0"/>
              <a:t>time vale of money</a:t>
            </a:r>
            <a:r>
              <a:rPr lang="en-US" sz="1600" dirty="0"/>
              <a:t>), </a:t>
            </a:r>
            <a:r>
              <a:rPr lang="en-US" sz="1600" dirty="0" err="1"/>
              <a:t>kita</a:t>
            </a:r>
            <a:r>
              <a:rPr lang="en-US" sz="1600" dirty="0"/>
              <a:t> </a:t>
            </a:r>
            <a:r>
              <a:rPr lang="en-US" sz="1600" dirty="0" err="1"/>
              <a:t>memerlukan</a:t>
            </a:r>
            <a:r>
              <a:rPr lang="en-US" sz="1600" dirty="0"/>
              <a:t> </a:t>
            </a:r>
            <a:r>
              <a:rPr lang="en-US" sz="1600" dirty="0" err="1"/>
              <a:t>suatu</a:t>
            </a:r>
            <a:r>
              <a:rPr lang="en-US" sz="1600" dirty="0"/>
              <a:t> </a:t>
            </a:r>
            <a:r>
              <a:rPr lang="en-US" sz="1600" dirty="0" err="1"/>
              <a:t>portofolio</a:t>
            </a:r>
            <a:r>
              <a:rPr lang="en-US" sz="1600" dirty="0"/>
              <a:t> di mana </a:t>
            </a:r>
            <a:r>
              <a:rPr lang="en-US" sz="1600" dirty="0" err="1"/>
              <a:t>risikonya</a:t>
            </a:r>
            <a:r>
              <a:rPr lang="en-US" sz="1600" dirty="0"/>
              <a:t> </a:t>
            </a:r>
            <a:r>
              <a:rPr lang="en-US" sz="1600" dirty="0" err="1"/>
              <a:t>hampir</a:t>
            </a:r>
            <a:r>
              <a:rPr lang="en-US" sz="1600" dirty="0"/>
              <a:t> </a:t>
            </a:r>
            <a:r>
              <a:rPr lang="en-US" sz="1600" dirty="0" err="1"/>
              <a:t>tidak</a:t>
            </a:r>
            <a:r>
              <a:rPr lang="en-US" sz="1600" dirty="0"/>
              <a:t> </a:t>
            </a:r>
            <a:r>
              <a:rPr lang="en-US" sz="1600" dirty="0" err="1"/>
              <a:t>ada</a:t>
            </a:r>
            <a:r>
              <a:rPr lang="en-US" sz="1600" dirty="0"/>
              <a:t> (</a:t>
            </a:r>
            <a:r>
              <a:rPr lang="en-US" sz="1600" i="1" dirty="0"/>
              <a:t>almost non </a:t>
            </a:r>
            <a:r>
              <a:rPr lang="en-US" sz="1600" i="1" dirty="0" err="1"/>
              <a:t>existant</a:t>
            </a:r>
            <a:r>
              <a:rPr lang="en-US" sz="1600" dirty="0"/>
              <a:t>) </a:t>
            </a:r>
            <a:r>
              <a:rPr lang="en-US" sz="1600" dirty="0" err="1"/>
              <a:t>dan</a:t>
            </a:r>
            <a:r>
              <a:rPr lang="en-US" sz="1600" dirty="0"/>
              <a:t> </a:t>
            </a:r>
            <a:r>
              <a:rPr lang="en-US" sz="1600" dirty="0" err="1"/>
              <a:t>dapat</a:t>
            </a:r>
            <a:r>
              <a:rPr lang="en-US" sz="1600" dirty="0"/>
              <a:t> </a:t>
            </a:r>
            <a:r>
              <a:rPr lang="en-US" sz="1600" dirty="0" err="1"/>
              <a:t>diabaikan</a:t>
            </a:r>
            <a:r>
              <a:rPr lang="en-US" sz="1600" dirty="0"/>
              <a:t> </a:t>
            </a:r>
            <a:r>
              <a:rPr lang="en-US" sz="1600" dirty="0" err="1"/>
              <a:t>sehingga</a:t>
            </a:r>
            <a:r>
              <a:rPr lang="en-US" sz="1600" dirty="0"/>
              <a:t> </a:t>
            </a:r>
            <a:r>
              <a:rPr lang="en-US" sz="1600" dirty="0" err="1"/>
              <a:t>hanya</a:t>
            </a:r>
            <a:r>
              <a:rPr lang="en-US" sz="1600" dirty="0"/>
              <a:t> </a:t>
            </a:r>
            <a:r>
              <a:rPr lang="en-US" sz="1600" dirty="0" err="1"/>
              <a:t>risiko</a:t>
            </a:r>
            <a:r>
              <a:rPr lang="en-US" sz="1600" dirty="0"/>
              <a:t> </a:t>
            </a:r>
            <a:r>
              <a:rPr lang="en-US" sz="1600" dirty="0" err="1"/>
              <a:t>murni</a:t>
            </a:r>
            <a:r>
              <a:rPr lang="en-US" sz="1600" dirty="0"/>
              <a:t> </a:t>
            </a:r>
            <a:r>
              <a:rPr lang="en-US" sz="1600" dirty="0" err="1"/>
              <a:t>karena</a:t>
            </a:r>
            <a:r>
              <a:rPr lang="en-US" sz="1600" dirty="0"/>
              <a:t> </a:t>
            </a:r>
            <a:r>
              <a:rPr lang="en-US" sz="1600" dirty="0" err="1"/>
              <a:t>waktu</a:t>
            </a:r>
            <a:r>
              <a:rPr lang="en-US" sz="1600" dirty="0"/>
              <a:t> yang </a:t>
            </a:r>
            <a:r>
              <a:rPr lang="en-US" sz="1600" dirty="0" err="1"/>
              <a:t>dapat</a:t>
            </a:r>
            <a:r>
              <a:rPr lang="en-US" sz="1600" dirty="0"/>
              <a:t> </a:t>
            </a:r>
            <a:r>
              <a:rPr lang="en-US" sz="1600" dirty="0" err="1"/>
              <a:t>dipertimbangkan</a:t>
            </a:r>
            <a:r>
              <a:rPr lang="en-US" sz="1600" dirty="0"/>
              <a:t>.  </a:t>
            </a:r>
            <a:r>
              <a:rPr lang="en-US" sz="1600" dirty="0" err="1"/>
              <a:t>Jadi</a:t>
            </a:r>
            <a:r>
              <a:rPr lang="en-US" sz="1600" dirty="0"/>
              <a:t> </a:t>
            </a:r>
            <a:r>
              <a:rPr lang="en-US" sz="1600" dirty="0" err="1"/>
              <a:t>hanya</a:t>
            </a:r>
            <a:r>
              <a:rPr lang="en-US" sz="1600" i="1" dirty="0"/>
              <a:t> rate of return</a:t>
            </a:r>
            <a:r>
              <a:rPr lang="en-US" sz="1600" dirty="0"/>
              <a:t> </a:t>
            </a:r>
            <a:r>
              <a:rPr lang="en-US" sz="1600" dirty="0" err="1"/>
              <a:t>dari</a:t>
            </a:r>
            <a:r>
              <a:rPr lang="en-US" sz="1600" dirty="0"/>
              <a:t> </a:t>
            </a:r>
            <a:r>
              <a:rPr lang="en-US" sz="1600" dirty="0" err="1"/>
              <a:t>portofolio</a:t>
            </a:r>
            <a:r>
              <a:rPr lang="en-US" sz="1600" dirty="0"/>
              <a:t> yang </a:t>
            </a:r>
            <a:r>
              <a:rPr lang="en-US" sz="1600" dirty="0" err="1"/>
              <a:t>tidak</a:t>
            </a:r>
            <a:r>
              <a:rPr lang="en-US" sz="1600" dirty="0"/>
              <a:t> </a:t>
            </a:r>
            <a:r>
              <a:rPr lang="en-US" sz="1600" dirty="0" err="1"/>
              <a:t>berisiko</a:t>
            </a:r>
            <a:r>
              <a:rPr lang="en-US" sz="1600" dirty="0"/>
              <a:t> yang </a:t>
            </a:r>
            <a:r>
              <a:rPr lang="en-US" sz="1600" dirty="0" err="1"/>
              <a:t>dapat</a:t>
            </a:r>
            <a:r>
              <a:rPr lang="en-US" sz="1600" dirty="0"/>
              <a:t> </a:t>
            </a:r>
            <a:r>
              <a:rPr lang="en-US" sz="1600" dirty="0" err="1"/>
              <a:t>mewakili</a:t>
            </a:r>
            <a:r>
              <a:rPr lang="en-US" sz="1600" dirty="0"/>
              <a:t> </a:t>
            </a:r>
            <a:r>
              <a:rPr lang="en-US" sz="1600" i="1" dirty="0"/>
              <a:t>discount rate.  </a:t>
            </a:r>
            <a:r>
              <a:rPr lang="en-US" sz="1600" dirty="0" err="1"/>
              <a:t>Hanya</a:t>
            </a:r>
            <a:r>
              <a:rPr lang="en-US" sz="1600" dirty="0"/>
              <a:t> </a:t>
            </a:r>
            <a:r>
              <a:rPr lang="en-US" sz="1600" dirty="0" err="1"/>
              <a:t>diversifikasi</a:t>
            </a:r>
            <a:r>
              <a:rPr lang="en-US" sz="1600" dirty="0"/>
              <a:t> </a:t>
            </a:r>
            <a:r>
              <a:rPr lang="en-US" sz="1600" dirty="0" err="1"/>
              <a:t>dari</a:t>
            </a:r>
            <a:r>
              <a:rPr lang="en-US" sz="1600" dirty="0"/>
              <a:t> </a:t>
            </a:r>
            <a:r>
              <a:rPr lang="en-US" sz="1600" dirty="0" err="1"/>
              <a:t>portofolio</a:t>
            </a:r>
            <a:r>
              <a:rPr lang="en-US" sz="1600" dirty="0"/>
              <a:t> yang </a:t>
            </a:r>
            <a:r>
              <a:rPr lang="en-US" sz="1600" dirty="0" err="1"/>
              <a:t>dapat</a:t>
            </a:r>
            <a:r>
              <a:rPr lang="en-US" sz="1600" dirty="0"/>
              <a:t> </a:t>
            </a:r>
            <a:r>
              <a:rPr lang="en-US" sz="1600" dirty="0" err="1"/>
              <a:t>mengurangi</a:t>
            </a:r>
            <a:r>
              <a:rPr lang="en-US" sz="1600" dirty="0"/>
              <a:t> </a:t>
            </a:r>
            <a:r>
              <a:rPr lang="en-US" sz="1600" dirty="0" err="1"/>
              <a:t>risiko</a:t>
            </a:r>
            <a:r>
              <a:rPr lang="en-US" sz="1600" dirty="0"/>
              <a:t> </a:t>
            </a:r>
            <a:r>
              <a:rPr lang="en-US" sz="1600" dirty="0" err="1"/>
              <a:t>atau</a:t>
            </a:r>
            <a:r>
              <a:rPr lang="en-US" sz="1600" dirty="0"/>
              <a:t> </a:t>
            </a:r>
            <a:r>
              <a:rPr lang="en-US" sz="1600" dirty="0" err="1"/>
              <a:t>dengan</a:t>
            </a:r>
            <a:r>
              <a:rPr lang="en-US" sz="1600" dirty="0"/>
              <a:t> kata lain, </a:t>
            </a:r>
            <a:r>
              <a:rPr lang="en-US" sz="1600" i="1" dirty="0"/>
              <a:t>rate of return</a:t>
            </a:r>
            <a:r>
              <a:rPr lang="en-US" sz="1600" dirty="0"/>
              <a:t> </a:t>
            </a:r>
            <a:r>
              <a:rPr lang="en-US" sz="1600" dirty="0" err="1"/>
              <a:t>dari</a:t>
            </a:r>
            <a:r>
              <a:rPr lang="en-US" sz="1600" dirty="0"/>
              <a:t> </a:t>
            </a:r>
            <a:r>
              <a:rPr lang="en-US" sz="1600" dirty="0" err="1"/>
              <a:t>proyek-proyek</a:t>
            </a:r>
            <a:r>
              <a:rPr lang="en-US" sz="1600" dirty="0"/>
              <a:t> yang </a:t>
            </a:r>
            <a:r>
              <a:rPr lang="en-US" sz="1600" dirty="0" err="1"/>
              <a:t>telah</a:t>
            </a:r>
            <a:r>
              <a:rPr lang="en-US" sz="1600" dirty="0"/>
              <a:t> </a:t>
            </a:r>
            <a:r>
              <a:rPr lang="en-US" sz="1600" dirty="0" err="1"/>
              <a:t>terdistribusi</a:t>
            </a:r>
            <a:r>
              <a:rPr lang="en-US" sz="1600" dirty="0"/>
              <a:t> yang </a:t>
            </a:r>
            <a:r>
              <a:rPr lang="en-US" sz="1600" dirty="0" err="1"/>
              <a:t>dapat</a:t>
            </a:r>
            <a:r>
              <a:rPr lang="en-US" sz="1600" dirty="0"/>
              <a:t> </a:t>
            </a:r>
            <a:r>
              <a:rPr lang="en-US" sz="1600" dirty="0" err="1"/>
              <a:t>menjadi</a:t>
            </a:r>
            <a:r>
              <a:rPr lang="en-US" sz="1600" dirty="0"/>
              <a:t> proxy </a:t>
            </a:r>
            <a:r>
              <a:rPr lang="en-US" sz="1600" dirty="0" err="1"/>
              <a:t>dari</a:t>
            </a:r>
            <a:r>
              <a:rPr lang="en-US" sz="1600" dirty="0"/>
              <a:t> </a:t>
            </a:r>
            <a:r>
              <a:rPr lang="en-US" sz="1600" dirty="0" err="1"/>
              <a:t>nilai</a:t>
            </a:r>
            <a:r>
              <a:rPr lang="en-US" sz="1600" dirty="0"/>
              <a:t> </a:t>
            </a:r>
            <a:r>
              <a:rPr lang="en-US" sz="1600" dirty="0" err="1"/>
              <a:t>waktu</a:t>
            </a:r>
            <a:r>
              <a:rPr lang="en-US" sz="1600" dirty="0"/>
              <a:t> </a:t>
            </a:r>
            <a:r>
              <a:rPr lang="en-US" sz="1600" dirty="0" err="1"/>
              <a:t>dari</a:t>
            </a:r>
            <a:r>
              <a:rPr lang="en-US" sz="1600" dirty="0"/>
              <a:t> </a:t>
            </a:r>
            <a:r>
              <a:rPr lang="en-US" sz="1600" dirty="0" err="1"/>
              <a:t>uang</a:t>
            </a:r>
            <a:r>
              <a:rPr lang="en-US" sz="1600" dirty="0"/>
              <a:t>.   </a:t>
            </a:r>
            <a:r>
              <a:rPr lang="en-US" sz="1600" i="1" dirty="0"/>
              <a:t>Rate of return</a:t>
            </a:r>
            <a:r>
              <a:rPr lang="en-US" sz="1600" dirty="0"/>
              <a:t> </a:t>
            </a:r>
            <a:r>
              <a:rPr lang="en-US" sz="1600" dirty="0" err="1"/>
              <a:t>seperti</a:t>
            </a:r>
            <a:r>
              <a:rPr lang="en-US" sz="1600" dirty="0"/>
              <a:t> </a:t>
            </a:r>
            <a:r>
              <a:rPr lang="en-US" sz="1600" dirty="0" err="1"/>
              <a:t>ini</a:t>
            </a:r>
            <a:r>
              <a:rPr lang="en-US" sz="1600" dirty="0"/>
              <a:t> </a:t>
            </a:r>
            <a:r>
              <a:rPr lang="en-US" sz="1600" dirty="0" err="1"/>
              <a:t>mendekati</a:t>
            </a:r>
            <a:r>
              <a:rPr lang="en-US" sz="1600" dirty="0"/>
              <a:t> </a:t>
            </a:r>
            <a:r>
              <a:rPr lang="en-US" sz="1600" dirty="0" err="1"/>
              <a:t>pencerminan</a:t>
            </a:r>
            <a:r>
              <a:rPr lang="en-US" sz="1600" dirty="0"/>
              <a:t> </a:t>
            </a:r>
            <a:r>
              <a:rPr lang="en-US" sz="1600" dirty="0" err="1"/>
              <a:t>risiko</a:t>
            </a:r>
            <a:r>
              <a:rPr lang="en-US" sz="1600" dirty="0"/>
              <a:t> yang </a:t>
            </a:r>
            <a:r>
              <a:rPr lang="en-US" sz="1600" dirty="0" err="1"/>
              <a:t>harus</a:t>
            </a:r>
            <a:r>
              <a:rPr lang="en-US" sz="1600" dirty="0"/>
              <a:t> </a:t>
            </a:r>
            <a:r>
              <a:rPr lang="en-US" sz="1600" dirty="0" err="1"/>
              <a:t>ditanggung</a:t>
            </a:r>
            <a:r>
              <a:rPr lang="en-US" sz="1600" dirty="0"/>
              <a:t> yang </a:t>
            </a:r>
            <a:r>
              <a:rPr lang="en-US" sz="1600" dirty="0" err="1"/>
              <a:t>berhubungan</a:t>
            </a:r>
            <a:r>
              <a:rPr lang="en-US" sz="1600" dirty="0"/>
              <a:t> </a:t>
            </a:r>
            <a:r>
              <a:rPr lang="en-US" sz="1600" dirty="0" err="1"/>
              <a:t>dengan</a:t>
            </a:r>
            <a:r>
              <a:rPr lang="en-US" sz="1600" dirty="0"/>
              <a:t> </a:t>
            </a:r>
            <a:r>
              <a:rPr lang="en-US" sz="1600" dirty="0" err="1"/>
              <a:t>waktu</a:t>
            </a:r>
            <a:r>
              <a:rPr lang="en-US" sz="1600" dirty="0"/>
              <a:t> yang </a:t>
            </a:r>
            <a:r>
              <a:rPr lang="en-US" sz="1600" dirty="0" err="1"/>
              <a:t>tidak</a:t>
            </a:r>
            <a:r>
              <a:rPr lang="en-US" sz="1600" dirty="0"/>
              <a:t> </a:t>
            </a:r>
            <a:r>
              <a:rPr lang="en-US" sz="1600" dirty="0" err="1"/>
              <a:t>pasti</a:t>
            </a:r>
            <a:r>
              <a:rPr lang="en-US" sz="1600" dirty="0"/>
              <a:t>.  </a:t>
            </a:r>
            <a:r>
              <a:rPr lang="en-US" sz="1600" dirty="0" err="1"/>
              <a:t>Oleh</a:t>
            </a:r>
            <a:r>
              <a:rPr lang="en-US" sz="1600" dirty="0"/>
              <a:t> </a:t>
            </a:r>
            <a:r>
              <a:rPr lang="en-US" sz="1600" dirty="0" err="1"/>
              <a:t>karena</a:t>
            </a:r>
            <a:r>
              <a:rPr lang="en-US" sz="1600" dirty="0"/>
              <a:t> </a:t>
            </a:r>
            <a:r>
              <a:rPr lang="en-US" sz="1600" dirty="0" err="1"/>
              <a:t>itu</a:t>
            </a:r>
            <a:r>
              <a:rPr lang="en-US" sz="1600" dirty="0"/>
              <a:t>, </a:t>
            </a:r>
            <a:r>
              <a:rPr lang="en-US" sz="1600" dirty="0" err="1"/>
              <a:t>Fahim</a:t>
            </a:r>
            <a:r>
              <a:rPr lang="en-US" sz="1600" dirty="0"/>
              <a:t> Khan </a:t>
            </a:r>
            <a:r>
              <a:rPr lang="en-US" sz="1600" dirty="0" err="1"/>
              <a:t>mengusulkan</a:t>
            </a:r>
            <a:r>
              <a:rPr lang="en-US" sz="1600" dirty="0"/>
              <a:t> </a:t>
            </a:r>
            <a:r>
              <a:rPr lang="en-US" sz="1600" i="1" dirty="0"/>
              <a:t>rate of return</a:t>
            </a:r>
            <a:r>
              <a:rPr lang="en-US" sz="1600" dirty="0"/>
              <a:t> </a:t>
            </a:r>
            <a:r>
              <a:rPr lang="en-US" sz="1600" dirty="0" err="1"/>
              <a:t>atau</a:t>
            </a:r>
            <a:r>
              <a:rPr lang="en-US" sz="1600" dirty="0"/>
              <a:t> </a:t>
            </a:r>
            <a:r>
              <a:rPr lang="en-US" sz="1600" i="1" dirty="0"/>
              <a:t>equivalent rate</a:t>
            </a:r>
            <a:r>
              <a:rPr lang="en-US" sz="1600" dirty="0"/>
              <a:t> </a:t>
            </a:r>
            <a:r>
              <a:rPr lang="en-US" sz="1600" dirty="0" err="1"/>
              <a:t>dari</a:t>
            </a:r>
            <a:r>
              <a:rPr lang="en-US" sz="1600" dirty="0"/>
              <a:t> </a:t>
            </a:r>
            <a:r>
              <a:rPr lang="en-US" sz="1600" dirty="0" err="1"/>
              <a:t>deposito</a:t>
            </a:r>
            <a:r>
              <a:rPr lang="en-US" sz="1600" dirty="0"/>
              <a:t> bank </a:t>
            </a:r>
            <a:r>
              <a:rPr lang="en-US" sz="1600" dirty="0" err="1"/>
              <a:t>syariah</a:t>
            </a:r>
            <a:r>
              <a:rPr lang="en-US" sz="1600" dirty="0"/>
              <a:t> agar </a:t>
            </a:r>
            <a:r>
              <a:rPr lang="en-US" sz="1600" dirty="0" err="1"/>
              <a:t>dapat</a:t>
            </a:r>
            <a:r>
              <a:rPr lang="en-US" sz="1600" dirty="0"/>
              <a:t> </a:t>
            </a:r>
            <a:r>
              <a:rPr lang="en-US" sz="1600" dirty="0" err="1"/>
              <a:t>mewakili</a:t>
            </a:r>
            <a:r>
              <a:rPr lang="en-US" sz="1600" dirty="0"/>
              <a:t> </a:t>
            </a:r>
            <a:r>
              <a:rPr lang="en-US" sz="1600" i="1" dirty="0"/>
              <a:t>discount rate</a:t>
            </a:r>
            <a:r>
              <a:rPr lang="en-US" sz="1600" dirty="0"/>
              <a:t> Islam, </a:t>
            </a:r>
            <a:r>
              <a:rPr lang="en-US" sz="1600" dirty="0" err="1"/>
              <a:t>sebab</a:t>
            </a:r>
            <a:r>
              <a:rPr lang="en-US" sz="1600" dirty="0"/>
              <a:t> </a:t>
            </a:r>
            <a:r>
              <a:rPr lang="en-US" sz="1600" dirty="0" err="1"/>
              <a:t>hal</a:t>
            </a:r>
            <a:r>
              <a:rPr lang="en-US" sz="1600" dirty="0"/>
              <a:t> </a:t>
            </a:r>
            <a:r>
              <a:rPr lang="en-US" sz="1600" dirty="0" err="1"/>
              <a:t>tersebut</a:t>
            </a:r>
            <a:r>
              <a:rPr lang="en-US" sz="1600" dirty="0"/>
              <a:t> </a:t>
            </a:r>
            <a:r>
              <a:rPr lang="en-US" sz="1600" dirty="0" err="1"/>
              <a:t>diperoleh</a:t>
            </a:r>
            <a:r>
              <a:rPr lang="en-US" sz="1600" dirty="0"/>
              <a:t> </a:t>
            </a:r>
            <a:r>
              <a:rPr lang="en-US" sz="1600" dirty="0" err="1"/>
              <a:t>setelah</a:t>
            </a:r>
            <a:r>
              <a:rPr lang="en-US" sz="1600" dirty="0"/>
              <a:t> bank </a:t>
            </a:r>
            <a:r>
              <a:rPr lang="en-US" sz="1600" dirty="0" err="1"/>
              <a:t>syariah</a:t>
            </a:r>
            <a:r>
              <a:rPr lang="en-US" sz="1600" dirty="0"/>
              <a:t> </a:t>
            </a:r>
            <a:r>
              <a:rPr lang="en-US" sz="1600" dirty="0" err="1"/>
              <a:t>mendistribusikan</a:t>
            </a:r>
            <a:r>
              <a:rPr lang="en-US" sz="1600" dirty="0"/>
              <a:t> dana </a:t>
            </a:r>
            <a:r>
              <a:rPr lang="en-US" sz="1600" dirty="0" err="1"/>
              <a:t>deposito</a:t>
            </a:r>
            <a:r>
              <a:rPr lang="en-US" sz="1600" dirty="0"/>
              <a:t> </a:t>
            </a:r>
            <a:r>
              <a:rPr lang="en-US" sz="1600" dirty="0" err="1"/>
              <a:t>tadi</a:t>
            </a:r>
            <a:r>
              <a:rPr lang="en-US" sz="1600" dirty="0"/>
              <a:t> </a:t>
            </a:r>
            <a:r>
              <a:rPr lang="en-US" sz="1600" dirty="0" err="1"/>
              <a:t>ke</a:t>
            </a:r>
            <a:r>
              <a:rPr lang="en-US" sz="1600" dirty="0"/>
              <a:t> </a:t>
            </a:r>
            <a:r>
              <a:rPr lang="en-US" sz="1600" dirty="0" err="1"/>
              <a:t>proyek-proyek</a:t>
            </a:r>
            <a:r>
              <a:rPr lang="en-US" sz="1600" dirty="0"/>
              <a:t> yang </a:t>
            </a:r>
            <a:r>
              <a:rPr lang="en-US" sz="1600" dirty="0" err="1"/>
              <a:t>terdiversifikasi</a:t>
            </a:r>
            <a:r>
              <a:rPr lang="en-US" sz="1600" dirty="0"/>
              <a:t> </a:t>
            </a:r>
            <a:r>
              <a:rPr lang="en-US" sz="1600" dirty="0" err="1"/>
              <a:t>ke</a:t>
            </a:r>
            <a:r>
              <a:rPr lang="en-US" sz="1600" dirty="0"/>
              <a:t> </a:t>
            </a:r>
            <a:r>
              <a:rPr lang="en-US" sz="1600" dirty="0" err="1"/>
              <a:t>dalam</a:t>
            </a:r>
            <a:r>
              <a:rPr lang="en-US" sz="1600" dirty="0"/>
              <a:t> </a:t>
            </a:r>
            <a:r>
              <a:rPr lang="en-US" sz="1600" dirty="0" err="1"/>
              <a:t>berbagai</a:t>
            </a:r>
            <a:r>
              <a:rPr lang="en-US" sz="1600" dirty="0"/>
              <a:t> segment </a:t>
            </a:r>
            <a:r>
              <a:rPr lang="en-US" sz="1600" dirty="0" err="1"/>
              <a:t>dan</a:t>
            </a:r>
            <a:r>
              <a:rPr lang="en-US" sz="1600" dirty="0"/>
              <a:t> </a:t>
            </a:r>
            <a:r>
              <a:rPr lang="en-US" sz="1600" dirty="0" err="1"/>
              <a:t>mendapatkan</a:t>
            </a:r>
            <a:r>
              <a:rPr lang="en-US" sz="1600" dirty="0"/>
              <a:t> return </a:t>
            </a:r>
            <a:r>
              <a:rPr lang="en-US" sz="1600" dirty="0" err="1"/>
              <a:t>dari</a:t>
            </a:r>
            <a:r>
              <a:rPr lang="en-US" sz="1600" dirty="0"/>
              <a:t> </a:t>
            </a:r>
            <a:r>
              <a:rPr lang="en-US" sz="1600" dirty="0" err="1"/>
              <a:t>proyek-proyek</a:t>
            </a:r>
            <a:r>
              <a:rPr lang="en-US" sz="1600" dirty="0"/>
              <a:t> </a:t>
            </a:r>
            <a:r>
              <a:rPr lang="en-US" sz="1600" dirty="0" err="1"/>
              <a:t>tersebut</a:t>
            </a:r>
            <a:r>
              <a:rPr lang="en-US" sz="1600" dirty="0"/>
              <a:t> </a:t>
            </a:r>
            <a:r>
              <a:rPr lang="en-US" sz="1600" dirty="0" err="1"/>
              <a:t>untuk</a:t>
            </a:r>
            <a:r>
              <a:rPr lang="en-US" sz="1600" dirty="0"/>
              <a:t> </a:t>
            </a:r>
            <a:r>
              <a:rPr lang="en-US" sz="1600" dirty="0" err="1"/>
              <a:t>dibayarkan</a:t>
            </a:r>
            <a:r>
              <a:rPr lang="en-US" sz="1600" dirty="0"/>
              <a:t> </a:t>
            </a:r>
            <a:r>
              <a:rPr lang="en-US" sz="1600" dirty="0" err="1"/>
              <a:t>kepada</a:t>
            </a:r>
            <a:r>
              <a:rPr lang="en-US" sz="1600" dirty="0"/>
              <a:t> </a:t>
            </a:r>
            <a:r>
              <a:rPr lang="en-US" sz="1600" dirty="0" err="1"/>
              <a:t>pemegang</a:t>
            </a:r>
            <a:r>
              <a:rPr lang="en-US" sz="1600" dirty="0"/>
              <a:t> </a:t>
            </a:r>
            <a:r>
              <a:rPr lang="en-US" sz="1600" dirty="0" err="1"/>
              <a:t>deposito</a:t>
            </a:r>
            <a:r>
              <a:rPr lang="en-US" sz="1600" dirty="0" smtClean="0">
                <a:effectLst/>
              </a:rPr>
              <a:t> </a:t>
            </a:r>
            <a:r>
              <a:rPr lang="en-US" sz="1600" dirty="0"/>
              <a:t>M. </a:t>
            </a:r>
            <a:r>
              <a:rPr lang="en-US" sz="1600" dirty="0" err="1"/>
              <a:t>Fahim</a:t>
            </a:r>
            <a:r>
              <a:rPr lang="en-US" sz="1600" dirty="0"/>
              <a:t> Khan.  </a:t>
            </a:r>
            <a:r>
              <a:rPr lang="en-US" sz="1600" i="1" dirty="0"/>
              <a:t>Essays in Islamic Economy: Time Value of Money and Discounting in Islamic Perspective. </a:t>
            </a:r>
            <a:r>
              <a:rPr lang="en-US" sz="1600" dirty="0"/>
              <a:t>(Leicester, UK: The Islamic Foundation, 1995), 168.</a:t>
            </a:r>
          </a:p>
          <a:p>
            <a:endParaRPr lang="en-US" sz="1600" dirty="0"/>
          </a:p>
        </p:txBody>
      </p:sp>
    </p:spTree>
    <p:extLst>
      <p:ext uri="{BB962C8B-B14F-4D97-AF65-F5344CB8AC3E}">
        <p14:creationId xmlns:p14="http://schemas.microsoft.com/office/powerpoint/2010/main" val="17203887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219200"/>
            <a:ext cx="7239000" cy="532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37618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143001"/>
            <a:ext cx="6629399"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98658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smtClean="0"/>
              <a:t>Risiko</a:t>
            </a:r>
            <a:r>
              <a:rPr lang="en-US" sz="2000" dirty="0" smtClean="0"/>
              <a:t> </a:t>
            </a:r>
            <a:r>
              <a:rPr lang="en-US" sz="2000" dirty="0" err="1" smtClean="0"/>
              <a:t>Transaksi</a:t>
            </a:r>
            <a:r>
              <a:rPr lang="en-US" sz="2000" dirty="0" smtClean="0"/>
              <a:t> Repo </a:t>
            </a:r>
            <a:r>
              <a:rPr lang="en-US" sz="2000" dirty="0" err="1" smtClean="0"/>
              <a:t>dengan</a:t>
            </a:r>
            <a:r>
              <a:rPr lang="en-US" sz="2000" dirty="0" smtClean="0"/>
              <a:t>  SIMA/SBSN</a:t>
            </a:r>
            <a:endParaRPr lang="en-US" sz="2000" dirty="0"/>
          </a:p>
        </p:txBody>
      </p:sp>
      <p:sp>
        <p:nvSpPr>
          <p:cNvPr id="3" name="Content Placeholder 2"/>
          <p:cNvSpPr>
            <a:spLocks noGrp="1"/>
          </p:cNvSpPr>
          <p:nvPr>
            <p:ph idx="1"/>
          </p:nvPr>
        </p:nvSpPr>
        <p:spPr>
          <a:xfrm>
            <a:off x="457200" y="1371600"/>
            <a:ext cx="8229600" cy="5181600"/>
          </a:xfrm>
        </p:spPr>
        <p:txBody>
          <a:bodyPr>
            <a:normAutofit lnSpcReduction="10000"/>
          </a:bodyPr>
          <a:lstStyle/>
          <a:p>
            <a:r>
              <a:rPr lang="en-US" sz="1600" dirty="0" err="1"/>
              <a:t>Risiko</a:t>
            </a:r>
            <a:r>
              <a:rPr lang="en-US" sz="1600" dirty="0"/>
              <a:t> </a:t>
            </a:r>
            <a:r>
              <a:rPr lang="en-US" sz="1600" dirty="0" err="1"/>
              <a:t>gagal</a:t>
            </a:r>
            <a:r>
              <a:rPr lang="en-US" sz="1600" dirty="0"/>
              <a:t> </a:t>
            </a:r>
            <a:r>
              <a:rPr lang="en-US" sz="1600" dirty="0" err="1"/>
              <a:t>bayar</a:t>
            </a:r>
            <a:r>
              <a:rPr lang="en-US" sz="1600" dirty="0"/>
              <a:t> (default risk), </a:t>
            </a:r>
            <a:r>
              <a:rPr lang="en-US" sz="1600" dirty="0" err="1"/>
              <a:t>apabila</a:t>
            </a:r>
            <a:r>
              <a:rPr lang="en-US" sz="1600" dirty="0"/>
              <a:t> </a:t>
            </a:r>
            <a:r>
              <a:rPr lang="en-US" sz="1600" dirty="0" err="1"/>
              <a:t>pada</a:t>
            </a:r>
            <a:r>
              <a:rPr lang="en-US" sz="1600" dirty="0"/>
              <a:t> </a:t>
            </a:r>
            <a:r>
              <a:rPr lang="en-US" sz="1600" dirty="0" err="1"/>
              <a:t>saat</a:t>
            </a:r>
            <a:r>
              <a:rPr lang="en-US" sz="1600" dirty="0"/>
              <a:t> </a:t>
            </a:r>
            <a:r>
              <a:rPr lang="en-US" sz="1600" dirty="0" err="1"/>
              <a:t>jatuh</a:t>
            </a:r>
            <a:r>
              <a:rPr lang="en-US" sz="1600" dirty="0"/>
              <a:t> tempo Bank </a:t>
            </a:r>
            <a:r>
              <a:rPr lang="en-US" sz="1600" dirty="0" err="1"/>
              <a:t>Syariah</a:t>
            </a:r>
            <a:r>
              <a:rPr lang="en-US" sz="1600" dirty="0"/>
              <a:t> </a:t>
            </a:r>
            <a:r>
              <a:rPr lang="en-US" sz="1600" dirty="0" err="1"/>
              <a:t>tidak</a:t>
            </a:r>
            <a:r>
              <a:rPr lang="en-US" sz="1600" dirty="0"/>
              <a:t> </a:t>
            </a:r>
            <a:r>
              <a:rPr lang="en-US" sz="1600" dirty="0" err="1"/>
              <a:t>mampu</a:t>
            </a:r>
            <a:r>
              <a:rPr lang="en-US" sz="1600" dirty="0"/>
              <a:t> </a:t>
            </a:r>
            <a:r>
              <a:rPr lang="en-US" sz="1600" dirty="0" err="1"/>
              <a:t>membayar</a:t>
            </a:r>
            <a:r>
              <a:rPr lang="en-US" sz="1600" dirty="0"/>
              <a:t>, </a:t>
            </a:r>
            <a:r>
              <a:rPr lang="en-US" sz="1600" dirty="0" err="1"/>
              <a:t>oleh</a:t>
            </a:r>
            <a:r>
              <a:rPr lang="en-US" sz="1600" dirty="0"/>
              <a:t> </a:t>
            </a:r>
            <a:r>
              <a:rPr lang="en-US" sz="1600" dirty="0" err="1"/>
              <a:t>karena</a:t>
            </a:r>
            <a:r>
              <a:rPr lang="en-US" sz="1600" dirty="0"/>
              <a:t> </a:t>
            </a:r>
            <a:r>
              <a:rPr lang="en-US" sz="1600" dirty="0" err="1"/>
              <a:t>itu</a:t>
            </a:r>
            <a:r>
              <a:rPr lang="en-US" sz="1600" dirty="0"/>
              <a:t> </a:t>
            </a:r>
            <a:r>
              <a:rPr lang="en-US" sz="1600" dirty="0" err="1"/>
              <a:t>transaksi</a:t>
            </a:r>
            <a:r>
              <a:rPr lang="en-US" sz="1600" dirty="0"/>
              <a:t> SIMA </a:t>
            </a:r>
            <a:r>
              <a:rPr lang="en-US" sz="1600" dirty="0" err="1"/>
              <a:t>ini</a:t>
            </a:r>
            <a:r>
              <a:rPr lang="en-US" sz="1600" dirty="0"/>
              <a:t> </a:t>
            </a:r>
            <a:r>
              <a:rPr lang="en-US" sz="1600" dirty="0" err="1"/>
              <a:t>harus</a:t>
            </a:r>
            <a:r>
              <a:rPr lang="en-US" sz="1600" dirty="0"/>
              <a:t> </a:t>
            </a:r>
            <a:r>
              <a:rPr lang="en-US" sz="1600" dirty="0" err="1"/>
              <a:t>memiliki</a:t>
            </a:r>
            <a:r>
              <a:rPr lang="en-US" sz="1600" dirty="0"/>
              <a:t> </a:t>
            </a:r>
            <a:r>
              <a:rPr lang="en-US" sz="1600" dirty="0" err="1"/>
              <a:t>agunan</a:t>
            </a:r>
            <a:r>
              <a:rPr lang="en-US" sz="1600" dirty="0"/>
              <a:t> yang </a:t>
            </a:r>
            <a:r>
              <a:rPr lang="en-US" sz="1600" dirty="0" err="1"/>
              <a:t>berkualitas</a:t>
            </a:r>
            <a:r>
              <a:rPr lang="en-US" sz="1600" dirty="0"/>
              <a:t> </a:t>
            </a:r>
            <a:r>
              <a:rPr lang="en-US" sz="1600" dirty="0" err="1"/>
              <a:t>tinggi</a:t>
            </a:r>
            <a:r>
              <a:rPr lang="en-US" sz="1600" dirty="0"/>
              <a:t> </a:t>
            </a:r>
            <a:r>
              <a:rPr lang="en-US" sz="1600" dirty="0" err="1"/>
              <a:t>seperti</a:t>
            </a:r>
            <a:r>
              <a:rPr lang="en-US" sz="1600" dirty="0"/>
              <a:t> SBSN.  </a:t>
            </a:r>
            <a:r>
              <a:rPr lang="en-US" sz="1600" dirty="0" err="1"/>
              <a:t>Transaksi</a:t>
            </a:r>
            <a:r>
              <a:rPr lang="en-US" sz="1600" dirty="0"/>
              <a:t> </a:t>
            </a:r>
            <a:r>
              <a:rPr lang="en-US" sz="1600" dirty="0" err="1"/>
              <a:t>ini</a:t>
            </a:r>
            <a:r>
              <a:rPr lang="en-US" sz="1600" dirty="0"/>
              <a:t> </a:t>
            </a:r>
            <a:r>
              <a:rPr lang="en-US" sz="1600" dirty="0" err="1"/>
              <a:t>akan</a:t>
            </a:r>
            <a:r>
              <a:rPr lang="en-US" sz="1600" dirty="0"/>
              <a:t> </a:t>
            </a:r>
            <a:r>
              <a:rPr lang="en-US" sz="1600" dirty="0" err="1"/>
              <a:t>menyebabkan</a:t>
            </a:r>
            <a:r>
              <a:rPr lang="en-US" sz="1600" dirty="0"/>
              <a:t> Bank </a:t>
            </a:r>
            <a:r>
              <a:rPr lang="en-US" sz="1600" dirty="0" err="1"/>
              <a:t>Syariah</a:t>
            </a:r>
            <a:r>
              <a:rPr lang="en-US" sz="1600" dirty="0"/>
              <a:t> paling </a:t>
            </a:r>
            <a:r>
              <a:rPr lang="en-US" sz="1600" dirty="0" err="1"/>
              <a:t>tidak</a:t>
            </a:r>
            <a:r>
              <a:rPr lang="en-US" sz="1600" dirty="0"/>
              <a:t> </a:t>
            </a:r>
            <a:r>
              <a:rPr lang="en-US" sz="1600" dirty="0" err="1" smtClean="0"/>
              <a:t>harus</a:t>
            </a:r>
            <a:r>
              <a:rPr lang="en-US" sz="1600" dirty="0" smtClean="0"/>
              <a:t> </a:t>
            </a:r>
            <a:r>
              <a:rPr lang="en-US" sz="1600" dirty="0" err="1" smtClean="0"/>
              <a:t>memiliki</a:t>
            </a:r>
            <a:r>
              <a:rPr lang="en-US" sz="1600" dirty="0" smtClean="0"/>
              <a:t> </a:t>
            </a:r>
            <a:r>
              <a:rPr lang="en-US" sz="1600" dirty="0"/>
              <a:t>portfolio SBSN </a:t>
            </a:r>
            <a:r>
              <a:rPr lang="en-US" sz="1600" dirty="0" err="1"/>
              <a:t>sebesar</a:t>
            </a:r>
            <a:r>
              <a:rPr lang="en-US" sz="1600" dirty="0"/>
              <a:t> 10 % </a:t>
            </a:r>
            <a:r>
              <a:rPr lang="en-US" sz="1600" dirty="0" err="1"/>
              <a:t>dari</a:t>
            </a:r>
            <a:r>
              <a:rPr lang="en-US" sz="1600" dirty="0"/>
              <a:t> total </a:t>
            </a:r>
            <a:r>
              <a:rPr lang="en-US" sz="1600" dirty="0" err="1"/>
              <a:t>portfolionya</a:t>
            </a:r>
            <a:r>
              <a:rPr lang="en-US" sz="1600" dirty="0"/>
              <a:t> </a:t>
            </a:r>
            <a:r>
              <a:rPr lang="en-US" sz="1600" dirty="0" err="1"/>
              <a:t>jika</a:t>
            </a:r>
            <a:r>
              <a:rPr lang="en-US" sz="1600" dirty="0"/>
              <a:t> BI </a:t>
            </a:r>
            <a:r>
              <a:rPr lang="en-US" sz="1600" dirty="0" err="1"/>
              <a:t>mensyaratkan</a:t>
            </a:r>
            <a:r>
              <a:rPr lang="en-US" sz="1600" dirty="0"/>
              <a:t> </a:t>
            </a:r>
            <a:r>
              <a:rPr lang="en-US" sz="1600" dirty="0" err="1"/>
              <a:t>agunan</a:t>
            </a:r>
            <a:r>
              <a:rPr lang="en-US" sz="1600" dirty="0"/>
              <a:t> yang </a:t>
            </a:r>
            <a:r>
              <a:rPr lang="en-US" sz="1600" dirty="0" err="1"/>
              <a:t>berkualitas</a:t>
            </a:r>
            <a:r>
              <a:rPr lang="en-US" sz="1600" dirty="0"/>
              <a:t> </a:t>
            </a:r>
            <a:r>
              <a:rPr lang="en-US" sz="1600" dirty="0" err="1"/>
              <a:t>tinggi</a:t>
            </a:r>
            <a:r>
              <a:rPr lang="en-US" sz="1600" dirty="0"/>
              <a:t>.  </a:t>
            </a:r>
          </a:p>
          <a:p>
            <a:r>
              <a:rPr lang="en-US" sz="1600" dirty="0" err="1" smtClean="0"/>
              <a:t>Risiko</a:t>
            </a:r>
            <a:r>
              <a:rPr lang="en-US" sz="1600" dirty="0" smtClean="0"/>
              <a:t> </a:t>
            </a:r>
            <a:r>
              <a:rPr lang="en-US" sz="1600" dirty="0" err="1"/>
              <a:t>pasar</a:t>
            </a:r>
            <a:r>
              <a:rPr lang="en-US" sz="1600" dirty="0"/>
              <a:t> juga </a:t>
            </a:r>
            <a:r>
              <a:rPr lang="en-US" sz="1600" dirty="0" err="1"/>
              <a:t>dapat</a:t>
            </a:r>
            <a:r>
              <a:rPr lang="en-US" sz="1600" dirty="0"/>
              <a:t> </a:t>
            </a:r>
            <a:r>
              <a:rPr lang="en-US" sz="1600" dirty="0" err="1"/>
              <a:t>terjadi</a:t>
            </a:r>
            <a:r>
              <a:rPr lang="en-US" sz="1600" dirty="0"/>
              <a:t> </a:t>
            </a:r>
            <a:r>
              <a:rPr lang="en-US" sz="1600" dirty="0" err="1"/>
              <a:t>jika</a:t>
            </a:r>
            <a:r>
              <a:rPr lang="en-US" sz="1600" dirty="0"/>
              <a:t> </a:t>
            </a:r>
            <a:r>
              <a:rPr lang="en-US" sz="1600" dirty="0" err="1"/>
              <a:t>harga</a:t>
            </a:r>
            <a:r>
              <a:rPr lang="en-US" sz="1600" dirty="0"/>
              <a:t> </a:t>
            </a:r>
            <a:r>
              <a:rPr lang="en-US" sz="1600" dirty="0" err="1"/>
              <a:t>pasar</a:t>
            </a:r>
            <a:r>
              <a:rPr lang="en-US" sz="1600" dirty="0"/>
              <a:t> </a:t>
            </a:r>
            <a:r>
              <a:rPr lang="en-US" sz="1600" dirty="0" err="1"/>
              <a:t>jaminan</a:t>
            </a:r>
            <a:r>
              <a:rPr lang="en-US" sz="1600" dirty="0"/>
              <a:t> SBSN yang </a:t>
            </a:r>
            <a:r>
              <a:rPr lang="en-US" sz="1600" dirty="0" err="1"/>
              <a:t>diagunkan</a:t>
            </a:r>
            <a:r>
              <a:rPr lang="en-US" sz="1600" dirty="0"/>
              <a:t> </a:t>
            </a:r>
            <a:r>
              <a:rPr lang="en-US" sz="1600" dirty="0" err="1"/>
              <a:t>ternyata</a:t>
            </a:r>
            <a:r>
              <a:rPr lang="en-US" sz="1600" dirty="0"/>
              <a:t> </a:t>
            </a:r>
            <a:r>
              <a:rPr lang="en-US" sz="1600" dirty="0" err="1"/>
              <a:t>lebih</a:t>
            </a:r>
            <a:r>
              <a:rPr lang="en-US" sz="1600" dirty="0"/>
              <a:t> </a:t>
            </a:r>
            <a:r>
              <a:rPr lang="en-US" sz="1600" dirty="0" err="1"/>
              <a:t>rendah</a:t>
            </a:r>
            <a:r>
              <a:rPr lang="en-US" sz="1600" dirty="0"/>
              <a:t> </a:t>
            </a:r>
            <a:r>
              <a:rPr lang="en-US" sz="1600" dirty="0" err="1"/>
              <a:t>dari</a:t>
            </a:r>
            <a:r>
              <a:rPr lang="en-US" sz="1600" dirty="0"/>
              <a:t> </a:t>
            </a:r>
            <a:r>
              <a:rPr lang="en-US" sz="1600" dirty="0" err="1"/>
              <a:t>pada</a:t>
            </a:r>
            <a:r>
              <a:rPr lang="en-US" sz="1600" dirty="0"/>
              <a:t> yang </a:t>
            </a:r>
            <a:r>
              <a:rPr lang="en-US" sz="1600" dirty="0" err="1"/>
              <a:t>ditentukan</a:t>
            </a:r>
            <a:r>
              <a:rPr lang="en-US" sz="1600" dirty="0"/>
              <a:t> </a:t>
            </a:r>
            <a:r>
              <a:rPr lang="en-US" sz="1600" dirty="0" err="1"/>
              <a:t>sewaktu</a:t>
            </a:r>
            <a:r>
              <a:rPr lang="en-US" sz="1600" dirty="0"/>
              <a:t> </a:t>
            </a:r>
            <a:r>
              <a:rPr lang="en-US" sz="1600" dirty="0" err="1"/>
              <a:t>perjanjian</a:t>
            </a:r>
            <a:r>
              <a:rPr lang="en-US" sz="1600" dirty="0"/>
              <a:t> repo </a:t>
            </a:r>
            <a:r>
              <a:rPr lang="en-US" sz="1600" dirty="0" err="1"/>
              <a:t>dibuat</a:t>
            </a:r>
            <a:r>
              <a:rPr lang="en-US" sz="1600" dirty="0"/>
              <a:t>.   </a:t>
            </a:r>
            <a:r>
              <a:rPr lang="en-US" sz="1600" dirty="0" err="1"/>
              <a:t>Risiko</a:t>
            </a:r>
            <a:r>
              <a:rPr lang="en-US" sz="1600" dirty="0"/>
              <a:t> </a:t>
            </a:r>
            <a:r>
              <a:rPr lang="en-US" sz="1600" dirty="0" err="1"/>
              <a:t>pasar</a:t>
            </a:r>
            <a:r>
              <a:rPr lang="en-US" sz="1600" dirty="0"/>
              <a:t> </a:t>
            </a:r>
            <a:r>
              <a:rPr lang="en-US" sz="1600" dirty="0" err="1"/>
              <a:t>lainnya</a:t>
            </a:r>
            <a:r>
              <a:rPr lang="en-US" sz="1600" dirty="0"/>
              <a:t> </a:t>
            </a:r>
            <a:r>
              <a:rPr lang="en-US" sz="1600" dirty="0" err="1"/>
              <a:t>jika</a:t>
            </a:r>
            <a:r>
              <a:rPr lang="en-US" sz="1600" dirty="0"/>
              <a:t> bank </a:t>
            </a:r>
            <a:r>
              <a:rPr lang="en-US" sz="1600" dirty="0" err="1"/>
              <a:t>syariah</a:t>
            </a:r>
            <a:r>
              <a:rPr lang="en-US" sz="1600" dirty="0"/>
              <a:t> </a:t>
            </a:r>
            <a:r>
              <a:rPr lang="en-US" sz="1600" dirty="0" err="1"/>
              <a:t>menggunakan</a:t>
            </a:r>
            <a:r>
              <a:rPr lang="en-US" sz="1600" dirty="0"/>
              <a:t> BI rate </a:t>
            </a:r>
            <a:r>
              <a:rPr lang="en-US" sz="1600" dirty="0" err="1"/>
              <a:t>sebagai</a:t>
            </a:r>
            <a:r>
              <a:rPr lang="en-US" sz="1600" dirty="0"/>
              <a:t> reference </a:t>
            </a:r>
            <a:r>
              <a:rPr lang="en-US" sz="1600" dirty="0" err="1"/>
              <a:t>maka</a:t>
            </a:r>
            <a:r>
              <a:rPr lang="en-US" sz="1600" dirty="0"/>
              <a:t> rate reverse repo (SBIS + 3) </a:t>
            </a:r>
            <a:r>
              <a:rPr lang="en-US" sz="1600" dirty="0" err="1"/>
              <a:t>bisa</a:t>
            </a:r>
            <a:r>
              <a:rPr lang="en-US" sz="1600" dirty="0"/>
              <a:t> </a:t>
            </a:r>
            <a:r>
              <a:rPr lang="en-US" sz="1600" dirty="0" err="1"/>
              <a:t>lebih</a:t>
            </a:r>
            <a:r>
              <a:rPr lang="en-US" sz="1600" dirty="0"/>
              <a:t> </a:t>
            </a:r>
            <a:r>
              <a:rPr lang="en-US" sz="1600" dirty="0" err="1"/>
              <a:t>tinggi</a:t>
            </a:r>
            <a:r>
              <a:rPr lang="en-US" sz="1600" dirty="0"/>
              <a:t> </a:t>
            </a:r>
            <a:r>
              <a:rPr lang="en-US" sz="1600" dirty="0" err="1"/>
              <a:t>dari</a:t>
            </a:r>
            <a:r>
              <a:rPr lang="en-US" sz="1600" dirty="0"/>
              <a:t> </a:t>
            </a:r>
            <a:r>
              <a:rPr lang="en-US" sz="1600" dirty="0" err="1"/>
              <a:t>pada</a:t>
            </a:r>
            <a:r>
              <a:rPr lang="en-US" sz="1600" dirty="0"/>
              <a:t> </a:t>
            </a:r>
            <a:r>
              <a:rPr lang="en-US" sz="1600" i="1" dirty="0"/>
              <a:t>rate of profit</a:t>
            </a:r>
            <a:r>
              <a:rPr lang="en-US" sz="1600" dirty="0"/>
              <a:t> </a:t>
            </a:r>
            <a:r>
              <a:rPr lang="en-US" sz="1600" dirty="0" err="1"/>
              <a:t>deposito</a:t>
            </a:r>
            <a:r>
              <a:rPr lang="en-US" sz="1600" dirty="0"/>
              <a:t> bank </a:t>
            </a:r>
            <a:r>
              <a:rPr lang="en-US" sz="1600" dirty="0" err="1"/>
              <a:t>syariah</a:t>
            </a:r>
            <a:r>
              <a:rPr lang="en-US" sz="1600" dirty="0"/>
              <a:t> </a:t>
            </a:r>
            <a:r>
              <a:rPr lang="en-US" sz="1600" dirty="0" err="1"/>
              <a:t>atau</a:t>
            </a:r>
            <a:r>
              <a:rPr lang="en-US" sz="1600" dirty="0"/>
              <a:t> </a:t>
            </a:r>
            <a:r>
              <a:rPr lang="en-US" sz="1600" dirty="0" err="1"/>
              <a:t>sebaliknya</a:t>
            </a:r>
            <a:r>
              <a:rPr lang="en-US" sz="1600" dirty="0"/>
              <a:t> rate repo </a:t>
            </a:r>
            <a:r>
              <a:rPr lang="en-US" sz="1600" dirty="0" err="1"/>
              <a:t>bisa</a:t>
            </a:r>
            <a:r>
              <a:rPr lang="en-US" sz="1600" dirty="0"/>
              <a:t> </a:t>
            </a:r>
            <a:r>
              <a:rPr lang="en-US" sz="1600" dirty="0" err="1"/>
              <a:t>lebih</a:t>
            </a:r>
            <a:r>
              <a:rPr lang="en-US" sz="1600" dirty="0"/>
              <a:t> </a:t>
            </a:r>
            <a:r>
              <a:rPr lang="en-US" sz="1600" dirty="0" err="1"/>
              <a:t>rendah</a:t>
            </a:r>
            <a:r>
              <a:rPr lang="en-US" sz="1600" dirty="0"/>
              <a:t> </a:t>
            </a:r>
            <a:r>
              <a:rPr lang="en-US" sz="1600" dirty="0" err="1"/>
              <a:t>dari</a:t>
            </a:r>
            <a:r>
              <a:rPr lang="en-US" sz="1600" dirty="0"/>
              <a:t> </a:t>
            </a:r>
            <a:r>
              <a:rPr lang="en-US" sz="1600" i="1" dirty="0"/>
              <a:t>rate of profit</a:t>
            </a:r>
            <a:r>
              <a:rPr lang="en-US" sz="1600" dirty="0"/>
              <a:t> </a:t>
            </a:r>
            <a:r>
              <a:rPr lang="en-US" sz="1600" dirty="0" err="1"/>
              <a:t>deposito</a:t>
            </a:r>
            <a:r>
              <a:rPr lang="en-US" sz="1600" dirty="0"/>
              <a:t> bank </a:t>
            </a:r>
            <a:r>
              <a:rPr lang="en-US" sz="1600" dirty="0" err="1"/>
              <a:t>syariah</a:t>
            </a:r>
            <a:r>
              <a:rPr lang="en-US" sz="1600" dirty="0"/>
              <a:t> </a:t>
            </a:r>
            <a:r>
              <a:rPr lang="en-US" sz="1600" dirty="0" err="1"/>
              <a:t>sehubungan</a:t>
            </a:r>
            <a:r>
              <a:rPr lang="en-US" sz="1600" dirty="0"/>
              <a:t> </a:t>
            </a:r>
            <a:r>
              <a:rPr lang="en-US" sz="1600" dirty="0" err="1"/>
              <a:t>dengan</a:t>
            </a:r>
            <a:r>
              <a:rPr lang="en-US" sz="1600" dirty="0"/>
              <a:t> </a:t>
            </a:r>
            <a:r>
              <a:rPr lang="en-US" sz="1600" dirty="0" err="1"/>
              <a:t>perubahan</a:t>
            </a:r>
            <a:r>
              <a:rPr lang="en-US" sz="1600" dirty="0"/>
              <a:t> </a:t>
            </a:r>
            <a:r>
              <a:rPr lang="en-US" sz="1600" dirty="0" err="1"/>
              <a:t>kondisi</a:t>
            </a:r>
            <a:r>
              <a:rPr lang="en-US" sz="1600" dirty="0"/>
              <a:t> </a:t>
            </a:r>
            <a:r>
              <a:rPr lang="en-US" sz="1600" dirty="0" err="1"/>
              <a:t>makro</a:t>
            </a:r>
            <a:r>
              <a:rPr lang="en-US" sz="1600" dirty="0"/>
              <a:t>.  </a:t>
            </a:r>
            <a:r>
              <a:rPr lang="en-US" sz="1600" dirty="0" err="1"/>
              <a:t>Dalam</a:t>
            </a:r>
            <a:r>
              <a:rPr lang="en-US" sz="1600" dirty="0"/>
              <a:t> </a:t>
            </a:r>
            <a:r>
              <a:rPr lang="en-US" sz="1600" dirty="0" err="1"/>
              <a:t>keadaan</a:t>
            </a:r>
            <a:r>
              <a:rPr lang="en-US" sz="1600" dirty="0"/>
              <a:t> </a:t>
            </a:r>
            <a:r>
              <a:rPr lang="en-US" sz="1600" dirty="0" err="1"/>
              <a:t>saat</a:t>
            </a:r>
            <a:r>
              <a:rPr lang="en-US" sz="1600" dirty="0"/>
              <a:t> </a:t>
            </a:r>
            <a:r>
              <a:rPr lang="en-US" sz="1600" dirty="0" err="1"/>
              <a:t>ini</a:t>
            </a:r>
            <a:r>
              <a:rPr lang="en-US" sz="1600" dirty="0"/>
              <a:t> </a:t>
            </a:r>
            <a:r>
              <a:rPr lang="en-US" sz="1600" dirty="0" err="1"/>
              <a:t>ketika</a:t>
            </a:r>
            <a:r>
              <a:rPr lang="en-US" sz="1600" dirty="0"/>
              <a:t> Bank </a:t>
            </a:r>
            <a:r>
              <a:rPr lang="en-US" sz="1600" dirty="0" err="1"/>
              <a:t>Syariah</a:t>
            </a:r>
            <a:r>
              <a:rPr lang="en-US" sz="1600" dirty="0"/>
              <a:t> </a:t>
            </a:r>
            <a:r>
              <a:rPr lang="en-US" sz="1600" dirty="0" err="1"/>
              <a:t>masih</a:t>
            </a:r>
            <a:r>
              <a:rPr lang="en-US" sz="1600" dirty="0"/>
              <a:t> </a:t>
            </a:r>
            <a:r>
              <a:rPr lang="en-US" sz="1600" dirty="0" err="1"/>
              <a:t>menggunakan</a:t>
            </a:r>
            <a:r>
              <a:rPr lang="en-US" sz="1600" dirty="0"/>
              <a:t> BI Rate </a:t>
            </a:r>
            <a:r>
              <a:rPr lang="en-US" sz="1600" dirty="0" err="1"/>
              <a:t>sebagai</a:t>
            </a:r>
            <a:r>
              <a:rPr lang="en-US" sz="1600" dirty="0"/>
              <a:t> </a:t>
            </a:r>
            <a:r>
              <a:rPr lang="en-US" sz="1600" i="1" dirty="0"/>
              <a:t>reference/benchmark</a:t>
            </a:r>
            <a:r>
              <a:rPr lang="en-US" sz="1600" dirty="0"/>
              <a:t> </a:t>
            </a:r>
            <a:r>
              <a:rPr lang="en-US" sz="1600" dirty="0" err="1"/>
              <a:t>untuk</a:t>
            </a:r>
            <a:r>
              <a:rPr lang="en-US" sz="1600" dirty="0"/>
              <a:t> </a:t>
            </a:r>
            <a:r>
              <a:rPr lang="en-US" sz="1600" dirty="0" err="1"/>
              <a:t>menentukan</a:t>
            </a:r>
            <a:r>
              <a:rPr lang="en-US" sz="1600" dirty="0"/>
              <a:t> equivalent rate </a:t>
            </a:r>
            <a:r>
              <a:rPr lang="en-US" sz="1600" dirty="0" err="1"/>
              <a:t>bagi</a:t>
            </a:r>
            <a:r>
              <a:rPr lang="en-US" sz="1600" dirty="0"/>
              <a:t> </a:t>
            </a:r>
            <a:r>
              <a:rPr lang="en-US" sz="1600" dirty="0" err="1"/>
              <a:t>hasil</a:t>
            </a:r>
            <a:r>
              <a:rPr lang="en-US" sz="1600" dirty="0"/>
              <a:t> </a:t>
            </a:r>
            <a:r>
              <a:rPr lang="en-US" sz="1600" dirty="0" err="1"/>
              <a:t>deposito</a:t>
            </a:r>
            <a:r>
              <a:rPr lang="en-US" sz="1600" dirty="0"/>
              <a:t> di Bank </a:t>
            </a:r>
            <a:r>
              <a:rPr lang="en-US" sz="1600" dirty="0" err="1"/>
              <a:t>Syariah</a:t>
            </a:r>
            <a:r>
              <a:rPr lang="en-US" sz="1600" dirty="0"/>
              <a:t> </a:t>
            </a:r>
            <a:r>
              <a:rPr lang="en-US" sz="1600" dirty="0" err="1"/>
              <a:t>maka</a:t>
            </a:r>
            <a:r>
              <a:rPr lang="en-US" sz="1600" dirty="0"/>
              <a:t> </a:t>
            </a:r>
            <a:r>
              <a:rPr lang="en-US" sz="1600" i="1" dirty="0"/>
              <a:t>repo cost</a:t>
            </a:r>
            <a:r>
              <a:rPr lang="en-US" sz="1600" dirty="0"/>
              <a:t> </a:t>
            </a:r>
            <a:r>
              <a:rPr lang="en-US" sz="1600" dirty="0" err="1"/>
              <a:t>dengan</a:t>
            </a:r>
            <a:r>
              <a:rPr lang="en-US" sz="1600" dirty="0"/>
              <a:t> </a:t>
            </a:r>
            <a:r>
              <a:rPr lang="en-US" sz="1600" dirty="0" err="1"/>
              <a:t>menggunakan</a:t>
            </a:r>
            <a:r>
              <a:rPr lang="en-US" sz="1600" dirty="0"/>
              <a:t> SBIS </a:t>
            </a:r>
            <a:r>
              <a:rPr lang="en-US" sz="1600" dirty="0" err="1"/>
              <a:t>akan</a:t>
            </a:r>
            <a:r>
              <a:rPr lang="en-US" sz="1600" dirty="0"/>
              <a:t> </a:t>
            </a:r>
            <a:r>
              <a:rPr lang="en-US" sz="1600" dirty="0" err="1"/>
              <a:t>lebih</a:t>
            </a:r>
            <a:r>
              <a:rPr lang="en-US" sz="1600" dirty="0"/>
              <a:t> </a:t>
            </a:r>
            <a:r>
              <a:rPr lang="en-US" sz="1600" dirty="0" err="1"/>
              <a:t>tinggi</a:t>
            </a:r>
            <a:r>
              <a:rPr lang="en-US" sz="1600" dirty="0"/>
              <a:t> </a:t>
            </a:r>
            <a:r>
              <a:rPr lang="en-US" sz="1600" dirty="0" err="1"/>
              <a:t>dari</a:t>
            </a:r>
            <a:r>
              <a:rPr lang="en-US" sz="1600" dirty="0"/>
              <a:t> </a:t>
            </a:r>
            <a:r>
              <a:rPr lang="en-US" sz="1600" dirty="0" err="1"/>
              <a:t>pada</a:t>
            </a:r>
            <a:r>
              <a:rPr lang="en-US" sz="1600" dirty="0"/>
              <a:t> funding </a:t>
            </a:r>
            <a:r>
              <a:rPr lang="en-US" sz="1600" dirty="0" err="1"/>
              <a:t>menggunakan</a:t>
            </a:r>
            <a:r>
              <a:rPr lang="en-US" sz="1600" dirty="0"/>
              <a:t> IMA bank lain </a:t>
            </a:r>
            <a:r>
              <a:rPr lang="en-US" sz="1600" dirty="0" err="1"/>
              <a:t>atau</a:t>
            </a:r>
            <a:r>
              <a:rPr lang="en-US" sz="1600" dirty="0"/>
              <a:t> dana </a:t>
            </a:r>
            <a:r>
              <a:rPr lang="en-US" sz="1600" dirty="0" err="1"/>
              <a:t>pihak</a:t>
            </a:r>
            <a:r>
              <a:rPr lang="en-US" sz="1600" dirty="0"/>
              <a:t> </a:t>
            </a:r>
            <a:r>
              <a:rPr lang="en-US" sz="1600" dirty="0" err="1"/>
              <a:t>ketiga</a:t>
            </a:r>
            <a:r>
              <a:rPr lang="en-US" sz="1600" dirty="0"/>
              <a:t>.  </a:t>
            </a:r>
            <a:r>
              <a:rPr lang="en-US" sz="1600" dirty="0" err="1"/>
              <a:t>Demikian</a:t>
            </a:r>
            <a:r>
              <a:rPr lang="en-US" sz="1600" dirty="0"/>
              <a:t> juga </a:t>
            </a:r>
            <a:r>
              <a:rPr lang="en-US" sz="1600" dirty="0" err="1"/>
              <a:t>apabila</a:t>
            </a:r>
            <a:r>
              <a:rPr lang="en-US" sz="1600" dirty="0"/>
              <a:t> repo cost </a:t>
            </a:r>
            <a:r>
              <a:rPr lang="en-US" sz="1600" dirty="0" err="1"/>
              <a:t>menggunakan</a:t>
            </a:r>
            <a:r>
              <a:rPr lang="en-US" sz="1600" dirty="0"/>
              <a:t> instrument SBSN </a:t>
            </a:r>
            <a:r>
              <a:rPr lang="en-US" sz="1600" dirty="0" err="1"/>
              <a:t>seperti</a:t>
            </a:r>
            <a:r>
              <a:rPr lang="en-US" sz="1600" dirty="0"/>
              <a:t> SR 01 (</a:t>
            </a:r>
            <a:r>
              <a:rPr lang="en-US" sz="1600" dirty="0" err="1"/>
              <a:t>Sukuk</a:t>
            </a:r>
            <a:r>
              <a:rPr lang="en-US" sz="1600" dirty="0"/>
              <a:t> </a:t>
            </a:r>
            <a:r>
              <a:rPr lang="en-US" sz="1600" dirty="0" err="1"/>
              <a:t>Ritel</a:t>
            </a:r>
            <a:r>
              <a:rPr lang="en-US" sz="1600" dirty="0"/>
              <a:t> 01) </a:t>
            </a:r>
            <a:r>
              <a:rPr lang="en-US" sz="1600" dirty="0" err="1"/>
              <a:t>dengan</a:t>
            </a:r>
            <a:r>
              <a:rPr lang="en-US" sz="1600" dirty="0"/>
              <a:t> </a:t>
            </a:r>
            <a:r>
              <a:rPr lang="en-US" sz="1600" dirty="0" err="1"/>
              <a:t>menggunakan</a:t>
            </a:r>
            <a:r>
              <a:rPr lang="en-US" sz="1600" dirty="0"/>
              <a:t> </a:t>
            </a:r>
            <a:r>
              <a:rPr lang="en-US" sz="1600" dirty="0" err="1"/>
              <a:t>akad</a:t>
            </a:r>
            <a:r>
              <a:rPr lang="en-US" sz="1600" dirty="0"/>
              <a:t> </a:t>
            </a:r>
            <a:r>
              <a:rPr lang="en-US" sz="1600" dirty="0" err="1"/>
              <a:t>Ijarah</a:t>
            </a:r>
            <a:r>
              <a:rPr lang="en-US" sz="1600" dirty="0"/>
              <a:t> denga </a:t>
            </a:r>
            <a:r>
              <a:rPr lang="en-US" sz="1600" dirty="0" err="1"/>
              <a:t>ujrah</a:t>
            </a:r>
            <a:r>
              <a:rPr lang="en-US" sz="1600" dirty="0"/>
              <a:t> yang fixed </a:t>
            </a:r>
            <a:r>
              <a:rPr lang="en-US" sz="1600" dirty="0" err="1"/>
              <a:t>dan</a:t>
            </a:r>
            <a:r>
              <a:rPr lang="en-US" sz="1600" dirty="0"/>
              <a:t> long term </a:t>
            </a:r>
            <a:r>
              <a:rPr lang="en-US" sz="1600" dirty="0" err="1"/>
              <a:t>selama</a:t>
            </a:r>
            <a:r>
              <a:rPr lang="en-US" sz="1600" dirty="0"/>
              <a:t> 5 </a:t>
            </a:r>
            <a:r>
              <a:rPr lang="en-US" sz="1600" dirty="0" err="1"/>
              <a:t>tahun</a:t>
            </a:r>
            <a:r>
              <a:rPr lang="en-US" sz="1600" dirty="0"/>
              <a:t> </a:t>
            </a:r>
            <a:r>
              <a:rPr lang="en-US" sz="1600" dirty="0" err="1"/>
              <a:t>sebesar</a:t>
            </a:r>
            <a:r>
              <a:rPr lang="en-US" sz="1600" dirty="0"/>
              <a:t> 12 </a:t>
            </a:r>
            <a:r>
              <a:rPr lang="en-US" sz="1600" dirty="0" err="1"/>
              <a:t>persen</a:t>
            </a:r>
            <a:r>
              <a:rPr lang="en-US" sz="1600" dirty="0"/>
              <a:t> </a:t>
            </a:r>
            <a:r>
              <a:rPr lang="en-US" sz="1600" dirty="0" err="1"/>
              <a:t>maka</a:t>
            </a:r>
            <a:r>
              <a:rPr lang="en-US" sz="1600" dirty="0"/>
              <a:t> </a:t>
            </a:r>
            <a:r>
              <a:rPr lang="en-US" sz="1600" i="1" dirty="0"/>
              <a:t>repo cost</a:t>
            </a:r>
            <a:r>
              <a:rPr lang="en-US" sz="1600" dirty="0"/>
              <a:t> </a:t>
            </a:r>
            <a:r>
              <a:rPr lang="en-US" sz="1600" dirty="0" err="1"/>
              <a:t>akan</a:t>
            </a:r>
            <a:r>
              <a:rPr lang="en-US" sz="1600" dirty="0"/>
              <a:t> </a:t>
            </a:r>
            <a:r>
              <a:rPr lang="en-US" sz="1600" dirty="0" err="1"/>
              <a:t>lebih</a:t>
            </a:r>
            <a:r>
              <a:rPr lang="en-US" sz="1600" dirty="0"/>
              <a:t> </a:t>
            </a:r>
            <a:r>
              <a:rPr lang="en-US" sz="1600" dirty="0" err="1"/>
              <a:t>mahal</a:t>
            </a:r>
            <a:r>
              <a:rPr lang="en-US" sz="1600" dirty="0"/>
              <a:t> </a:t>
            </a:r>
            <a:r>
              <a:rPr lang="en-US" sz="1600" dirty="0" err="1"/>
              <a:t>dibandingkan</a:t>
            </a:r>
            <a:r>
              <a:rPr lang="en-US" sz="1600" dirty="0"/>
              <a:t> </a:t>
            </a:r>
            <a:r>
              <a:rPr lang="en-US" sz="1600" i="1" dirty="0"/>
              <a:t>rate of profit </a:t>
            </a:r>
            <a:r>
              <a:rPr lang="en-US" sz="1600" dirty="0" err="1"/>
              <a:t>deposito</a:t>
            </a:r>
            <a:r>
              <a:rPr lang="en-US" sz="1600" dirty="0"/>
              <a:t> bank </a:t>
            </a:r>
            <a:r>
              <a:rPr lang="en-US" sz="1600" dirty="0" err="1"/>
              <a:t>syariah</a:t>
            </a:r>
            <a:r>
              <a:rPr lang="en-US" sz="1600" dirty="0"/>
              <a:t>.</a:t>
            </a:r>
          </a:p>
          <a:p>
            <a:r>
              <a:rPr lang="en-US" sz="1600" dirty="0" err="1" smtClean="0"/>
              <a:t>Risiko</a:t>
            </a:r>
            <a:r>
              <a:rPr lang="en-US" sz="1600" dirty="0" smtClean="0"/>
              <a:t> </a:t>
            </a:r>
            <a:r>
              <a:rPr lang="en-US" sz="1600" dirty="0" err="1"/>
              <a:t>likuiditas</a:t>
            </a:r>
            <a:r>
              <a:rPr lang="en-US" sz="1600" dirty="0"/>
              <a:t> </a:t>
            </a:r>
            <a:r>
              <a:rPr lang="en-US" sz="1600" dirty="0" err="1"/>
              <a:t>dapat</a:t>
            </a:r>
            <a:r>
              <a:rPr lang="en-US" sz="1600" dirty="0"/>
              <a:t> </a:t>
            </a:r>
            <a:r>
              <a:rPr lang="en-US" sz="1600" dirty="0" err="1"/>
              <a:t>terjadi</a:t>
            </a:r>
            <a:r>
              <a:rPr lang="en-US" sz="1600" dirty="0"/>
              <a:t> </a:t>
            </a:r>
            <a:r>
              <a:rPr lang="en-US" sz="1600" dirty="0" err="1"/>
              <a:t>jika</a:t>
            </a:r>
            <a:r>
              <a:rPr lang="en-US" sz="1600" dirty="0"/>
              <a:t> BI </a:t>
            </a:r>
            <a:r>
              <a:rPr lang="en-US" sz="1600" dirty="0" err="1"/>
              <a:t>membeli</a:t>
            </a:r>
            <a:r>
              <a:rPr lang="en-US" sz="1600" dirty="0"/>
              <a:t> SBSN </a:t>
            </a:r>
            <a:r>
              <a:rPr lang="en-US" sz="1600" dirty="0" err="1"/>
              <a:t>dan</a:t>
            </a:r>
            <a:r>
              <a:rPr lang="en-US" sz="1600" dirty="0"/>
              <a:t> </a:t>
            </a:r>
            <a:r>
              <a:rPr lang="en-US" sz="1600" dirty="0" err="1"/>
              <a:t>melakukan</a:t>
            </a:r>
            <a:r>
              <a:rPr lang="en-US" sz="1600" dirty="0"/>
              <a:t> </a:t>
            </a:r>
            <a:r>
              <a:rPr lang="en-US" sz="1600" dirty="0" err="1"/>
              <a:t>sekuritisasi</a:t>
            </a:r>
            <a:r>
              <a:rPr lang="en-US" sz="1600" dirty="0"/>
              <a:t> SBSN </a:t>
            </a:r>
            <a:r>
              <a:rPr lang="en-US" sz="1600" dirty="0" err="1"/>
              <a:t>maka</a:t>
            </a:r>
            <a:r>
              <a:rPr lang="en-US" sz="1600" dirty="0"/>
              <a:t> agar </a:t>
            </a:r>
            <a:r>
              <a:rPr lang="en-US" sz="1600" dirty="0" err="1"/>
              <a:t>tehindar</a:t>
            </a:r>
            <a:r>
              <a:rPr lang="en-US" sz="1600" dirty="0"/>
              <a:t> </a:t>
            </a:r>
            <a:r>
              <a:rPr lang="en-US" sz="1600" dirty="0" err="1"/>
              <a:t>dari</a:t>
            </a:r>
            <a:r>
              <a:rPr lang="en-US" sz="1600" dirty="0"/>
              <a:t> </a:t>
            </a:r>
            <a:r>
              <a:rPr lang="en-US" sz="1600" dirty="0" err="1"/>
              <a:t>masalah</a:t>
            </a:r>
            <a:r>
              <a:rPr lang="en-US" sz="1600" dirty="0"/>
              <a:t> </a:t>
            </a:r>
            <a:r>
              <a:rPr lang="en-US" sz="1600" dirty="0" err="1"/>
              <a:t>likuiditas</a:t>
            </a:r>
            <a:r>
              <a:rPr lang="en-US" sz="1600" dirty="0"/>
              <a:t>, </a:t>
            </a:r>
            <a:r>
              <a:rPr lang="en-US" sz="1600" dirty="0" err="1"/>
              <a:t>kontrak</a:t>
            </a:r>
            <a:r>
              <a:rPr lang="en-US" sz="1600" dirty="0"/>
              <a:t> repo SBSN </a:t>
            </a:r>
            <a:r>
              <a:rPr lang="en-US" sz="1600" dirty="0" err="1"/>
              <a:t>dilakukan</a:t>
            </a:r>
            <a:r>
              <a:rPr lang="en-US" sz="1600" dirty="0"/>
              <a:t> </a:t>
            </a:r>
            <a:r>
              <a:rPr lang="en-US" sz="1600" dirty="0" err="1"/>
              <a:t>dengan</a:t>
            </a:r>
            <a:r>
              <a:rPr lang="en-US" sz="1600" dirty="0"/>
              <a:t> </a:t>
            </a:r>
            <a:r>
              <a:rPr lang="en-US" sz="1600" dirty="0" err="1"/>
              <a:t>akad</a:t>
            </a:r>
            <a:r>
              <a:rPr lang="en-US" sz="1600" dirty="0"/>
              <a:t> </a:t>
            </a:r>
            <a:r>
              <a:rPr lang="en-US" sz="1600" dirty="0" err="1"/>
              <a:t>Wa’ad</a:t>
            </a:r>
            <a:r>
              <a:rPr lang="en-US" sz="1600" dirty="0"/>
              <a:t>.</a:t>
            </a:r>
          </a:p>
          <a:p>
            <a:endParaRPr lang="en-US" sz="1600" dirty="0"/>
          </a:p>
        </p:txBody>
      </p:sp>
    </p:spTree>
    <p:extLst>
      <p:ext uri="{BB962C8B-B14F-4D97-AF65-F5344CB8AC3E}">
        <p14:creationId xmlns:p14="http://schemas.microsoft.com/office/powerpoint/2010/main" val="14298948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smtClean="0"/>
              <a:t>Risiko</a:t>
            </a:r>
            <a:r>
              <a:rPr lang="en-US" sz="2400" dirty="0" smtClean="0"/>
              <a:t> Repo </a:t>
            </a:r>
            <a:r>
              <a:rPr lang="en-US" sz="2400" dirty="0" err="1" smtClean="0"/>
              <a:t>dan</a:t>
            </a:r>
            <a:r>
              <a:rPr lang="en-US" sz="2400" dirty="0" smtClean="0"/>
              <a:t> </a:t>
            </a:r>
            <a:r>
              <a:rPr lang="en-US" sz="2400" dirty="0" err="1" smtClean="0"/>
              <a:t>Harga</a:t>
            </a:r>
            <a:r>
              <a:rPr lang="en-US" sz="2400" dirty="0" smtClean="0"/>
              <a:t> </a:t>
            </a:r>
            <a:r>
              <a:rPr lang="en-US" sz="2400" dirty="0" err="1" smtClean="0"/>
              <a:t>Aset</a:t>
            </a:r>
            <a:r>
              <a:rPr lang="en-US" sz="2400" dirty="0" smtClean="0"/>
              <a:t> SBSN</a:t>
            </a:r>
            <a:endParaRPr lang="en-US" sz="2400" dirty="0"/>
          </a:p>
        </p:txBody>
      </p:sp>
      <p:sp>
        <p:nvSpPr>
          <p:cNvPr id="3" name="Content Placeholder 2"/>
          <p:cNvSpPr>
            <a:spLocks noGrp="1"/>
          </p:cNvSpPr>
          <p:nvPr>
            <p:ph idx="1"/>
          </p:nvPr>
        </p:nvSpPr>
        <p:spPr/>
        <p:txBody>
          <a:bodyPr>
            <a:normAutofit/>
          </a:bodyPr>
          <a:lstStyle/>
          <a:p>
            <a:r>
              <a:rPr lang="en-US" sz="1600" dirty="0" err="1"/>
              <a:t>Selain</a:t>
            </a:r>
            <a:r>
              <a:rPr lang="en-US" sz="1600" dirty="0"/>
              <a:t> </a:t>
            </a:r>
            <a:r>
              <a:rPr lang="en-US" sz="1600" dirty="0" err="1"/>
              <a:t>risiko</a:t>
            </a:r>
            <a:r>
              <a:rPr lang="en-US" sz="1600" dirty="0"/>
              <a:t> yang </a:t>
            </a:r>
            <a:r>
              <a:rPr lang="en-US" sz="1600" dirty="0" err="1"/>
              <a:t>mungkin</a:t>
            </a:r>
            <a:r>
              <a:rPr lang="en-US" sz="1600" dirty="0"/>
              <a:t> </a:t>
            </a:r>
            <a:r>
              <a:rPr lang="en-US" sz="1600" dirty="0" err="1"/>
              <a:t>terjadi</a:t>
            </a:r>
            <a:r>
              <a:rPr lang="en-US" sz="1600" dirty="0"/>
              <a:t>, </a:t>
            </a:r>
            <a:r>
              <a:rPr lang="en-US" sz="1600" dirty="0" err="1"/>
              <a:t>transaksi</a:t>
            </a:r>
            <a:r>
              <a:rPr lang="en-US" sz="1600" dirty="0"/>
              <a:t> repo </a:t>
            </a:r>
            <a:r>
              <a:rPr lang="en-US" sz="1600" dirty="0" err="1"/>
              <a:t>dapat</a:t>
            </a:r>
            <a:r>
              <a:rPr lang="en-US" sz="1600" dirty="0"/>
              <a:t> </a:t>
            </a:r>
            <a:r>
              <a:rPr lang="en-US" sz="1600" dirty="0" err="1"/>
              <a:t>memberikan</a:t>
            </a:r>
            <a:r>
              <a:rPr lang="en-US" sz="1600" dirty="0"/>
              <a:t> </a:t>
            </a:r>
            <a:r>
              <a:rPr lang="en-US" sz="1600" dirty="0" err="1"/>
              <a:t>keuntungan</a:t>
            </a:r>
            <a:r>
              <a:rPr lang="en-US" sz="1600" dirty="0"/>
              <a:t> </a:t>
            </a:r>
            <a:r>
              <a:rPr lang="en-US" sz="1600" dirty="0" err="1"/>
              <a:t>dalam</a:t>
            </a:r>
            <a:r>
              <a:rPr lang="en-US" sz="1600" dirty="0"/>
              <a:t> </a:t>
            </a:r>
            <a:r>
              <a:rPr lang="en-US" sz="1600" dirty="0" err="1"/>
              <a:t>hal</a:t>
            </a:r>
            <a:r>
              <a:rPr lang="en-US" sz="1600" dirty="0"/>
              <a:t> </a:t>
            </a:r>
            <a:r>
              <a:rPr lang="en-US" sz="1600" dirty="0" err="1"/>
              <a:t>apabila</a:t>
            </a:r>
            <a:r>
              <a:rPr lang="en-US" sz="1600" dirty="0"/>
              <a:t> </a:t>
            </a:r>
            <a:r>
              <a:rPr lang="en-US" sz="1600" dirty="0" err="1"/>
              <a:t>pada</a:t>
            </a:r>
            <a:r>
              <a:rPr lang="en-US" sz="1600" dirty="0"/>
              <a:t> </a:t>
            </a:r>
            <a:r>
              <a:rPr lang="en-US" sz="1600" dirty="0" err="1"/>
              <a:t>saat</a:t>
            </a:r>
            <a:r>
              <a:rPr lang="en-US" sz="1600" dirty="0"/>
              <a:t> </a:t>
            </a:r>
            <a:r>
              <a:rPr lang="en-US" sz="1600" dirty="0" err="1"/>
              <a:t>jatuh</a:t>
            </a:r>
            <a:r>
              <a:rPr lang="en-US" sz="1600" dirty="0"/>
              <a:t> tempo </a:t>
            </a:r>
            <a:r>
              <a:rPr lang="en-US" sz="1600" dirty="0" err="1"/>
              <a:t>debitur</a:t>
            </a:r>
            <a:r>
              <a:rPr lang="en-US" sz="1600" dirty="0"/>
              <a:t> </a:t>
            </a:r>
            <a:r>
              <a:rPr lang="en-US" sz="1600" dirty="0" err="1"/>
              <a:t>tidak</a:t>
            </a:r>
            <a:r>
              <a:rPr lang="en-US" sz="1600" dirty="0"/>
              <a:t> </a:t>
            </a:r>
            <a:r>
              <a:rPr lang="en-US" sz="1600" dirty="0" err="1"/>
              <a:t>mampu</a:t>
            </a:r>
            <a:r>
              <a:rPr lang="en-US" sz="1600" dirty="0"/>
              <a:t> </a:t>
            </a:r>
            <a:r>
              <a:rPr lang="en-US" sz="1600" dirty="0" err="1"/>
              <a:t>membeli</a:t>
            </a:r>
            <a:r>
              <a:rPr lang="en-US" sz="1600" dirty="0"/>
              <a:t> </a:t>
            </a:r>
            <a:r>
              <a:rPr lang="en-US" sz="1600" dirty="0" err="1"/>
              <a:t>kembali</a:t>
            </a:r>
            <a:r>
              <a:rPr lang="en-US" sz="1600" dirty="0"/>
              <a:t> </a:t>
            </a:r>
            <a:r>
              <a:rPr lang="en-US" sz="1600" dirty="0" err="1"/>
              <a:t>jaminannya</a:t>
            </a:r>
            <a:r>
              <a:rPr lang="en-US" sz="1600" dirty="0"/>
              <a:t> </a:t>
            </a:r>
            <a:r>
              <a:rPr lang="en-US" sz="1600" dirty="0" err="1"/>
              <a:t>atau</a:t>
            </a:r>
            <a:r>
              <a:rPr lang="en-US" sz="1600" dirty="0"/>
              <a:t> default, </a:t>
            </a:r>
            <a:r>
              <a:rPr lang="en-US" sz="1600" dirty="0" err="1"/>
              <a:t>maka</a:t>
            </a:r>
            <a:r>
              <a:rPr lang="en-US" sz="1600" dirty="0"/>
              <a:t> </a:t>
            </a:r>
            <a:r>
              <a:rPr lang="en-US" sz="1600" dirty="0" err="1"/>
              <a:t>jaminan</a:t>
            </a:r>
            <a:r>
              <a:rPr lang="en-US" sz="1600" dirty="0"/>
              <a:t> </a:t>
            </a:r>
            <a:r>
              <a:rPr lang="en-US" sz="1600" dirty="0" err="1"/>
              <a:t>tersebut</a:t>
            </a:r>
            <a:r>
              <a:rPr lang="en-US" sz="1600" dirty="0"/>
              <a:t> </a:t>
            </a:r>
            <a:r>
              <a:rPr lang="en-US" sz="1600" dirty="0" err="1"/>
              <a:t>akan</a:t>
            </a:r>
            <a:r>
              <a:rPr lang="en-US" sz="1600" dirty="0"/>
              <a:t> </a:t>
            </a:r>
            <a:r>
              <a:rPr lang="en-US" sz="1600" dirty="0" err="1"/>
              <a:t>menjadi</a:t>
            </a:r>
            <a:r>
              <a:rPr lang="en-US" sz="1600" dirty="0"/>
              <a:t> </a:t>
            </a:r>
            <a:r>
              <a:rPr lang="en-US" sz="1600" dirty="0" err="1"/>
              <a:t>milik</a:t>
            </a:r>
            <a:r>
              <a:rPr lang="en-US" sz="1600" dirty="0"/>
              <a:t> </a:t>
            </a:r>
            <a:r>
              <a:rPr lang="en-US" sz="1600" dirty="0" err="1"/>
              <a:t>kreditor</a:t>
            </a:r>
            <a:r>
              <a:rPr lang="en-US" sz="1600" dirty="0"/>
              <a:t>.  </a:t>
            </a:r>
            <a:r>
              <a:rPr lang="en-US" sz="1600" dirty="0" err="1"/>
              <a:t>Kreditor</a:t>
            </a:r>
            <a:r>
              <a:rPr lang="en-US" sz="1600" dirty="0"/>
              <a:t> </a:t>
            </a:r>
            <a:r>
              <a:rPr lang="en-US" sz="1600" dirty="0" err="1"/>
              <a:t>bisa</a:t>
            </a:r>
            <a:r>
              <a:rPr lang="en-US" sz="1600" dirty="0"/>
              <a:t> </a:t>
            </a:r>
            <a:r>
              <a:rPr lang="en-US" sz="1600" dirty="0" err="1"/>
              <a:t>diuntungkan</a:t>
            </a:r>
            <a:r>
              <a:rPr lang="en-US" sz="1600" dirty="0"/>
              <a:t> </a:t>
            </a:r>
            <a:r>
              <a:rPr lang="en-US" sz="1600" dirty="0" err="1"/>
              <a:t>bila</a:t>
            </a:r>
            <a:r>
              <a:rPr lang="en-US" sz="1600" dirty="0"/>
              <a:t> </a:t>
            </a:r>
            <a:r>
              <a:rPr lang="en-US" sz="1600" dirty="0" err="1"/>
              <a:t>jaminan</a:t>
            </a:r>
            <a:r>
              <a:rPr lang="en-US" sz="1600" dirty="0"/>
              <a:t> </a:t>
            </a:r>
            <a:r>
              <a:rPr lang="en-US" sz="1600" dirty="0" err="1"/>
              <a:t>tersebut</a:t>
            </a:r>
            <a:r>
              <a:rPr lang="en-US" sz="1600" dirty="0"/>
              <a:t> </a:t>
            </a:r>
            <a:r>
              <a:rPr lang="en-US" sz="1600" dirty="0" err="1"/>
              <a:t>ternyata</a:t>
            </a:r>
            <a:r>
              <a:rPr lang="en-US" sz="1600" dirty="0"/>
              <a:t> </a:t>
            </a:r>
            <a:r>
              <a:rPr lang="en-US" sz="1600" dirty="0" err="1"/>
              <a:t>bisa</a:t>
            </a:r>
            <a:r>
              <a:rPr lang="en-US" sz="1600" dirty="0"/>
              <a:t> </a:t>
            </a:r>
            <a:r>
              <a:rPr lang="en-US" sz="1600" dirty="0" err="1"/>
              <a:t>dijual</a:t>
            </a:r>
            <a:r>
              <a:rPr lang="en-US" sz="1600" dirty="0"/>
              <a:t> </a:t>
            </a:r>
            <a:r>
              <a:rPr lang="en-US" sz="1600" dirty="0" err="1"/>
              <a:t>dengan</a:t>
            </a:r>
            <a:r>
              <a:rPr lang="en-US" sz="1600" dirty="0"/>
              <a:t> </a:t>
            </a:r>
            <a:r>
              <a:rPr lang="en-US" sz="1600" dirty="0" err="1"/>
              <a:t>nilai</a:t>
            </a:r>
            <a:r>
              <a:rPr lang="en-US" sz="1600" dirty="0"/>
              <a:t> </a:t>
            </a:r>
            <a:r>
              <a:rPr lang="en-US" sz="1600" dirty="0" err="1"/>
              <a:t>lebih</a:t>
            </a:r>
            <a:r>
              <a:rPr lang="en-US" sz="1600" dirty="0"/>
              <a:t> </a:t>
            </a:r>
            <a:r>
              <a:rPr lang="en-US" sz="1600" dirty="0" err="1"/>
              <a:t>tinggi</a:t>
            </a:r>
            <a:r>
              <a:rPr lang="en-US" sz="1600" dirty="0"/>
              <a:t> </a:t>
            </a:r>
            <a:r>
              <a:rPr lang="en-US" sz="1600" dirty="0" err="1"/>
              <a:t>daripada</a:t>
            </a:r>
            <a:r>
              <a:rPr lang="en-US" sz="1600" dirty="0"/>
              <a:t> </a:t>
            </a:r>
            <a:r>
              <a:rPr lang="en-US" sz="1600" dirty="0" err="1"/>
              <a:t>penilaian</a:t>
            </a:r>
            <a:r>
              <a:rPr lang="en-US" sz="1600" dirty="0"/>
              <a:t> </a:t>
            </a:r>
            <a:r>
              <a:rPr lang="en-US" sz="1600" dirty="0" err="1"/>
              <a:t>pada</a:t>
            </a:r>
            <a:r>
              <a:rPr lang="en-US" sz="1600" dirty="0"/>
              <a:t> </a:t>
            </a:r>
            <a:r>
              <a:rPr lang="en-US" sz="1600" dirty="0" err="1"/>
              <a:t>saat</a:t>
            </a:r>
            <a:r>
              <a:rPr lang="en-US" sz="1600" dirty="0"/>
              <a:t> </a:t>
            </a:r>
            <a:r>
              <a:rPr lang="en-US" sz="1600" dirty="0" err="1"/>
              <a:t>perjanjian</a:t>
            </a:r>
            <a:r>
              <a:rPr lang="en-US" sz="1600" dirty="0"/>
              <a:t> repo </a:t>
            </a:r>
            <a:r>
              <a:rPr lang="en-US" sz="1600" dirty="0" err="1"/>
              <a:t>dibuat</a:t>
            </a:r>
            <a:r>
              <a:rPr lang="en-US" sz="1600" dirty="0" smtClean="0"/>
              <a:t>. </a:t>
            </a:r>
            <a:r>
              <a:rPr lang="en-US" sz="1600" dirty="0" err="1"/>
              <a:t>Harga</a:t>
            </a:r>
            <a:r>
              <a:rPr lang="en-US" sz="1600" dirty="0"/>
              <a:t> SBSN </a:t>
            </a:r>
            <a:r>
              <a:rPr lang="en-US" sz="1600" dirty="0" err="1"/>
              <a:t>dengan</a:t>
            </a:r>
            <a:r>
              <a:rPr lang="en-US" sz="1600" dirty="0"/>
              <a:t> </a:t>
            </a:r>
            <a:r>
              <a:rPr lang="en-US" sz="1600" dirty="0" err="1"/>
              <a:t>demikian</a:t>
            </a:r>
            <a:r>
              <a:rPr lang="en-US" sz="1600" dirty="0"/>
              <a:t> </a:t>
            </a:r>
            <a:r>
              <a:rPr lang="en-US" sz="1600" dirty="0" err="1"/>
              <a:t>sangat</a:t>
            </a:r>
            <a:r>
              <a:rPr lang="en-US" sz="1600" dirty="0"/>
              <a:t> </a:t>
            </a:r>
            <a:r>
              <a:rPr lang="en-US" sz="1600" dirty="0" err="1"/>
              <a:t>dipengaruhi</a:t>
            </a:r>
            <a:r>
              <a:rPr lang="en-US" sz="1600" dirty="0"/>
              <a:t> </a:t>
            </a:r>
            <a:r>
              <a:rPr lang="en-US" sz="1600" dirty="0" err="1"/>
              <a:t>oleh</a:t>
            </a:r>
            <a:r>
              <a:rPr lang="en-US" sz="1600" dirty="0"/>
              <a:t> reference rate (BI rate) </a:t>
            </a:r>
            <a:r>
              <a:rPr lang="en-US" sz="1600" dirty="0" err="1"/>
              <a:t>sesuai</a:t>
            </a:r>
            <a:r>
              <a:rPr lang="en-US" sz="1600" dirty="0"/>
              <a:t> </a:t>
            </a:r>
            <a:r>
              <a:rPr lang="en-US" sz="1600" dirty="0" err="1"/>
              <a:t>dengan</a:t>
            </a:r>
            <a:r>
              <a:rPr lang="en-US" sz="1600" dirty="0"/>
              <a:t> </a:t>
            </a:r>
            <a:r>
              <a:rPr lang="en-US" sz="1600" dirty="0" err="1" smtClean="0"/>
              <a:t>rumus</a:t>
            </a:r>
            <a:r>
              <a:rPr lang="en-US" sz="1600" dirty="0" smtClean="0"/>
              <a:t> :   </a:t>
            </a:r>
            <a:r>
              <a:rPr lang="en-US" sz="1600" b="1" dirty="0" smtClean="0"/>
              <a:t>d </a:t>
            </a:r>
            <a:r>
              <a:rPr lang="en-US" sz="1600" b="1" dirty="0"/>
              <a:t>(V</a:t>
            </a:r>
            <a:r>
              <a:rPr lang="en-US" sz="1600" b="1" baseline="-25000" dirty="0"/>
              <a:t>SBSN</a:t>
            </a:r>
            <a:r>
              <a:rPr lang="en-US" sz="1600" b="1" dirty="0"/>
              <a:t>) = -D . </a:t>
            </a:r>
            <a:r>
              <a:rPr lang="en-US" sz="1600" b="1" dirty="0" err="1"/>
              <a:t>dR</a:t>
            </a:r>
            <a:r>
              <a:rPr lang="en-US" sz="1600" b="1" dirty="0"/>
              <a:t> + C/2 . dR</a:t>
            </a:r>
            <a:r>
              <a:rPr lang="en-US" sz="1600" b="1" baseline="30000" dirty="0"/>
              <a:t>2</a:t>
            </a:r>
            <a:r>
              <a:rPr lang="en-US" sz="1600" b="1" dirty="0"/>
              <a:t>/(1+R</a:t>
            </a:r>
            <a:r>
              <a:rPr lang="en-US" sz="1600" b="1" dirty="0" smtClean="0"/>
              <a:t>)</a:t>
            </a:r>
          </a:p>
          <a:p>
            <a:endParaRPr lang="en-US" sz="1600" b="1" dirty="0"/>
          </a:p>
          <a:p>
            <a:endParaRPr lang="en-US" sz="1600" b="1" dirty="0" smtClean="0"/>
          </a:p>
          <a:p>
            <a:r>
              <a:rPr lang="en-US" sz="1600" dirty="0" err="1"/>
              <a:t>Ketidakstabilan</a:t>
            </a:r>
            <a:r>
              <a:rPr lang="en-US" sz="1600" dirty="0"/>
              <a:t> </a:t>
            </a:r>
            <a:r>
              <a:rPr lang="en-US" sz="1600" dirty="0" err="1"/>
              <a:t>harga</a:t>
            </a:r>
            <a:r>
              <a:rPr lang="en-US" sz="1600" dirty="0"/>
              <a:t> </a:t>
            </a:r>
            <a:r>
              <a:rPr lang="en-US" sz="1600" dirty="0" err="1"/>
              <a:t>sukuk</a:t>
            </a:r>
            <a:r>
              <a:rPr lang="en-US" sz="1600" dirty="0"/>
              <a:t> </a:t>
            </a:r>
            <a:r>
              <a:rPr lang="en-US" sz="1600" dirty="0" err="1"/>
              <a:t>ini</a:t>
            </a:r>
            <a:r>
              <a:rPr lang="en-US" sz="1600" dirty="0"/>
              <a:t> </a:t>
            </a:r>
            <a:r>
              <a:rPr lang="en-US" sz="1600" dirty="0" err="1"/>
              <a:t>secara</a:t>
            </a:r>
            <a:r>
              <a:rPr lang="en-US" sz="1600" dirty="0"/>
              <a:t> </a:t>
            </a:r>
            <a:r>
              <a:rPr lang="en-US" sz="1600" dirty="0" err="1"/>
              <a:t>teori</a:t>
            </a:r>
            <a:r>
              <a:rPr lang="en-US" sz="1600" dirty="0"/>
              <a:t> </a:t>
            </a:r>
            <a:r>
              <a:rPr lang="en-US" sz="1600" dirty="0" err="1"/>
              <a:t>bisa</a:t>
            </a:r>
            <a:r>
              <a:rPr lang="en-US" sz="1600" dirty="0"/>
              <a:t> </a:t>
            </a:r>
            <a:r>
              <a:rPr lang="en-US" sz="1600" dirty="0" err="1"/>
              <a:t>diatasi</a:t>
            </a:r>
            <a:r>
              <a:rPr lang="en-US" sz="1600" dirty="0"/>
              <a:t> </a:t>
            </a:r>
            <a:r>
              <a:rPr lang="en-US" sz="1600" dirty="0" err="1"/>
              <a:t>jika</a:t>
            </a:r>
            <a:r>
              <a:rPr lang="en-US" sz="1600" dirty="0"/>
              <a:t> reference rate yang </a:t>
            </a:r>
            <a:r>
              <a:rPr lang="en-US" sz="1600" dirty="0" err="1"/>
              <a:t>digunakan</a:t>
            </a:r>
            <a:r>
              <a:rPr lang="en-US" sz="1600" dirty="0"/>
              <a:t> </a:t>
            </a:r>
            <a:r>
              <a:rPr lang="en-US" sz="1600" dirty="0" err="1"/>
              <a:t>adalah</a:t>
            </a:r>
            <a:r>
              <a:rPr lang="en-US" sz="1600" dirty="0"/>
              <a:t> rate of profit </a:t>
            </a:r>
            <a:r>
              <a:rPr lang="en-US" sz="1600" dirty="0" err="1"/>
              <a:t>dari</a:t>
            </a:r>
            <a:r>
              <a:rPr lang="en-US" sz="1600" dirty="0"/>
              <a:t> </a:t>
            </a:r>
            <a:r>
              <a:rPr lang="en-US" sz="1600" dirty="0" err="1"/>
              <a:t>transaksi</a:t>
            </a:r>
            <a:r>
              <a:rPr lang="en-US" sz="1600" dirty="0"/>
              <a:t> </a:t>
            </a:r>
            <a:r>
              <a:rPr lang="en-US" sz="1600" dirty="0" err="1"/>
              <a:t>deposito</a:t>
            </a:r>
            <a:r>
              <a:rPr lang="en-US" sz="1600" dirty="0"/>
              <a:t> </a:t>
            </a:r>
            <a:r>
              <a:rPr lang="en-US" sz="1600" dirty="0" err="1"/>
              <a:t>mudharabah</a:t>
            </a:r>
            <a:r>
              <a:rPr lang="en-US" sz="1600" dirty="0"/>
              <a:t> yang </a:t>
            </a:r>
            <a:r>
              <a:rPr lang="en-US" sz="1600" dirty="0" err="1"/>
              <a:t>bersifat</a:t>
            </a:r>
            <a:r>
              <a:rPr lang="en-US" sz="1600" dirty="0"/>
              <a:t> post determined </a:t>
            </a:r>
            <a:r>
              <a:rPr lang="en-US" sz="1600" dirty="0" err="1"/>
              <a:t>dan</a:t>
            </a:r>
            <a:r>
              <a:rPr lang="en-US" sz="1600" dirty="0"/>
              <a:t> </a:t>
            </a:r>
            <a:r>
              <a:rPr lang="en-US" sz="1600" dirty="0" err="1"/>
              <a:t>mengikuti</a:t>
            </a:r>
            <a:r>
              <a:rPr lang="en-US" sz="1600" dirty="0"/>
              <a:t> rate of return financing di </a:t>
            </a:r>
            <a:r>
              <a:rPr lang="en-US" sz="1600" dirty="0" err="1"/>
              <a:t>sektor</a:t>
            </a:r>
            <a:r>
              <a:rPr lang="en-US" sz="1600" dirty="0"/>
              <a:t> </a:t>
            </a:r>
            <a:r>
              <a:rPr lang="en-US" sz="1600" dirty="0" err="1"/>
              <a:t>riil</a:t>
            </a:r>
            <a:r>
              <a:rPr lang="en-US" sz="1600" dirty="0"/>
              <a:t> </a:t>
            </a:r>
            <a:r>
              <a:rPr lang="en-US" sz="1600" dirty="0" err="1"/>
              <a:t>sehingga</a:t>
            </a:r>
            <a:r>
              <a:rPr lang="en-US" sz="1600" dirty="0"/>
              <a:t> “duration </a:t>
            </a:r>
            <a:r>
              <a:rPr lang="en-US" sz="1600" dirty="0" err="1"/>
              <a:t>dan</a:t>
            </a:r>
            <a:r>
              <a:rPr lang="en-US" sz="1600" dirty="0"/>
              <a:t> convexity” asset </a:t>
            </a:r>
            <a:r>
              <a:rPr lang="en-US" sz="1600" dirty="0" err="1"/>
              <a:t>syariah</a:t>
            </a:r>
            <a:r>
              <a:rPr lang="en-US" sz="1600" dirty="0"/>
              <a:t> </a:t>
            </a:r>
            <a:r>
              <a:rPr lang="en-US" sz="1600" dirty="0" err="1"/>
              <a:t>akan</a:t>
            </a:r>
            <a:r>
              <a:rPr lang="en-US" sz="1600" dirty="0"/>
              <a:t> </a:t>
            </a:r>
            <a:r>
              <a:rPr lang="en-US" sz="1600" dirty="0" err="1"/>
              <a:t>selalu</a:t>
            </a:r>
            <a:r>
              <a:rPr lang="en-US" sz="1600" dirty="0"/>
              <a:t> </a:t>
            </a:r>
            <a:r>
              <a:rPr lang="en-US" sz="1600" dirty="0" err="1"/>
              <a:t>mendekati</a:t>
            </a:r>
            <a:r>
              <a:rPr lang="en-US" sz="1600" dirty="0"/>
              <a:t> </a:t>
            </a:r>
            <a:r>
              <a:rPr lang="en-US" sz="1600" dirty="0" err="1"/>
              <a:t>nol</a:t>
            </a:r>
            <a:r>
              <a:rPr lang="en-US" sz="1600" dirty="0"/>
              <a:t> </a:t>
            </a:r>
            <a:r>
              <a:rPr lang="en-US" sz="1600" dirty="0" err="1"/>
              <a:t>dan</a:t>
            </a:r>
            <a:r>
              <a:rPr lang="en-US" sz="1600" dirty="0"/>
              <a:t> </a:t>
            </a:r>
            <a:r>
              <a:rPr lang="en-US" sz="1600" dirty="0" err="1"/>
              <a:t>harga</a:t>
            </a:r>
            <a:r>
              <a:rPr lang="en-US" sz="1600" dirty="0"/>
              <a:t> </a:t>
            </a:r>
            <a:r>
              <a:rPr lang="en-US" sz="1600" dirty="0" err="1"/>
              <a:t>aset</a:t>
            </a:r>
            <a:r>
              <a:rPr lang="en-US" sz="1600" dirty="0"/>
              <a:t> </a:t>
            </a:r>
            <a:r>
              <a:rPr lang="en-US" sz="1600" dirty="0" err="1"/>
              <a:t>keuangan</a:t>
            </a:r>
            <a:r>
              <a:rPr lang="en-US" sz="1600" dirty="0"/>
              <a:t> </a:t>
            </a:r>
            <a:r>
              <a:rPr lang="en-US" sz="1600" dirty="0" err="1"/>
              <a:t>syariah</a:t>
            </a:r>
            <a:r>
              <a:rPr lang="en-US" sz="1600" dirty="0"/>
              <a:t> </a:t>
            </a:r>
            <a:r>
              <a:rPr lang="en-US" sz="1600" dirty="0" err="1"/>
              <a:t>dengan</a:t>
            </a:r>
            <a:r>
              <a:rPr lang="en-US" sz="1600" dirty="0"/>
              <a:t> </a:t>
            </a:r>
            <a:r>
              <a:rPr lang="en-US" sz="1600" dirty="0" err="1"/>
              <a:t>demikian</a:t>
            </a:r>
            <a:r>
              <a:rPr lang="en-US" sz="1600" dirty="0"/>
              <a:t> </a:t>
            </a:r>
            <a:r>
              <a:rPr lang="en-US" sz="1600" dirty="0" err="1"/>
              <a:t>akan</a:t>
            </a:r>
            <a:r>
              <a:rPr lang="en-US" sz="1600" dirty="0"/>
              <a:t> </a:t>
            </a:r>
            <a:r>
              <a:rPr lang="en-US" sz="1600" dirty="0" err="1"/>
              <a:t>stabil</a:t>
            </a:r>
            <a:r>
              <a:rPr lang="en-US" sz="1600" dirty="0"/>
              <a:t> </a:t>
            </a:r>
            <a:r>
              <a:rPr lang="en-US" sz="1600" dirty="0" err="1"/>
              <a:t>pada</a:t>
            </a:r>
            <a:r>
              <a:rPr lang="en-US" sz="1600" dirty="0"/>
              <a:t> </a:t>
            </a:r>
            <a:r>
              <a:rPr lang="en-US" sz="1600" dirty="0" err="1"/>
              <a:t>harga</a:t>
            </a:r>
            <a:r>
              <a:rPr lang="en-US" sz="1600" dirty="0"/>
              <a:t> </a:t>
            </a:r>
            <a:r>
              <a:rPr lang="en-US" sz="1600" dirty="0" err="1"/>
              <a:t>penerbitannya</a:t>
            </a:r>
            <a:r>
              <a:rPr lang="en-US" sz="1600" dirty="0"/>
              <a:t> (at par). </a:t>
            </a:r>
            <a:endParaRPr lang="en-US" sz="1600" b="1" dirty="0"/>
          </a:p>
          <a:p>
            <a:endParaRPr lang="en-US" sz="1600" dirty="0"/>
          </a:p>
          <a:p>
            <a:pPr marL="0" indent="0">
              <a:buNone/>
            </a:pPr>
            <a:endParaRPr lang="en-US" sz="1600" dirty="0"/>
          </a:p>
        </p:txBody>
      </p:sp>
    </p:spTree>
    <p:extLst>
      <p:ext uri="{BB962C8B-B14F-4D97-AF65-F5344CB8AC3E}">
        <p14:creationId xmlns:p14="http://schemas.microsoft.com/office/powerpoint/2010/main" val="7541172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66801"/>
            <a:ext cx="7391399"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91285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a:solidFill>
                  <a:prstClr val="black"/>
                </a:solidFill>
              </a:rPr>
              <a:t>Manfaat</a:t>
            </a:r>
            <a:r>
              <a:rPr lang="en-US" sz="2400" dirty="0">
                <a:solidFill>
                  <a:prstClr val="black"/>
                </a:solidFill>
              </a:rPr>
              <a:t> </a:t>
            </a:r>
            <a:r>
              <a:rPr lang="en-US" sz="2400" dirty="0" err="1">
                <a:solidFill>
                  <a:prstClr val="black"/>
                </a:solidFill>
              </a:rPr>
              <a:t>dan</a:t>
            </a:r>
            <a:r>
              <a:rPr lang="en-US" sz="2400" dirty="0">
                <a:solidFill>
                  <a:prstClr val="black"/>
                </a:solidFill>
              </a:rPr>
              <a:t> </a:t>
            </a:r>
            <a:r>
              <a:rPr lang="en-US" sz="2400" dirty="0" err="1">
                <a:solidFill>
                  <a:prstClr val="black"/>
                </a:solidFill>
              </a:rPr>
              <a:t>Keuntungan</a:t>
            </a:r>
            <a:r>
              <a:rPr lang="en-US" sz="2400" dirty="0">
                <a:solidFill>
                  <a:prstClr val="black"/>
                </a:solidFill>
              </a:rPr>
              <a:t> </a:t>
            </a:r>
            <a:r>
              <a:rPr lang="en-US" sz="2400" dirty="0" err="1">
                <a:solidFill>
                  <a:prstClr val="black"/>
                </a:solidFill>
              </a:rPr>
              <a:t>Transaksi</a:t>
            </a:r>
            <a:r>
              <a:rPr lang="en-US" sz="2400" dirty="0">
                <a:solidFill>
                  <a:prstClr val="black"/>
                </a:solidFill>
              </a:rPr>
              <a:t> Repo</a:t>
            </a:r>
            <a:endParaRPr lang="en-US" sz="2400" dirty="0"/>
          </a:p>
        </p:txBody>
      </p:sp>
      <p:sp>
        <p:nvSpPr>
          <p:cNvPr id="3" name="Content Placeholder 2"/>
          <p:cNvSpPr>
            <a:spLocks noGrp="1"/>
          </p:cNvSpPr>
          <p:nvPr>
            <p:ph idx="1"/>
          </p:nvPr>
        </p:nvSpPr>
        <p:spPr>
          <a:xfrm>
            <a:off x="457200" y="1447800"/>
            <a:ext cx="8229600" cy="4953000"/>
          </a:xfrm>
        </p:spPr>
        <p:txBody>
          <a:bodyPr>
            <a:normAutofit lnSpcReduction="10000"/>
          </a:bodyPr>
          <a:lstStyle/>
          <a:p>
            <a:pPr lvl="0"/>
            <a:r>
              <a:rPr lang="en-US" sz="1600" dirty="0" err="1"/>
              <a:t>Penggunaan</a:t>
            </a:r>
            <a:r>
              <a:rPr lang="en-US" sz="1600" dirty="0"/>
              <a:t> SIMA/SBSN </a:t>
            </a:r>
            <a:r>
              <a:rPr lang="en-US" sz="1600" dirty="0" err="1"/>
              <a:t>akan</a:t>
            </a:r>
            <a:r>
              <a:rPr lang="en-US" sz="1600" dirty="0"/>
              <a:t> </a:t>
            </a:r>
            <a:r>
              <a:rPr lang="en-US" sz="1600" dirty="0" err="1"/>
              <a:t>meningkatkan</a:t>
            </a:r>
            <a:r>
              <a:rPr lang="en-US" sz="1600" dirty="0"/>
              <a:t> </a:t>
            </a:r>
            <a:r>
              <a:rPr lang="en-US" sz="1600" dirty="0" err="1"/>
              <a:t>transaksi</a:t>
            </a:r>
            <a:r>
              <a:rPr lang="en-US" sz="1600" dirty="0"/>
              <a:t> PUAS </a:t>
            </a:r>
            <a:r>
              <a:rPr lang="en-US" sz="1600" dirty="0" err="1"/>
              <a:t>pada</a:t>
            </a:r>
            <a:r>
              <a:rPr lang="en-US" sz="1600" dirty="0"/>
              <a:t> </a:t>
            </a:r>
            <a:r>
              <a:rPr lang="en-US" sz="1600" dirty="0" err="1"/>
              <a:t>pasar</a:t>
            </a:r>
            <a:r>
              <a:rPr lang="en-US" sz="1600" dirty="0"/>
              <a:t> </a:t>
            </a:r>
            <a:r>
              <a:rPr lang="en-US" sz="1600" dirty="0" err="1"/>
              <a:t>sekunder</a:t>
            </a:r>
            <a:r>
              <a:rPr lang="en-US" sz="1600" dirty="0"/>
              <a:t> </a:t>
            </a:r>
            <a:r>
              <a:rPr lang="en-US" sz="1600" dirty="0" err="1"/>
              <a:t>sehingga</a:t>
            </a:r>
            <a:r>
              <a:rPr lang="en-US" sz="1600" dirty="0"/>
              <a:t> </a:t>
            </a:r>
            <a:r>
              <a:rPr lang="en-US" sz="1600" dirty="0" err="1"/>
              <a:t>pengembangan</a:t>
            </a:r>
            <a:r>
              <a:rPr lang="en-US" sz="1600" dirty="0"/>
              <a:t> </a:t>
            </a:r>
            <a:r>
              <a:rPr lang="en-US" sz="1600" dirty="0" err="1"/>
              <a:t>dan</a:t>
            </a:r>
            <a:r>
              <a:rPr lang="en-US" sz="1600" dirty="0"/>
              <a:t> </a:t>
            </a:r>
            <a:r>
              <a:rPr lang="en-US" sz="1600" dirty="0" err="1"/>
              <a:t>pendalaman</a:t>
            </a:r>
            <a:r>
              <a:rPr lang="en-US" sz="1600" dirty="0"/>
              <a:t> </a:t>
            </a:r>
            <a:r>
              <a:rPr lang="en-US" sz="1600" dirty="0" err="1"/>
              <a:t>pasar</a:t>
            </a:r>
            <a:r>
              <a:rPr lang="en-US" sz="1600" dirty="0"/>
              <a:t> </a:t>
            </a:r>
            <a:r>
              <a:rPr lang="en-US" sz="1600" dirty="0" err="1"/>
              <a:t>uang</a:t>
            </a:r>
            <a:r>
              <a:rPr lang="en-US" sz="1600" dirty="0"/>
              <a:t> </a:t>
            </a:r>
            <a:r>
              <a:rPr lang="en-US" sz="1600" dirty="0" err="1"/>
              <a:t>syariah</a:t>
            </a:r>
            <a:r>
              <a:rPr lang="en-US" sz="1600" dirty="0"/>
              <a:t> yang </a:t>
            </a:r>
            <a:r>
              <a:rPr lang="en-US" sz="1600" dirty="0" err="1"/>
              <a:t>diharapkan</a:t>
            </a:r>
            <a:r>
              <a:rPr lang="en-US" sz="1600" dirty="0"/>
              <a:t> </a:t>
            </a:r>
            <a:r>
              <a:rPr lang="en-US" sz="1600" dirty="0" err="1"/>
              <a:t>pelaku</a:t>
            </a:r>
            <a:r>
              <a:rPr lang="en-US" sz="1600" dirty="0"/>
              <a:t> </a:t>
            </a:r>
            <a:r>
              <a:rPr lang="en-US" sz="1600" dirty="0" err="1"/>
              <a:t>pasar</a:t>
            </a:r>
            <a:r>
              <a:rPr lang="en-US" sz="1600" dirty="0"/>
              <a:t> (LKS </a:t>
            </a:r>
            <a:r>
              <a:rPr lang="en-US" sz="1600" dirty="0" err="1"/>
              <a:t>dan</a:t>
            </a:r>
            <a:r>
              <a:rPr lang="en-US" sz="1600" dirty="0"/>
              <a:t> non LKS), OJK, BI </a:t>
            </a:r>
            <a:r>
              <a:rPr lang="en-US" sz="1600" dirty="0" err="1"/>
              <a:t>dan</a:t>
            </a:r>
            <a:r>
              <a:rPr lang="en-US" sz="1600" dirty="0"/>
              <a:t> </a:t>
            </a:r>
            <a:r>
              <a:rPr lang="en-US" sz="1600" dirty="0" err="1"/>
              <a:t>Kementrian</a:t>
            </a:r>
            <a:r>
              <a:rPr lang="en-US" sz="1600" dirty="0"/>
              <a:t> </a:t>
            </a:r>
            <a:r>
              <a:rPr lang="en-US" sz="1600" dirty="0" err="1"/>
              <a:t>Keuangan</a:t>
            </a:r>
            <a:r>
              <a:rPr lang="en-US" sz="1600" dirty="0"/>
              <a:t> </a:t>
            </a:r>
            <a:r>
              <a:rPr lang="en-US" sz="1600" dirty="0" err="1"/>
              <a:t>dalam</a:t>
            </a:r>
            <a:r>
              <a:rPr lang="en-US" sz="1600" dirty="0"/>
              <a:t> </a:t>
            </a:r>
            <a:r>
              <a:rPr lang="en-US" sz="1600" dirty="0" err="1"/>
              <a:t>rangka</a:t>
            </a:r>
            <a:r>
              <a:rPr lang="en-US" sz="1600" dirty="0"/>
              <a:t> </a:t>
            </a:r>
            <a:r>
              <a:rPr lang="en-US" sz="1600" dirty="0" err="1"/>
              <a:t>meningkatkan</a:t>
            </a:r>
            <a:r>
              <a:rPr lang="en-US" sz="1600" dirty="0"/>
              <a:t>  </a:t>
            </a:r>
            <a:r>
              <a:rPr lang="en-US" sz="1600" dirty="0" err="1"/>
              <a:t>likuiditas</a:t>
            </a:r>
            <a:r>
              <a:rPr lang="en-US" sz="1600" dirty="0"/>
              <a:t> </a:t>
            </a:r>
            <a:r>
              <a:rPr lang="en-US" sz="1600" dirty="0" err="1"/>
              <a:t>dan</a:t>
            </a:r>
            <a:r>
              <a:rPr lang="en-US" sz="1600" dirty="0"/>
              <a:t> </a:t>
            </a:r>
            <a:r>
              <a:rPr lang="en-US" sz="1600" dirty="0" err="1"/>
              <a:t>terciptanya</a:t>
            </a:r>
            <a:r>
              <a:rPr lang="en-US" sz="1600" dirty="0"/>
              <a:t> reference rate </a:t>
            </a:r>
            <a:r>
              <a:rPr lang="en-US" sz="1600" dirty="0" err="1"/>
              <a:t>berupa</a:t>
            </a:r>
            <a:r>
              <a:rPr lang="en-US" sz="1600" dirty="0"/>
              <a:t> </a:t>
            </a:r>
            <a:r>
              <a:rPr lang="en-US" sz="1600" i="1" dirty="0"/>
              <a:t>rate of profit</a:t>
            </a:r>
            <a:r>
              <a:rPr lang="en-US" sz="1600" dirty="0"/>
              <a:t> </a:t>
            </a:r>
            <a:r>
              <a:rPr lang="en-US" sz="1600" dirty="0" err="1"/>
              <a:t>atau</a:t>
            </a:r>
            <a:r>
              <a:rPr lang="en-US" sz="1600" dirty="0"/>
              <a:t> </a:t>
            </a:r>
            <a:r>
              <a:rPr lang="en-US" sz="1600" dirty="0" err="1"/>
              <a:t>syariah</a:t>
            </a:r>
            <a:r>
              <a:rPr lang="en-US" sz="1600" dirty="0"/>
              <a:t> benchmark </a:t>
            </a:r>
            <a:r>
              <a:rPr lang="en-US" sz="1600" dirty="0" err="1"/>
              <a:t>akan</a:t>
            </a:r>
            <a:r>
              <a:rPr lang="en-US" sz="1600" dirty="0"/>
              <a:t> </a:t>
            </a:r>
            <a:r>
              <a:rPr lang="en-US" sz="1600" dirty="0" err="1"/>
              <a:t>dapat</a:t>
            </a:r>
            <a:r>
              <a:rPr lang="en-US" sz="1600" dirty="0"/>
              <a:t> </a:t>
            </a:r>
            <a:r>
              <a:rPr lang="en-US" sz="1600" dirty="0" err="1"/>
              <a:t>terlaksana</a:t>
            </a:r>
            <a:r>
              <a:rPr lang="en-US" sz="1600" dirty="0"/>
              <a:t>.  </a:t>
            </a:r>
          </a:p>
          <a:p>
            <a:r>
              <a:rPr lang="en-US" sz="1600" dirty="0" err="1"/>
              <a:t>Mendorong</a:t>
            </a:r>
            <a:r>
              <a:rPr lang="en-US" sz="1600" dirty="0"/>
              <a:t> </a:t>
            </a:r>
            <a:r>
              <a:rPr lang="en-US" sz="1600" dirty="0" err="1"/>
              <a:t>aktifitas</a:t>
            </a:r>
            <a:r>
              <a:rPr lang="en-US" sz="1600" dirty="0"/>
              <a:t> </a:t>
            </a:r>
            <a:r>
              <a:rPr lang="en-US" sz="1600" dirty="0" err="1"/>
              <a:t>ekonomi</a:t>
            </a:r>
            <a:r>
              <a:rPr lang="en-US" sz="1600" dirty="0"/>
              <a:t> </a:t>
            </a:r>
            <a:r>
              <a:rPr lang="en-US" sz="1600" dirty="0" err="1"/>
              <a:t>pada</a:t>
            </a:r>
            <a:r>
              <a:rPr lang="en-US" sz="1600" dirty="0"/>
              <a:t> </a:t>
            </a:r>
            <a:r>
              <a:rPr lang="en-US" sz="1600" dirty="0" err="1"/>
              <a:t>sektor</a:t>
            </a:r>
            <a:r>
              <a:rPr lang="en-US" sz="1600" dirty="0"/>
              <a:t> </a:t>
            </a:r>
            <a:r>
              <a:rPr lang="en-US" sz="1600" dirty="0" err="1"/>
              <a:t>riil</a:t>
            </a:r>
            <a:r>
              <a:rPr lang="en-US" sz="1600" dirty="0"/>
              <a:t> </a:t>
            </a:r>
            <a:r>
              <a:rPr lang="en-US" sz="1600" dirty="0" err="1"/>
              <a:t>dan</a:t>
            </a:r>
            <a:r>
              <a:rPr lang="en-US" sz="1600" dirty="0"/>
              <a:t> </a:t>
            </a:r>
            <a:r>
              <a:rPr lang="en-US" sz="1600" dirty="0" err="1"/>
              <a:t>meningkatkan</a:t>
            </a:r>
            <a:r>
              <a:rPr lang="en-US" sz="1600" dirty="0"/>
              <a:t> </a:t>
            </a:r>
            <a:r>
              <a:rPr lang="en-US" sz="1600" dirty="0" err="1"/>
              <a:t>kesejahteraan</a:t>
            </a:r>
            <a:r>
              <a:rPr lang="en-US" sz="1600" dirty="0"/>
              <a:t> </a:t>
            </a:r>
            <a:r>
              <a:rPr lang="en-US" sz="1600" dirty="0" err="1"/>
              <a:t>ketika</a:t>
            </a:r>
            <a:r>
              <a:rPr lang="en-US" sz="1600" dirty="0"/>
              <a:t> (</a:t>
            </a:r>
            <a:r>
              <a:rPr lang="en-US" sz="1600" dirty="0" err="1"/>
              <a:t>i</a:t>
            </a:r>
            <a:r>
              <a:rPr lang="en-US" sz="1600" dirty="0"/>
              <a:t>) SBSN </a:t>
            </a:r>
            <a:r>
              <a:rPr lang="en-US" sz="1600" dirty="0" err="1"/>
              <a:t>dibeli</a:t>
            </a:r>
            <a:r>
              <a:rPr lang="en-US" sz="1600" dirty="0"/>
              <a:t> </a:t>
            </a:r>
            <a:r>
              <a:rPr lang="en-US" sz="1600" dirty="0" err="1"/>
              <a:t>oleh</a:t>
            </a:r>
            <a:r>
              <a:rPr lang="en-US" sz="1600" dirty="0"/>
              <a:t> BI </a:t>
            </a:r>
            <a:r>
              <a:rPr lang="en-US" sz="1600" dirty="0" err="1"/>
              <a:t>sehingga</a:t>
            </a:r>
            <a:r>
              <a:rPr lang="en-US" sz="1600" dirty="0"/>
              <a:t> </a:t>
            </a:r>
            <a:r>
              <a:rPr lang="en-US" sz="1600" dirty="0" err="1"/>
              <a:t>meningkatkan</a:t>
            </a:r>
            <a:r>
              <a:rPr lang="en-US" sz="1600" dirty="0"/>
              <a:t> </a:t>
            </a:r>
            <a:r>
              <a:rPr lang="en-US" sz="1600" dirty="0" err="1"/>
              <a:t>likuiditas</a:t>
            </a:r>
            <a:r>
              <a:rPr lang="en-US" sz="1600" dirty="0"/>
              <a:t> </a:t>
            </a:r>
            <a:r>
              <a:rPr lang="en-US" sz="1600" dirty="0" err="1"/>
              <a:t>Pemerintah</a:t>
            </a:r>
            <a:r>
              <a:rPr lang="en-US" sz="1600" dirty="0"/>
              <a:t> </a:t>
            </a:r>
            <a:r>
              <a:rPr lang="en-US" sz="1600" dirty="0" err="1"/>
              <a:t>untuk</a:t>
            </a:r>
            <a:r>
              <a:rPr lang="en-US" sz="1600" dirty="0"/>
              <a:t> </a:t>
            </a:r>
            <a:r>
              <a:rPr lang="en-US" sz="1600" dirty="0" err="1"/>
              <a:t>membiayai</a:t>
            </a:r>
            <a:r>
              <a:rPr lang="en-US" sz="1600" dirty="0"/>
              <a:t> APBN </a:t>
            </a:r>
            <a:r>
              <a:rPr lang="en-US" sz="1600" dirty="0" err="1"/>
              <a:t>dan</a:t>
            </a:r>
            <a:r>
              <a:rPr lang="en-US" sz="1600" dirty="0"/>
              <a:t> </a:t>
            </a:r>
            <a:r>
              <a:rPr lang="en-US" sz="1600" dirty="0" err="1"/>
              <a:t>meningkatkan</a:t>
            </a:r>
            <a:r>
              <a:rPr lang="en-US" sz="1600" dirty="0"/>
              <a:t> </a:t>
            </a:r>
            <a:r>
              <a:rPr lang="en-US" sz="1600" dirty="0" err="1"/>
              <a:t>kesejahteraan</a:t>
            </a:r>
            <a:r>
              <a:rPr lang="en-US" sz="1600" dirty="0"/>
              <a:t> </a:t>
            </a:r>
            <a:r>
              <a:rPr lang="en-US" sz="1600" dirty="0" err="1"/>
              <a:t>umum</a:t>
            </a:r>
            <a:r>
              <a:rPr lang="en-US" sz="1600" dirty="0"/>
              <a:t> (ii) SIMA/SBPU-M </a:t>
            </a:r>
            <a:r>
              <a:rPr lang="en-US" sz="1600" dirty="0" err="1"/>
              <a:t>dibeli</a:t>
            </a:r>
            <a:r>
              <a:rPr lang="en-US" sz="1600" dirty="0"/>
              <a:t> </a:t>
            </a:r>
            <a:r>
              <a:rPr lang="en-US" sz="1600" dirty="0" err="1"/>
              <a:t>oleh</a:t>
            </a:r>
            <a:r>
              <a:rPr lang="en-US" sz="1600" dirty="0"/>
              <a:t> BI </a:t>
            </a:r>
            <a:r>
              <a:rPr lang="en-US" sz="1600" dirty="0" err="1"/>
              <a:t>maka</a:t>
            </a:r>
            <a:r>
              <a:rPr lang="en-US" sz="1600" dirty="0"/>
              <a:t> </a:t>
            </a:r>
            <a:r>
              <a:rPr lang="en-US" sz="1600" dirty="0" err="1"/>
              <a:t>akan</a:t>
            </a:r>
            <a:r>
              <a:rPr lang="en-US" sz="1600" dirty="0"/>
              <a:t> </a:t>
            </a:r>
            <a:r>
              <a:rPr lang="en-US" sz="1600" dirty="0" err="1"/>
              <a:t>meningkatkan</a:t>
            </a:r>
            <a:r>
              <a:rPr lang="en-US" sz="1600" dirty="0"/>
              <a:t> </a:t>
            </a:r>
            <a:r>
              <a:rPr lang="en-US" sz="1600" dirty="0" err="1"/>
              <a:t>likuiditas</a:t>
            </a:r>
            <a:r>
              <a:rPr lang="en-US" sz="1600" dirty="0"/>
              <a:t> </a:t>
            </a:r>
            <a:r>
              <a:rPr lang="en-US" sz="1600" dirty="0" err="1"/>
              <a:t>pasar</a:t>
            </a:r>
            <a:r>
              <a:rPr lang="en-US" sz="1600" dirty="0"/>
              <a:t> </a:t>
            </a:r>
            <a:r>
              <a:rPr lang="en-US" sz="1600" dirty="0" err="1"/>
              <a:t>keuangan</a:t>
            </a:r>
            <a:r>
              <a:rPr lang="en-US" sz="1600" dirty="0"/>
              <a:t> </a:t>
            </a:r>
            <a:r>
              <a:rPr lang="en-US" sz="1600" dirty="0" err="1"/>
              <a:t>syariah</a:t>
            </a:r>
            <a:r>
              <a:rPr lang="en-US" sz="1600" dirty="0"/>
              <a:t> dana </a:t>
            </a:r>
            <a:r>
              <a:rPr lang="en-US" sz="1600" dirty="0" err="1"/>
              <a:t>atau</a:t>
            </a:r>
            <a:r>
              <a:rPr lang="en-US" sz="1600" dirty="0"/>
              <a:t> </a:t>
            </a:r>
            <a:r>
              <a:rPr lang="en-US" sz="1600" dirty="0" err="1"/>
              <a:t>mengendalikan</a:t>
            </a:r>
            <a:r>
              <a:rPr lang="en-US" sz="1600" dirty="0"/>
              <a:t> </a:t>
            </a:r>
            <a:r>
              <a:rPr lang="en-US" sz="1600" dirty="0" err="1"/>
              <a:t>kelebihan</a:t>
            </a:r>
            <a:r>
              <a:rPr lang="en-US" sz="1600" dirty="0"/>
              <a:t> </a:t>
            </a:r>
            <a:r>
              <a:rPr lang="en-US" sz="1600" dirty="0" err="1"/>
              <a:t>likuiditas</a:t>
            </a:r>
            <a:r>
              <a:rPr lang="en-US" sz="1600" dirty="0"/>
              <a:t>/</a:t>
            </a:r>
            <a:r>
              <a:rPr lang="en-US" sz="1600" dirty="0" err="1"/>
              <a:t>kedalaman</a:t>
            </a:r>
            <a:r>
              <a:rPr lang="en-US" sz="1600" dirty="0"/>
              <a:t>  </a:t>
            </a:r>
            <a:r>
              <a:rPr lang="en-US" sz="1600" dirty="0" err="1"/>
              <a:t>pasar</a:t>
            </a:r>
            <a:r>
              <a:rPr lang="en-US" sz="1600" dirty="0"/>
              <a:t> </a:t>
            </a:r>
            <a:r>
              <a:rPr lang="en-US" sz="1600" dirty="0" err="1"/>
              <a:t>sehingga</a:t>
            </a:r>
            <a:r>
              <a:rPr lang="en-US" sz="1600" dirty="0"/>
              <a:t> reference rate </a:t>
            </a:r>
            <a:r>
              <a:rPr lang="en-US" sz="1600" dirty="0" err="1"/>
              <a:t>berupa</a:t>
            </a:r>
            <a:r>
              <a:rPr lang="en-US" sz="1600" dirty="0"/>
              <a:t> </a:t>
            </a:r>
            <a:r>
              <a:rPr lang="en-US" sz="1600" i="1" dirty="0"/>
              <a:t>rate of profit</a:t>
            </a:r>
            <a:r>
              <a:rPr lang="en-US" sz="1600" dirty="0"/>
              <a:t> </a:t>
            </a:r>
            <a:r>
              <a:rPr lang="en-US" sz="1600" dirty="0" err="1"/>
              <a:t>untuk</a:t>
            </a:r>
            <a:r>
              <a:rPr lang="en-US" sz="1600" dirty="0"/>
              <a:t> </a:t>
            </a:r>
            <a:r>
              <a:rPr lang="en-US" sz="1600" dirty="0" err="1"/>
              <a:t>perbankan</a:t>
            </a:r>
            <a:r>
              <a:rPr lang="en-US" sz="1600" dirty="0"/>
              <a:t> </a:t>
            </a:r>
            <a:r>
              <a:rPr lang="en-US" sz="1600" dirty="0" err="1"/>
              <a:t>syariah</a:t>
            </a:r>
            <a:r>
              <a:rPr lang="en-US" sz="1600" dirty="0"/>
              <a:t> </a:t>
            </a:r>
            <a:r>
              <a:rPr lang="en-US" sz="1600" dirty="0" err="1"/>
              <a:t>dapat</a:t>
            </a:r>
            <a:r>
              <a:rPr lang="en-US" sz="1600" dirty="0"/>
              <a:t> </a:t>
            </a:r>
            <a:r>
              <a:rPr lang="en-US" sz="1600" dirty="0" err="1" smtClean="0"/>
              <a:t>dibentuk</a:t>
            </a:r>
            <a:endParaRPr lang="en-US" sz="1600" dirty="0" smtClean="0"/>
          </a:p>
          <a:p>
            <a:pPr lvl="0"/>
            <a:r>
              <a:rPr lang="en-US" sz="1600" dirty="0" err="1"/>
              <a:t>Meningkatkan</a:t>
            </a:r>
            <a:r>
              <a:rPr lang="en-US" sz="1600" dirty="0"/>
              <a:t> </a:t>
            </a:r>
            <a:r>
              <a:rPr lang="en-US" sz="1600" dirty="0" err="1"/>
              <a:t>koordinasi</a:t>
            </a:r>
            <a:r>
              <a:rPr lang="en-US" sz="1600" dirty="0"/>
              <a:t> </a:t>
            </a:r>
            <a:r>
              <a:rPr lang="en-US" sz="1600" dirty="0" err="1"/>
              <a:t>antar</a:t>
            </a:r>
            <a:r>
              <a:rPr lang="en-US" sz="1600" dirty="0"/>
              <a:t> </a:t>
            </a:r>
            <a:r>
              <a:rPr lang="en-US" sz="1600" dirty="0" err="1"/>
              <a:t>lembaga</a:t>
            </a:r>
            <a:r>
              <a:rPr lang="en-US" sz="1600" dirty="0"/>
              <a:t> </a:t>
            </a:r>
            <a:r>
              <a:rPr lang="en-US" sz="1600" dirty="0" err="1"/>
              <a:t>pemerintah</a:t>
            </a:r>
            <a:r>
              <a:rPr lang="en-US" sz="1600" dirty="0"/>
              <a:t> </a:t>
            </a:r>
            <a:r>
              <a:rPr lang="en-US" sz="1600" dirty="0" err="1"/>
              <a:t>i.e</a:t>
            </a:r>
            <a:r>
              <a:rPr lang="en-US" sz="1600" dirty="0"/>
              <a:t> </a:t>
            </a:r>
            <a:r>
              <a:rPr lang="en-US" sz="1600" dirty="0" err="1"/>
              <a:t>Kemenkeu</a:t>
            </a:r>
            <a:r>
              <a:rPr lang="en-US" sz="1600" dirty="0"/>
              <a:t>, BI </a:t>
            </a:r>
            <a:r>
              <a:rPr lang="en-US" sz="1600" dirty="0" err="1"/>
              <a:t>dan</a:t>
            </a:r>
            <a:r>
              <a:rPr lang="en-US" sz="1600" dirty="0"/>
              <a:t> OJK </a:t>
            </a:r>
            <a:r>
              <a:rPr lang="en-US" sz="1600" dirty="0" err="1"/>
              <a:t>sehingga</a:t>
            </a:r>
            <a:r>
              <a:rPr lang="en-US" sz="1600" dirty="0"/>
              <a:t> </a:t>
            </a:r>
            <a:r>
              <a:rPr lang="en-US" sz="1600" dirty="0" err="1"/>
              <a:t>dapat</a:t>
            </a:r>
            <a:r>
              <a:rPr lang="en-US" sz="1600" dirty="0"/>
              <a:t> </a:t>
            </a:r>
            <a:r>
              <a:rPr lang="en-US" sz="1600" dirty="0" err="1"/>
              <a:t>meningkatkan</a:t>
            </a:r>
            <a:r>
              <a:rPr lang="en-US" sz="1600" dirty="0"/>
              <a:t> </a:t>
            </a:r>
            <a:r>
              <a:rPr lang="en-US" sz="1600" dirty="0" err="1"/>
              <a:t>efektifitas</a:t>
            </a:r>
            <a:r>
              <a:rPr lang="en-US" sz="1600" dirty="0"/>
              <a:t> </a:t>
            </a:r>
            <a:r>
              <a:rPr lang="en-US" sz="1600" dirty="0" err="1"/>
              <a:t>operasi</a:t>
            </a:r>
            <a:r>
              <a:rPr lang="en-US" sz="1600" dirty="0"/>
              <a:t> </a:t>
            </a:r>
            <a:r>
              <a:rPr lang="en-US" sz="1600" dirty="0" err="1"/>
              <a:t>moneter</a:t>
            </a:r>
            <a:r>
              <a:rPr lang="en-US" sz="1600" dirty="0"/>
              <a:t> </a:t>
            </a:r>
            <a:r>
              <a:rPr lang="en-US" sz="1600" dirty="0" err="1"/>
              <a:t>maupun</a:t>
            </a:r>
            <a:r>
              <a:rPr lang="en-US" sz="1600" dirty="0"/>
              <a:t> </a:t>
            </a:r>
            <a:r>
              <a:rPr lang="en-US" sz="1600" dirty="0" err="1"/>
              <a:t>pendanaan</a:t>
            </a:r>
            <a:r>
              <a:rPr lang="en-US" sz="1600" dirty="0"/>
              <a:t> APBN </a:t>
            </a:r>
            <a:r>
              <a:rPr lang="en-US" sz="1600" dirty="0" err="1"/>
              <a:t>melalui</a:t>
            </a:r>
            <a:r>
              <a:rPr lang="en-US" sz="1600" dirty="0"/>
              <a:t> </a:t>
            </a:r>
            <a:r>
              <a:rPr lang="en-US" sz="1600" dirty="0" err="1"/>
              <a:t>pasar</a:t>
            </a:r>
            <a:r>
              <a:rPr lang="en-US" sz="1600" dirty="0"/>
              <a:t> </a:t>
            </a:r>
            <a:r>
              <a:rPr lang="en-US" sz="1600" dirty="0" err="1"/>
              <a:t>sekunder</a:t>
            </a:r>
            <a:r>
              <a:rPr lang="en-US" sz="1600" dirty="0"/>
              <a:t> </a:t>
            </a:r>
            <a:r>
              <a:rPr lang="en-US" sz="1600" dirty="0" err="1"/>
              <a:t>keuangan</a:t>
            </a:r>
            <a:r>
              <a:rPr lang="en-US" sz="1600" dirty="0"/>
              <a:t> </a:t>
            </a:r>
            <a:r>
              <a:rPr lang="en-US" sz="1600" dirty="0" err="1"/>
              <a:t>syariah</a:t>
            </a:r>
            <a:r>
              <a:rPr lang="en-US" sz="1600" dirty="0"/>
              <a:t>.</a:t>
            </a:r>
          </a:p>
          <a:p>
            <a:pPr lvl="0"/>
            <a:r>
              <a:rPr lang="en-US" sz="1600" dirty="0" err="1"/>
              <a:t>Meningkatkan</a:t>
            </a:r>
            <a:r>
              <a:rPr lang="en-US" sz="1600" dirty="0"/>
              <a:t> </a:t>
            </a:r>
            <a:r>
              <a:rPr lang="en-US" sz="1600" dirty="0" err="1"/>
              <a:t>koordinasi</a:t>
            </a:r>
            <a:r>
              <a:rPr lang="en-US" sz="1600" dirty="0"/>
              <a:t> </a:t>
            </a:r>
            <a:r>
              <a:rPr lang="en-US" sz="1600" dirty="0" err="1"/>
              <a:t>antar</a:t>
            </a:r>
            <a:r>
              <a:rPr lang="en-US" sz="1600" dirty="0"/>
              <a:t> </a:t>
            </a:r>
            <a:r>
              <a:rPr lang="en-US" sz="1600" dirty="0" err="1"/>
              <a:t>lembaga</a:t>
            </a:r>
            <a:r>
              <a:rPr lang="en-US" sz="1600" dirty="0"/>
              <a:t> </a:t>
            </a:r>
            <a:r>
              <a:rPr lang="en-US" sz="1600" dirty="0" err="1"/>
              <a:t>pemerintah</a:t>
            </a:r>
            <a:r>
              <a:rPr lang="en-US" sz="1600" dirty="0"/>
              <a:t> </a:t>
            </a:r>
            <a:r>
              <a:rPr lang="en-US" sz="1600" dirty="0" err="1"/>
              <a:t>i.e</a:t>
            </a:r>
            <a:r>
              <a:rPr lang="en-US" sz="1600" dirty="0"/>
              <a:t> </a:t>
            </a:r>
            <a:r>
              <a:rPr lang="en-US" sz="1600" dirty="0" err="1"/>
              <a:t>Kemenkeu</a:t>
            </a:r>
            <a:r>
              <a:rPr lang="en-US" sz="1600" dirty="0"/>
              <a:t>, BI </a:t>
            </a:r>
            <a:r>
              <a:rPr lang="en-US" sz="1600" dirty="0" err="1"/>
              <a:t>dan</a:t>
            </a:r>
            <a:r>
              <a:rPr lang="en-US" sz="1600" dirty="0"/>
              <a:t> OJK </a:t>
            </a:r>
            <a:r>
              <a:rPr lang="en-US" sz="1600" dirty="0" err="1"/>
              <a:t>sehingga</a:t>
            </a:r>
            <a:r>
              <a:rPr lang="en-US" sz="1600" dirty="0"/>
              <a:t> </a:t>
            </a:r>
            <a:r>
              <a:rPr lang="en-US" sz="1600" dirty="0" err="1"/>
              <a:t>dapat</a:t>
            </a:r>
            <a:r>
              <a:rPr lang="en-US" sz="1600" dirty="0"/>
              <a:t> </a:t>
            </a:r>
            <a:r>
              <a:rPr lang="en-US" sz="1600" dirty="0" err="1"/>
              <a:t>meningkatkan</a:t>
            </a:r>
            <a:r>
              <a:rPr lang="en-US" sz="1600" dirty="0"/>
              <a:t> </a:t>
            </a:r>
            <a:r>
              <a:rPr lang="en-US" sz="1600" dirty="0" err="1"/>
              <a:t>efektifitas</a:t>
            </a:r>
            <a:r>
              <a:rPr lang="en-US" sz="1600" dirty="0"/>
              <a:t> </a:t>
            </a:r>
            <a:r>
              <a:rPr lang="en-US" sz="1600" dirty="0" err="1"/>
              <a:t>operasi</a:t>
            </a:r>
            <a:r>
              <a:rPr lang="en-US" sz="1600" dirty="0"/>
              <a:t> </a:t>
            </a:r>
            <a:r>
              <a:rPr lang="en-US" sz="1600" dirty="0" err="1"/>
              <a:t>moneter</a:t>
            </a:r>
            <a:r>
              <a:rPr lang="en-US" sz="1600" dirty="0"/>
              <a:t> </a:t>
            </a:r>
            <a:r>
              <a:rPr lang="en-US" sz="1600" dirty="0" err="1"/>
              <a:t>maupun</a:t>
            </a:r>
            <a:r>
              <a:rPr lang="en-US" sz="1600" dirty="0"/>
              <a:t> </a:t>
            </a:r>
            <a:r>
              <a:rPr lang="en-US" sz="1600" dirty="0" err="1"/>
              <a:t>pendanaan</a:t>
            </a:r>
            <a:r>
              <a:rPr lang="en-US" sz="1600" dirty="0"/>
              <a:t> APBN </a:t>
            </a:r>
            <a:r>
              <a:rPr lang="en-US" sz="1600" dirty="0" err="1"/>
              <a:t>melalui</a:t>
            </a:r>
            <a:r>
              <a:rPr lang="en-US" sz="1600" dirty="0"/>
              <a:t> </a:t>
            </a:r>
            <a:r>
              <a:rPr lang="en-US" sz="1600" dirty="0" err="1"/>
              <a:t>pasar</a:t>
            </a:r>
            <a:r>
              <a:rPr lang="en-US" sz="1600" dirty="0"/>
              <a:t> </a:t>
            </a:r>
            <a:r>
              <a:rPr lang="en-US" sz="1600" dirty="0" err="1"/>
              <a:t>sekunder</a:t>
            </a:r>
            <a:r>
              <a:rPr lang="en-US" sz="1600" dirty="0"/>
              <a:t> </a:t>
            </a:r>
            <a:r>
              <a:rPr lang="en-US" sz="1600" dirty="0" err="1"/>
              <a:t>keuangan</a:t>
            </a:r>
            <a:r>
              <a:rPr lang="en-US" sz="1600" dirty="0"/>
              <a:t> </a:t>
            </a:r>
            <a:r>
              <a:rPr lang="en-US" sz="1600" dirty="0" err="1"/>
              <a:t>syariah</a:t>
            </a:r>
            <a:r>
              <a:rPr lang="en-US" sz="1600" dirty="0"/>
              <a:t>.</a:t>
            </a:r>
          </a:p>
          <a:p>
            <a:pPr lvl="0"/>
            <a:r>
              <a:rPr lang="en-US" sz="1600" dirty="0" err="1"/>
              <a:t>Meningkatkan</a:t>
            </a:r>
            <a:r>
              <a:rPr lang="en-US" sz="1600" dirty="0"/>
              <a:t> market share </a:t>
            </a:r>
            <a:r>
              <a:rPr lang="en-US" sz="1600" dirty="0" err="1"/>
              <a:t>pasar</a:t>
            </a:r>
            <a:r>
              <a:rPr lang="en-US" sz="1600" dirty="0"/>
              <a:t> </a:t>
            </a:r>
            <a:r>
              <a:rPr lang="en-US" sz="1600" dirty="0" err="1"/>
              <a:t>keuangan</a:t>
            </a:r>
            <a:r>
              <a:rPr lang="en-US" sz="1600" dirty="0"/>
              <a:t> </a:t>
            </a:r>
            <a:r>
              <a:rPr lang="en-US" sz="1600" dirty="0" err="1"/>
              <a:t>syariah</a:t>
            </a:r>
            <a:r>
              <a:rPr lang="en-US" sz="1600" dirty="0"/>
              <a:t> </a:t>
            </a:r>
            <a:r>
              <a:rPr lang="en-US" sz="1600" dirty="0" err="1"/>
              <a:t>ketika</a:t>
            </a:r>
            <a:r>
              <a:rPr lang="en-US" sz="1600" dirty="0"/>
              <a:t> </a:t>
            </a:r>
            <a:r>
              <a:rPr lang="en-US" sz="1600" dirty="0" err="1"/>
              <a:t>semakin</a:t>
            </a:r>
            <a:r>
              <a:rPr lang="en-US" sz="1600" dirty="0"/>
              <a:t> </a:t>
            </a:r>
            <a:r>
              <a:rPr lang="en-US" sz="1600" dirty="0" err="1"/>
              <a:t>banyak</a:t>
            </a:r>
            <a:r>
              <a:rPr lang="en-US" sz="1600" dirty="0"/>
              <a:t> investor yang </a:t>
            </a:r>
            <a:r>
              <a:rPr lang="en-US" sz="1600" dirty="0" err="1"/>
              <a:t>melakukan</a:t>
            </a:r>
            <a:r>
              <a:rPr lang="en-US" sz="1600" dirty="0"/>
              <a:t> </a:t>
            </a:r>
            <a:r>
              <a:rPr lang="en-US" sz="1600" dirty="0" err="1"/>
              <a:t>investasi</a:t>
            </a:r>
            <a:r>
              <a:rPr lang="en-US" sz="1600" dirty="0"/>
              <a:t> </a:t>
            </a:r>
            <a:r>
              <a:rPr lang="en-US" sz="1600" dirty="0" err="1"/>
              <a:t>dan</a:t>
            </a:r>
            <a:r>
              <a:rPr lang="en-US" sz="1600" dirty="0"/>
              <a:t> </a:t>
            </a:r>
            <a:r>
              <a:rPr lang="en-US" sz="1600" dirty="0" err="1"/>
              <a:t>makin</a:t>
            </a:r>
            <a:r>
              <a:rPr lang="en-US" sz="1600" dirty="0"/>
              <a:t> </a:t>
            </a:r>
            <a:r>
              <a:rPr lang="en-US" sz="1600" dirty="0" err="1"/>
              <a:t>banyak</a:t>
            </a:r>
            <a:r>
              <a:rPr lang="en-US" sz="1600" dirty="0"/>
              <a:t> dana </a:t>
            </a:r>
            <a:r>
              <a:rPr lang="en-US" sz="1600" dirty="0" err="1"/>
              <a:t>publik</a:t>
            </a:r>
            <a:r>
              <a:rPr lang="en-US" sz="1600" dirty="0"/>
              <a:t> yang </a:t>
            </a:r>
            <a:r>
              <a:rPr lang="en-US" sz="1600" dirty="0" err="1"/>
              <a:t>terserap</a:t>
            </a:r>
            <a:r>
              <a:rPr lang="en-US" sz="1600" dirty="0"/>
              <a:t>  </a:t>
            </a:r>
            <a:r>
              <a:rPr lang="en-US" sz="1600" dirty="0" err="1"/>
              <a:t>baik</a:t>
            </a:r>
            <a:r>
              <a:rPr lang="en-US" sz="1600" dirty="0"/>
              <a:t> di </a:t>
            </a:r>
            <a:r>
              <a:rPr lang="en-US" sz="1600" dirty="0" err="1"/>
              <a:t>pasar</a:t>
            </a:r>
            <a:r>
              <a:rPr lang="en-US" sz="1600" dirty="0"/>
              <a:t> </a:t>
            </a:r>
            <a:r>
              <a:rPr lang="en-US" sz="1600" dirty="0" err="1"/>
              <a:t>uang</a:t>
            </a:r>
            <a:r>
              <a:rPr lang="en-US" sz="1600" dirty="0"/>
              <a:t> </a:t>
            </a:r>
            <a:r>
              <a:rPr lang="en-US" sz="1600" dirty="0" err="1"/>
              <a:t>maupun</a:t>
            </a:r>
            <a:r>
              <a:rPr lang="en-US" sz="1600" dirty="0"/>
              <a:t> </a:t>
            </a:r>
            <a:r>
              <a:rPr lang="en-US" sz="1600" dirty="0" err="1"/>
              <a:t>pasar</a:t>
            </a:r>
            <a:r>
              <a:rPr lang="en-US" sz="1600" dirty="0"/>
              <a:t> modal </a:t>
            </a:r>
            <a:r>
              <a:rPr lang="en-US" sz="1600" dirty="0" err="1"/>
              <a:t>syariah</a:t>
            </a:r>
            <a:r>
              <a:rPr lang="en-US" sz="1600" dirty="0"/>
              <a:t>.</a:t>
            </a:r>
          </a:p>
          <a:p>
            <a:endParaRPr lang="en-US" sz="1600" dirty="0"/>
          </a:p>
        </p:txBody>
      </p:sp>
    </p:spTree>
    <p:extLst>
      <p:ext uri="{BB962C8B-B14F-4D97-AF65-F5344CB8AC3E}">
        <p14:creationId xmlns:p14="http://schemas.microsoft.com/office/powerpoint/2010/main" val="1189136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smtClean="0"/>
              <a:t>Kesimpulan</a:t>
            </a:r>
            <a:endParaRPr lang="en-US" sz="2400" dirty="0"/>
          </a:p>
        </p:txBody>
      </p:sp>
      <p:sp>
        <p:nvSpPr>
          <p:cNvPr id="3" name="Content Placeholder 2"/>
          <p:cNvSpPr>
            <a:spLocks noGrp="1"/>
          </p:cNvSpPr>
          <p:nvPr>
            <p:ph idx="1"/>
          </p:nvPr>
        </p:nvSpPr>
        <p:spPr/>
        <p:txBody>
          <a:bodyPr>
            <a:normAutofit/>
          </a:bodyPr>
          <a:lstStyle/>
          <a:p>
            <a:pPr lvl="0"/>
            <a:r>
              <a:rPr lang="en-US" sz="1600" dirty="0" err="1"/>
              <a:t>Transaksi</a:t>
            </a:r>
            <a:r>
              <a:rPr lang="en-US" sz="1600" dirty="0"/>
              <a:t> Repo SBI-S di </a:t>
            </a:r>
            <a:r>
              <a:rPr lang="en-US" sz="1600" dirty="0" err="1"/>
              <a:t>perbankan</a:t>
            </a:r>
            <a:r>
              <a:rPr lang="en-US" sz="1600" dirty="0"/>
              <a:t> </a:t>
            </a:r>
            <a:r>
              <a:rPr lang="en-US" sz="1600" dirty="0" err="1"/>
              <a:t>syariah</a:t>
            </a:r>
            <a:r>
              <a:rPr lang="en-US" sz="1600" dirty="0"/>
              <a:t> </a:t>
            </a:r>
            <a:r>
              <a:rPr lang="en-US" sz="1600" dirty="0" err="1"/>
              <a:t>tidak</a:t>
            </a:r>
            <a:r>
              <a:rPr lang="en-US" sz="1600" dirty="0"/>
              <a:t> </a:t>
            </a:r>
            <a:r>
              <a:rPr lang="en-US" sz="1600" dirty="0" err="1"/>
              <a:t>menciptakan</a:t>
            </a:r>
            <a:r>
              <a:rPr lang="en-US" sz="1600" dirty="0"/>
              <a:t> </a:t>
            </a:r>
            <a:r>
              <a:rPr lang="en-US" sz="1600" dirty="0" err="1"/>
              <a:t>intermediasi</a:t>
            </a:r>
            <a:r>
              <a:rPr lang="en-US" sz="1600" dirty="0"/>
              <a:t> </a:t>
            </a:r>
            <a:r>
              <a:rPr lang="en-US" sz="1600" dirty="0" err="1"/>
              <a:t>perbankan</a:t>
            </a:r>
            <a:r>
              <a:rPr lang="en-US" sz="1600" dirty="0"/>
              <a:t> </a:t>
            </a:r>
            <a:r>
              <a:rPr lang="en-US" sz="1600" dirty="0" err="1"/>
              <a:t>syariah</a:t>
            </a:r>
            <a:r>
              <a:rPr lang="en-US" sz="1600" dirty="0"/>
              <a:t> di </a:t>
            </a:r>
            <a:r>
              <a:rPr lang="en-US" sz="1600" dirty="0" err="1"/>
              <a:t>sektor</a:t>
            </a:r>
            <a:r>
              <a:rPr lang="en-US" sz="1600" dirty="0"/>
              <a:t> </a:t>
            </a:r>
            <a:r>
              <a:rPr lang="en-US" sz="1600" dirty="0" err="1"/>
              <a:t>riil</a:t>
            </a:r>
            <a:r>
              <a:rPr lang="en-US" sz="1600" dirty="0"/>
              <a:t> </a:t>
            </a:r>
            <a:r>
              <a:rPr lang="en-US" sz="1600" dirty="0" err="1"/>
              <a:t>karena</a:t>
            </a:r>
            <a:r>
              <a:rPr lang="en-US" sz="1600" dirty="0"/>
              <a:t> </a:t>
            </a:r>
            <a:r>
              <a:rPr lang="en-US" sz="1600" dirty="0" err="1"/>
              <a:t>hanya</a:t>
            </a:r>
            <a:r>
              <a:rPr lang="en-US" sz="1600" dirty="0"/>
              <a:t> </a:t>
            </a:r>
            <a:r>
              <a:rPr lang="en-US" sz="1600" dirty="0" err="1"/>
              <a:t>ditujukan</a:t>
            </a:r>
            <a:r>
              <a:rPr lang="en-US" sz="1600" dirty="0"/>
              <a:t> </a:t>
            </a:r>
            <a:r>
              <a:rPr lang="en-US" sz="1600" dirty="0" err="1"/>
              <a:t>untuk</a:t>
            </a:r>
            <a:r>
              <a:rPr lang="en-US" sz="1600" dirty="0"/>
              <a:t> </a:t>
            </a:r>
            <a:r>
              <a:rPr lang="en-US" sz="1600" dirty="0" err="1"/>
              <a:t>operasi</a:t>
            </a:r>
            <a:r>
              <a:rPr lang="en-US" sz="1600" dirty="0"/>
              <a:t> </a:t>
            </a:r>
            <a:r>
              <a:rPr lang="en-US" sz="1600" dirty="0" err="1"/>
              <a:t>moneter</a:t>
            </a:r>
            <a:r>
              <a:rPr lang="en-US" sz="1600" dirty="0"/>
              <a:t> </a:t>
            </a:r>
            <a:r>
              <a:rPr lang="en-US" sz="1600" dirty="0" err="1"/>
              <a:t>yaitu</a:t>
            </a:r>
            <a:r>
              <a:rPr lang="en-US" sz="1600" dirty="0"/>
              <a:t> </a:t>
            </a:r>
            <a:r>
              <a:rPr lang="en-US" sz="1600" dirty="0" err="1"/>
              <a:t>dalam</a:t>
            </a:r>
            <a:r>
              <a:rPr lang="en-US" sz="1600" dirty="0"/>
              <a:t> </a:t>
            </a:r>
            <a:r>
              <a:rPr lang="en-US" sz="1600" dirty="0" err="1"/>
              <a:t>rangka</a:t>
            </a:r>
            <a:r>
              <a:rPr lang="en-US" sz="1600" dirty="0"/>
              <a:t> </a:t>
            </a:r>
            <a:r>
              <a:rPr lang="en-US" sz="1600" dirty="0" err="1"/>
              <a:t>kontraksi</a:t>
            </a:r>
            <a:r>
              <a:rPr lang="en-US" sz="1600" dirty="0"/>
              <a:t> </a:t>
            </a:r>
            <a:r>
              <a:rPr lang="en-US" sz="1600" dirty="0" err="1"/>
              <a:t>dan</a:t>
            </a:r>
            <a:r>
              <a:rPr lang="en-US" sz="1600" dirty="0"/>
              <a:t> </a:t>
            </a:r>
            <a:r>
              <a:rPr lang="en-US" sz="1600" dirty="0" err="1"/>
              <a:t>ekspansi</a:t>
            </a:r>
            <a:r>
              <a:rPr lang="en-US" sz="1600" dirty="0"/>
              <a:t> </a:t>
            </a:r>
            <a:r>
              <a:rPr lang="en-US" sz="1600" dirty="0" err="1"/>
              <a:t>moneter</a:t>
            </a:r>
            <a:r>
              <a:rPr lang="en-US" sz="1600" dirty="0"/>
              <a:t> </a:t>
            </a:r>
            <a:r>
              <a:rPr lang="en-US" sz="1600" dirty="0" err="1"/>
              <a:t>tanpa</a:t>
            </a:r>
            <a:r>
              <a:rPr lang="en-US" sz="1600" dirty="0"/>
              <a:t> </a:t>
            </a:r>
            <a:r>
              <a:rPr lang="en-US" sz="1600" dirty="0" err="1"/>
              <a:t>adanya</a:t>
            </a:r>
            <a:r>
              <a:rPr lang="en-US" sz="1600" dirty="0"/>
              <a:t> underlying </a:t>
            </a:r>
            <a:r>
              <a:rPr lang="en-US" sz="1600" dirty="0" err="1"/>
              <a:t>transaksi</a:t>
            </a:r>
            <a:r>
              <a:rPr lang="en-US" sz="1600" dirty="0"/>
              <a:t> di </a:t>
            </a:r>
            <a:r>
              <a:rPr lang="en-US" sz="1600" dirty="0" err="1"/>
              <a:t>sektor</a:t>
            </a:r>
            <a:r>
              <a:rPr lang="en-US" sz="1600" dirty="0"/>
              <a:t> </a:t>
            </a:r>
            <a:r>
              <a:rPr lang="en-US" sz="1600" dirty="0" err="1"/>
              <a:t>riil</a:t>
            </a:r>
            <a:r>
              <a:rPr lang="en-US" sz="1600" dirty="0"/>
              <a:t>.</a:t>
            </a:r>
          </a:p>
          <a:p>
            <a:pPr lvl="0"/>
            <a:r>
              <a:rPr lang="en-US" sz="1600" dirty="0" err="1"/>
              <a:t>Transaksi</a:t>
            </a:r>
            <a:r>
              <a:rPr lang="en-US" sz="1600" dirty="0"/>
              <a:t> Repo yang </a:t>
            </a:r>
            <a:r>
              <a:rPr lang="en-US" sz="1600" dirty="0" err="1"/>
              <a:t>dapat</a:t>
            </a:r>
            <a:r>
              <a:rPr lang="en-US" sz="1600" dirty="0"/>
              <a:t> </a:t>
            </a:r>
            <a:r>
              <a:rPr lang="en-US" sz="1600" dirty="0" err="1"/>
              <a:t>meningkatkan</a:t>
            </a:r>
            <a:r>
              <a:rPr lang="en-US" sz="1600" dirty="0"/>
              <a:t> </a:t>
            </a:r>
            <a:r>
              <a:rPr lang="en-US" sz="1600" dirty="0" err="1"/>
              <a:t>intermediasi</a:t>
            </a:r>
            <a:r>
              <a:rPr lang="en-US" sz="1600" dirty="0"/>
              <a:t> </a:t>
            </a:r>
            <a:r>
              <a:rPr lang="en-US" sz="1600" dirty="0" err="1"/>
              <a:t>perbankan</a:t>
            </a:r>
            <a:r>
              <a:rPr lang="en-US" sz="1600" dirty="0"/>
              <a:t> </a:t>
            </a:r>
            <a:r>
              <a:rPr lang="en-US" sz="1600" dirty="0" err="1"/>
              <a:t>syariah</a:t>
            </a:r>
            <a:r>
              <a:rPr lang="en-US" sz="1600" dirty="0"/>
              <a:t> </a:t>
            </a:r>
            <a:r>
              <a:rPr lang="en-US" sz="1600" dirty="0" err="1"/>
              <a:t>bisa</a:t>
            </a:r>
            <a:r>
              <a:rPr lang="en-US" sz="1600" dirty="0"/>
              <a:t> </a:t>
            </a:r>
            <a:r>
              <a:rPr lang="en-US" sz="1600" dirty="0" err="1"/>
              <a:t>dilakukan</a:t>
            </a:r>
            <a:r>
              <a:rPr lang="en-US" sz="1600" dirty="0"/>
              <a:t> </a:t>
            </a:r>
            <a:r>
              <a:rPr lang="en-US" sz="1600" dirty="0" err="1"/>
              <a:t>melalui</a:t>
            </a:r>
            <a:r>
              <a:rPr lang="en-US" sz="1600" dirty="0"/>
              <a:t> Repo SIMA/SBPU-M </a:t>
            </a:r>
            <a:r>
              <a:rPr lang="en-US" sz="1600" dirty="0" err="1"/>
              <a:t>dan</a:t>
            </a:r>
            <a:r>
              <a:rPr lang="en-US" sz="1600" dirty="0"/>
              <a:t> </a:t>
            </a:r>
            <a:r>
              <a:rPr lang="en-US" sz="1600" dirty="0" err="1"/>
              <a:t>Sekuritisasi</a:t>
            </a:r>
            <a:r>
              <a:rPr lang="en-US" sz="1600" dirty="0"/>
              <a:t> SBSN.  </a:t>
            </a:r>
            <a:r>
              <a:rPr lang="en-US" sz="1600" dirty="0" err="1"/>
              <a:t>Dengan</a:t>
            </a:r>
            <a:r>
              <a:rPr lang="en-US" sz="1600" dirty="0"/>
              <a:t> </a:t>
            </a:r>
            <a:r>
              <a:rPr lang="en-US" sz="1600" dirty="0" err="1"/>
              <a:t>pangsa</a:t>
            </a:r>
            <a:r>
              <a:rPr lang="en-US" sz="1600" dirty="0"/>
              <a:t> </a:t>
            </a:r>
            <a:r>
              <a:rPr lang="en-US" sz="1600" dirty="0" err="1"/>
              <a:t>pasar</a:t>
            </a:r>
            <a:r>
              <a:rPr lang="en-US" sz="1600" dirty="0"/>
              <a:t> Bank </a:t>
            </a:r>
            <a:r>
              <a:rPr lang="en-US" sz="1600" dirty="0" err="1"/>
              <a:t>Syariah</a:t>
            </a:r>
            <a:r>
              <a:rPr lang="en-US" sz="1600" dirty="0"/>
              <a:t> yang </a:t>
            </a:r>
            <a:r>
              <a:rPr lang="en-US" sz="1600" dirty="0" err="1"/>
              <a:t>masih</a:t>
            </a:r>
            <a:r>
              <a:rPr lang="en-US" sz="1600" dirty="0"/>
              <a:t> </a:t>
            </a:r>
            <a:r>
              <a:rPr lang="en-US" sz="1600" dirty="0" err="1"/>
              <a:t>kecil</a:t>
            </a:r>
            <a:r>
              <a:rPr lang="en-US" sz="1600" dirty="0"/>
              <a:t> (</a:t>
            </a:r>
            <a:r>
              <a:rPr lang="en-US" sz="1600" dirty="0" err="1"/>
              <a:t>sekitar</a:t>
            </a:r>
            <a:r>
              <a:rPr lang="en-US" sz="1600" dirty="0"/>
              <a:t> 5%), </a:t>
            </a:r>
            <a:r>
              <a:rPr lang="en-US" sz="1600" dirty="0" err="1"/>
              <a:t>maka</a:t>
            </a:r>
            <a:r>
              <a:rPr lang="en-US" sz="1600" dirty="0"/>
              <a:t> </a:t>
            </a:r>
            <a:r>
              <a:rPr lang="en-US" sz="1600" dirty="0" err="1"/>
              <a:t>kebijakan</a:t>
            </a:r>
            <a:r>
              <a:rPr lang="en-US" sz="1600" dirty="0"/>
              <a:t> OPT </a:t>
            </a:r>
            <a:r>
              <a:rPr lang="en-US" sz="1600" dirty="0" err="1"/>
              <a:t>tidak</a:t>
            </a:r>
            <a:r>
              <a:rPr lang="en-US" sz="1600" dirty="0"/>
              <a:t> </a:t>
            </a:r>
            <a:r>
              <a:rPr lang="en-US" sz="1600" dirty="0" err="1"/>
              <a:t>akan</a:t>
            </a:r>
            <a:r>
              <a:rPr lang="en-US" sz="1600" dirty="0"/>
              <a:t> </a:t>
            </a:r>
            <a:r>
              <a:rPr lang="en-US" sz="1600" dirty="0" err="1"/>
              <a:t>efektif</a:t>
            </a:r>
            <a:r>
              <a:rPr lang="en-US" sz="1600" dirty="0"/>
              <a:t> </a:t>
            </a:r>
            <a:r>
              <a:rPr lang="en-US" sz="1600" dirty="0" err="1"/>
              <a:t>dilakukan</a:t>
            </a:r>
            <a:r>
              <a:rPr lang="en-US" sz="1600" dirty="0"/>
              <a:t> </a:t>
            </a:r>
            <a:r>
              <a:rPr lang="en-US" sz="1600" dirty="0" err="1"/>
              <a:t>melalui</a:t>
            </a:r>
            <a:r>
              <a:rPr lang="en-US" sz="1600" dirty="0"/>
              <a:t> PUAS </a:t>
            </a:r>
            <a:r>
              <a:rPr lang="en-US" sz="1600" dirty="0" err="1"/>
              <a:t>maka</a:t>
            </a:r>
            <a:r>
              <a:rPr lang="en-US" sz="1600" dirty="0"/>
              <a:t> </a:t>
            </a:r>
            <a:r>
              <a:rPr lang="en-US" sz="1600" dirty="0" err="1"/>
              <a:t>transaksi</a:t>
            </a:r>
            <a:r>
              <a:rPr lang="en-US" sz="1600" dirty="0"/>
              <a:t> Repo </a:t>
            </a:r>
            <a:r>
              <a:rPr lang="en-US" sz="1600" dirty="0" err="1"/>
              <a:t>sebaiknya</a:t>
            </a:r>
            <a:r>
              <a:rPr lang="en-US" sz="1600" dirty="0"/>
              <a:t> </a:t>
            </a:r>
            <a:r>
              <a:rPr lang="en-US" sz="1600" dirty="0" err="1"/>
              <a:t>ditujukan</a:t>
            </a:r>
            <a:r>
              <a:rPr lang="en-US" sz="1600" dirty="0"/>
              <a:t> </a:t>
            </a:r>
            <a:r>
              <a:rPr lang="en-US" sz="1600" dirty="0" err="1"/>
              <a:t>untuk</a:t>
            </a:r>
            <a:r>
              <a:rPr lang="en-US" sz="1600" dirty="0"/>
              <a:t> </a:t>
            </a:r>
            <a:r>
              <a:rPr lang="en-US" sz="1600" dirty="0" err="1"/>
              <a:t>intermediasi</a:t>
            </a:r>
            <a:r>
              <a:rPr lang="en-US" sz="1600" dirty="0"/>
              <a:t> </a:t>
            </a:r>
            <a:r>
              <a:rPr lang="en-US" sz="1600" dirty="0" err="1"/>
              <a:t>perbankan</a:t>
            </a:r>
            <a:r>
              <a:rPr lang="en-US" sz="1600" dirty="0"/>
              <a:t> </a:t>
            </a:r>
            <a:r>
              <a:rPr lang="en-US" sz="1600" dirty="0" err="1"/>
              <a:t>syariah</a:t>
            </a:r>
            <a:r>
              <a:rPr lang="en-US" sz="1600" dirty="0"/>
              <a:t> </a:t>
            </a:r>
            <a:r>
              <a:rPr lang="en-US" sz="1600" dirty="0" err="1"/>
              <a:t>ke</a:t>
            </a:r>
            <a:r>
              <a:rPr lang="en-US" sz="1600" dirty="0"/>
              <a:t> </a:t>
            </a:r>
            <a:r>
              <a:rPr lang="en-US" sz="1600" dirty="0" err="1"/>
              <a:t>sektor</a:t>
            </a:r>
            <a:r>
              <a:rPr lang="en-US" sz="1600" dirty="0"/>
              <a:t> </a:t>
            </a:r>
            <a:r>
              <a:rPr lang="en-US" sz="1600" dirty="0" err="1"/>
              <a:t>riil</a:t>
            </a:r>
            <a:r>
              <a:rPr lang="en-US" sz="1600" dirty="0"/>
              <a:t> </a:t>
            </a:r>
            <a:r>
              <a:rPr lang="en-US" sz="1600" dirty="0" err="1"/>
              <a:t>yaitu</a:t>
            </a:r>
            <a:r>
              <a:rPr lang="en-US" sz="1600" dirty="0"/>
              <a:t> </a:t>
            </a:r>
            <a:r>
              <a:rPr lang="en-US" sz="1600" dirty="0" err="1"/>
              <a:t>menjadi</a:t>
            </a:r>
            <a:r>
              <a:rPr lang="en-US" sz="1600" dirty="0"/>
              <a:t> </a:t>
            </a:r>
            <a:r>
              <a:rPr lang="en-US" sz="1600" dirty="0" err="1"/>
              <a:t>sumber</a:t>
            </a:r>
            <a:r>
              <a:rPr lang="en-US" sz="1600" dirty="0"/>
              <a:t> </a:t>
            </a:r>
            <a:r>
              <a:rPr lang="en-US" sz="1600" dirty="0" err="1"/>
              <a:t>likuiditas</a:t>
            </a:r>
            <a:r>
              <a:rPr lang="en-US" sz="1600" dirty="0"/>
              <a:t> </a:t>
            </a:r>
            <a:r>
              <a:rPr lang="en-US" sz="1600" dirty="0" err="1"/>
              <a:t>bagi</a:t>
            </a:r>
            <a:r>
              <a:rPr lang="en-US" sz="1600" dirty="0"/>
              <a:t> </a:t>
            </a:r>
            <a:r>
              <a:rPr lang="en-US" sz="1600" dirty="0" err="1"/>
              <a:t>pasar</a:t>
            </a:r>
            <a:r>
              <a:rPr lang="en-US" sz="1600" dirty="0"/>
              <a:t> </a:t>
            </a:r>
            <a:r>
              <a:rPr lang="en-US" sz="1600" dirty="0" err="1"/>
              <a:t>uang</a:t>
            </a:r>
            <a:r>
              <a:rPr lang="en-US" sz="1600" dirty="0"/>
              <a:t> </a:t>
            </a:r>
            <a:r>
              <a:rPr lang="en-US" sz="1600" dirty="0" err="1"/>
              <a:t>dan</a:t>
            </a:r>
            <a:r>
              <a:rPr lang="en-US" sz="1600" dirty="0"/>
              <a:t> </a:t>
            </a:r>
            <a:r>
              <a:rPr lang="en-US" sz="1600" dirty="0" err="1"/>
              <a:t>pasar</a:t>
            </a:r>
            <a:r>
              <a:rPr lang="en-US" sz="1600" dirty="0"/>
              <a:t> modal.  </a:t>
            </a:r>
          </a:p>
          <a:p>
            <a:pPr lvl="0"/>
            <a:r>
              <a:rPr lang="en-US" sz="1600" dirty="0"/>
              <a:t>Di </a:t>
            </a:r>
            <a:r>
              <a:rPr lang="en-US" sz="1600" dirty="0" err="1"/>
              <a:t>berbagai</a:t>
            </a:r>
            <a:r>
              <a:rPr lang="en-US" sz="1600" dirty="0"/>
              <a:t> </a:t>
            </a:r>
            <a:r>
              <a:rPr lang="en-US" sz="1600" dirty="0" err="1"/>
              <a:t>negara</a:t>
            </a:r>
            <a:r>
              <a:rPr lang="en-US" sz="1600" dirty="0"/>
              <a:t> </a:t>
            </a:r>
            <a:r>
              <a:rPr lang="en-US" sz="1600" dirty="0" err="1"/>
              <a:t>seperti</a:t>
            </a:r>
            <a:r>
              <a:rPr lang="en-US" sz="1600" dirty="0"/>
              <a:t> </a:t>
            </a:r>
            <a:r>
              <a:rPr lang="en-US" sz="1600" dirty="0" err="1"/>
              <a:t>Jepang</a:t>
            </a:r>
            <a:r>
              <a:rPr lang="en-US" sz="1600" dirty="0"/>
              <a:t> </a:t>
            </a:r>
            <a:r>
              <a:rPr lang="en-US" sz="1600" dirty="0" err="1"/>
              <a:t>dan</a:t>
            </a:r>
            <a:r>
              <a:rPr lang="en-US" sz="1600" dirty="0"/>
              <a:t> Amerika </a:t>
            </a:r>
            <a:r>
              <a:rPr lang="en-US" sz="1600" dirty="0" err="1"/>
              <a:t>Serikat</a:t>
            </a:r>
            <a:r>
              <a:rPr lang="en-US" sz="1600" dirty="0"/>
              <a:t> </a:t>
            </a:r>
            <a:r>
              <a:rPr lang="en-US" sz="1600" dirty="0" err="1"/>
              <a:t>pasar</a:t>
            </a:r>
            <a:r>
              <a:rPr lang="en-US" sz="1600" dirty="0"/>
              <a:t> repo </a:t>
            </a:r>
            <a:r>
              <a:rPr lang="en-US" sz="1600" dirty="0" err="1"/>
              <a:t>merupakan</a:t>
            </a:r>
            <a:r>
              <a:rPr lang="en-US" sz="1600" dirty="0"/>
              <a:t> </a:t>
            </a:r>
            <a:r>
              <a:rPr lang="en-US" sz="1600" i="1" dirty="0"/>
              <a:t>back bone</a:t>
            </a:r>
            <a:r>
              <a:rPr lang="en-US" sz="1600" dirty="0"/>
              <a:t> </a:t>
            </a:r>
            <a:r>
              <a:rPr lang="en-US" sz="1600" dirty="0" err="1"/>
              <a:t>dari</a:t>
            </a:r>
            <a:r>
              <a:rPr lang="en-US" sz="1600" dirty="0"/>
              <a:t> </a:t>
            </a:r>
            <a:r>
              <a:rPr lang="en-US" sz="1600" dirty="0" err="1"/>
              <a:t>pasar</a:t>
            </a:r>
            <a:r>
              <a:rPr lang="en-US" sz="1600" dirty="0"/>
              <a:t> modal </a:t>
            </a:r>
            <a:r>
              <a:rPr lang="en-US" sz="1600" dirty="0" err="1"/>
              <a:t>mencapai</a:t>
            </a:r>
            <a:r>
              <a:rPr lang="en-US" sz="1600" dirty="0"/>
              <a:t> 40 % </a:t>
            </a:r>
            <a:r>
              <a:rPr lang="en-US" sz="1600" dirty="0" err="1"/>
              <a:t>dari</a:t>
            </a:r>
            <a:r>
              <a:rPr lang="en-US" sz="1600" dirty="0"/>
              <a:t> </a:t>
            </a:r>
            <a:r>
              <a:rPr lang="en-US" sz="1600" dirty="0" err="1"/>
              <a:t>seluruh</a:t>
            </a:r>
            <a:r>
              <a:rPr lang="en-US" sz="1600" dirty="0"/>
              <a:t> </a:t>
            </a:r>
            <a:r>
              <a:rPr lang="en-US" sz="1600" dirty="0" err="1"/>
              <a:t>transaksi</a:t>
            </a:r>
            <a:r>
              <a:rPr lang="en-US" sz="1600" dirty="0"/>
              <a:t> </a:t>
            </a:r>
            <a:r>
              <a:rPr lang="en-US" sz="1600" dirty="0" err="1"/>
              <a:t>hutang</a:t>
            </a:r>
            <a:r>
              <a:rPr lang="en-US" sz="1600" dirty="0"/>
              <a:t>, </a:t>
            </a:r>
            <a:r>
              <a:rPr lang="en-US" sz="1600" dirty="0" err="1"/>
              <a:t>untuk</a:t>
            </a:r>
            <a:r>
              <a:rPr lang="en-US" sz="1600" dirty="0"/>
              <a:t> </a:t>
            </a:r>
            <a:r>
              <a:rPr lang="en-US" sz="1600" dirty="0" err="1"/>
              <a:t>itu</a:t>
            </a:r>
            <a:r>
              <a:rPr lang="en-US" sz="1600" dirty="0"/>
              <a:t> </a:t>
            </a:r>
            <a:r>
              <a:rPr lang="en-US" sz="1600" dirty="0" err="1"/>
              <a:t>transaksi</a:t>
            </a:r>
            <a:r>
              <a:rPr lang="en-US" sz="1600" dirty="0"/>
              <a:t> repo </a:t>
            </a:r>
            <a:r>
              <a:rPr lang="en-US" sz="1600" dirty="0" err="1"/>
              <a:t>khususnya</a:t>
            </a:r>
            <a:r>
              <a:rPr lang="en-US" sz="1600" dirty="0"/>
              <a:t> repo di bank </a:t>
            </a:r>
            <a:r>
              <a:rPr lang="en-US" sz="1600" dirty="0" err="1"/>
              <a:t>syariah</a:t>
            </a:r>
            <a:r>
              <a:rPr lang="en-US" sz="1600" dirty="0"/>
              <a:t> </a:t>
            </a:r>
            <a:r>
              <a:rPr lang="en-US" sz="1600" dirty="0" err="1"/>
              <a:t>perlu</a:t>
            </a:r>
            <a:r>
              <a:rPr lang="en-US" sz="1600" dirty="0"/>
              <a:t> </a:t>
            </a:r>
            <a:r>
              <a:rPr lang="en-US" sz="1600" dirty="0" err="1"/>
              <a:t>terus</a:t>
            </a:r>
            <a:r>
              <a:rPr lang="en-US" sz="1600" dirty="0"/>
              <a:t> </a:t>
            </a:r>
            <a:r>
              <a:rPr lang="en-US" sz="1600" dirty="0" err="1"/>
              <a:t>didorong</a:t>
            </a:r>
            <a:r>
              <a:rPr lang="en-US" sz="1600" dirty="0"/>
              <a:t> </a:t>
            </a:r>
            <a:r>
              <a:rPr lang="en-US" sz="1600" dirty="0" err="1"/>
              <a:t>oleh</a:t>
            </a:r>
            <a:r>
              <a:rPr lang="en-US" sz="1600" dirty="0"/>
              <a:t> BI agar </a:t>
            </a:r>
            <a:r>
              <a:rPr lang="en-US" sz="1600" dirty="0" err="1"/>
              <a:t>pengembangan</a:t>
            </a:r>
            <a:r>
              <a:rPr lang="en-US" sz="1600" dirty="0"/>
              <a:t> </a:t>
            </a:r>
            <a:r>
              <a:rPr lang="en-US" sz="1600" dirty="0" err="1"/>
              <a:t>dan</a:t>
            </a:r>
            <a:r>
              <a:rPr lang="en-US" sz="1600" dirty="0"/>
              <a:t> </a:t>
            </a:r>
            <a:r>
              <a:rPr lang="en-US" sz="1600" dirty="0" err="1"/>
              <a:t>pendalaman</a:t>
            </a:r>
            <a:r>
              <a:rPr lang="en-US" sz="1600" dirty="0"/>
              <a:t> </a:t>
            </a:r>
            <a:r>
              <a:rPr lang="en-US" sz="1600" dirty="0" err="1"/>
              <a:t>pasar</a:t>
            </a:r>
            <a:r>
              <a:rPr lang="en-US" sz="1600" dirty="0"/>
              <a:t> </a:t>
            </a:r>
            <a:r>
              <a:rPr lang="en-US" sz="1600" dirty="0" err="1"/>
              <a:t>keuangan</a:t>
            </a:r>
            <a:r>
              <a:rPr lang="en-US" sz="1600" dirty="0"/>
              <a:t> </a:t>
            </a:r>
            <a:r>
              <a:rPr lang="en-US" sz="1600" dirty="0" err="1"/>
              <a:t>syariah</a:t>
            </a:r>
            <a:r>
              <a:rPr lang="en-US" sz="1600" dirty="0"/>
              <a:t> </a:t>
            </a:r>
            <a:r>
              <a:rPr lang="en-US" sz="1600" dirty="0" err="1"/>
              <a:t>dapat</a:t>
            </a:r>
            <a:r>
              <a:rPr lang="en-US" sz="1600" dirty="0"/>
              <a:t> </a:t>
            </a:r>
            <a:r>
              <a:rPr lang="en-US" sz="1600" dirty="0" err="1"/>
              <a:t>tercapai</a:t>
            </a:r>
            <a:r>
              <a:rPr lang="en-US" sz="1600" dirty="0"/>
              <a:t>.</a:t>
            </a:r>
          </a:p>
          <a:p>
            <a:pPr lvl="0"/>
            <a:r>
              <a:rPr lang="en-US" sz="1600" dirty="0" err="1"/>
              <a:t>Transaksi</a:t>
            </a:r>
            <a:r>
              <a:rPr lang="en-US" sz="1600" dirty="0"/>
              <a:t> repo </a:t>
            </a:r>
            <a:r>
              <a:rPr lang="en-US" sz="1600" dirty="0" err="1"/>
              <a:t>dengan</a:t>
            </a:r>
            <a:r>
              <a:rPr lang="en-US" sz="1600" dirty="0"/>
              <a:t> instrument SIMA/SBPU-M </a:t>
            </a:r>
            <a:r>
              <a:rPr lang="en-US" sz="1600" dirty="0" err="1"/>
              <a:t>dan</a:t>
            </a:r>
            <a:r>
              <a:rPr lang="en-US" sz="1600" dirty="0"/>
              <a:t> SBSN </a:t>
            </a:r>
            <a:r>
              <a:rPr lang="en-US" sz="1600" dirty="0" err="1"/>
              <a:t>dengan</a:t>
            </a:r>
            <a:r>
              <a:rPr lang="en-US" sz="1600" dirty="0"/>
              <a:t> volume yang </a:t>
            </a:r>
            <a:r>
              <a:rPr lang="en-US" sz="1600" dirty="0" err="1"/>
              <a:t>besar</a:t>
            </a:r>
            <a:r>
              <a:rPr lang="en-US" sz="1600" dirty="0"/>
              <a:t> </a:t>
            </a:r>
            <a:r>
              <a:rPr lang="en-US" sz="1600" dirty="0" err="1"/>
              <a:t>akan</a:t>
            </a:r>
            <a:r>
              <a:rPr lang="en-US" sz="1600" dirty="0"/>
              <a:t> </a:t>
            </a:r>
            <a:r>
              <a:rPr lang="en-US" sz="1600" dirty="0" err="1"/>
              <a:t>menciptakan</a:t>
            </a:r>
            <a:r>
              <a:rPr lang="en-US" sz="1600" dirty="0"/>
              <a:t> </a:t>
            </a:r>
            <a:r>
              <a:rPr lang="en-US" sz="1600" i="1" dirty="0"/>
              <a:t>reference profit rate</a:t>
            </a:r>
            <a:r>
              <a:rPr lang="en-US" sz="1600" dirty="0"/>
              <a:t> yang </a:t>
            </a:r>
            <a:r>
              <a:rPr lang="en-US" sz="1600" dirty="0" err="1"/>
              <a:t>sangat</a:t>
            </a:r>
            <a:r>
              <a:rPr lang="en-US" sz="1600" dirty="0"/>
              <a:t> </a:t>
            </a:r>
            <a:r>
              <a:rPr lang="en-US" sz="1600" dirty="0" err="1"/>
              <a:t>dibutuhkan</a:t>
            </a:r>
            <a:r>
              <a:rPr lang="en-US" sz="1600" dirty="0"/>
              <a:t> </a:t>
            </a:r>
            <a:r>
              <a:rPr lang="en-US" sz="1600" dirty="0" err="1"/>
              <a:t>bagi</a:t>
            </a:r>
            <a:r>
              <a:rPr lang="en-US" sz="1600" dirty="0"/>
              <a:t> bank </a:t>
            </a:r>
            <a:r>
              <a:rPr lang="en-US" sz="1600" dirty="0" err="1"/>
              <a:t>syariah</a:t>
            </a:r>
            <a:r>
              <a:rPr lang="en-US" sz="1600" dirty="0"/>
              <a:t> </a:t>
            </a:r>
            <a:r>
              <a:rPr lang="en-US" sz="1600" dirty="0" err="1"/>
              <a:t>sebagai</a:t>
            </a:r>
            <a:r>
              <a:rPr lang="en-US" sz="1600" dirty="0"/>
              <a:t> alternative BI-rate.</a:t>
            </a:r>
          </a:p>
          <a:p>
            <a:pPr marL="0" indent="0">
              <a:buNone/>
            </a:pPr>
            <a:endParaRPr lang="en-US" sz="1600" dirty="0"/>
          </a:p>
        </p:txBody>
      </p:sp>
    </p:spTree>
    <p:extLst>
      <p:ext uri="{BB962C8B-B14F-4D97-AF65-F5344CB8AC3E}">
        <p14:creationId xmlns:p14="http://schemas.microsoft.com/office/powerpoint/2010/main" val="3494971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METODE ELIMINASI RIBA DAN MAYSIR PADA RATE OF PROFIT</a:t>
            </a:r>
            <a:endParaRPr lang="en-US" sz="2000" dirty="0"/>
          </a:p>
        </p:txBody>
      </p:sp>
      <p:sp>
        <p:nvSpPr>
          <p:cNvPr id="4" name="Footer Placeholder 3"/>
          <p:cNvSpPr>
            <a:spLocks noGrp="1"/>
          </p:cNvSpPr>
          <p:nvPr>
            <p:ph type="ftr" sz="quarter" idx="11"/>
          </p:nvPr>
        </p:nvSpPr>
        <p:spPr/>
        <p:txBody>
          <a:bodyPr/>
          <a:lstStyle/>
          <a:p>
            <a:r>
              <a:rPr lang="en-US" altLang="en-US" smtClean="0"/>
              <a:t>www.themegallery.com</a:t>
            </a:r>
            <a:endParaRPr lang="en-US" alt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51108175"/>
              </p:ext>
            </p:extLst>
          </p:nvPr>
        </p:nvGraphicFramePr>
        <p:xfrm>
          <a:off x="381000" y="1600200"/>
          <a:ext cx="7924800" cy="3962401"/>
        </p:xfrm>
        <a:graphic>
          <a:graphicData uri="http://schemas.openxmlformats.org/drawingml/2006/table">
            <a:tbl>
              <a:tblPr firstRow="1" firstCol="1" bandRow="1">
                <a:tableStyleId>{5DA37D80-6434-44D0-A028-1B22A696006F}</a:tableStyleId>
              </a:tblPr>
              <a:tblGrid>
                <a:gridCol w="2286000"/>
                <a:gridCol w="2895600"/>
                <a:gridCol w="2743200"/>
              </a:tblGrid>
              <a:tr h="332720">
                <a:tc>
                  <a:txBody>
                    <a:bodyPr/>
                    <a:lstStyle/>
                    <a:p>
                      <a:pPr marL="0" marR="0" algn="ctr">
                        <a:lnSpc>
                          <a:spcPct val="115000"/>
                        </a:lnSpc>
                        <a:spcBef>
                          <a:spcPts val="0"/>
                        </a:spcBef>
                        <a:spcAft>
                          <a:spcPts val="0"/>
                        </a:spcAft>
                        <a:tabLst>
                          <a:tab pos="2130425" algn="l"/>
                        </a:tabLst>
                      </a:pPr>
                      <a:r>
                        <a:rPr lang="en-US" sz="1400" dirty="0" smtClean="0">
                          <a:effectLst/>
                        </a:rPr>
                        <a:t>TIPE</a:t>
                      </a:r>
                      <a:endParaRPr lang="en-US" sz="1400" dirty="0">
                        <a:solidFill>
                          <a:schemeClr val="accent3"/>
                        </a:solidFill>
                        <a:effectLst/>
                        <a:latin typeface="Calibri"/>
                        <a:ea typeface="Calibri"/>
                        <a:cs typeface="Arial"/>
                      </a:endParaRPr>
                    </a:p>
                  </a:txBody>
                  <a:tcPr marL="68580" marR="68580" marT="0" marB="0">
                    <a:solidFill>
                      <a:srgbClr val="FF3300"/>
                    </a:solidFill>
                  </a:tcPr>
                </a:tc>
                <a:tc>
                  <a:txBody>
                    <a:bodyPr/>
                    <a:lstStyle/>
                    <a:p>
                      <a:pPr marL="0" marR="0" algn="ctr">
                        <a:lnSpc>
                          <a:spcPct val="115000"/>
                        </a:lnSpc>
                        <a:spcBef>
                          <a:spcPts val="0"/>
                        </a:spcBef>
                        <a:spcAft>
                          <a:spcPts val="0"/>
                        </a:spcAft>
                        <a:tabLst>
                          <a:tab pos="2130425" algn="l"/>
                        </a:tabLst>
                      </a:pPr>
                      <a:r>
                        <a:rPr lang="en-US" sz="1400" dirty="0" smtClean="0">
                          <a:effectLst/>
                        </a:rPr>
                        <a:t>PENYEBAB</a:t>
                      </a:r>
                      <a:endParaRPr lang="en-US" sz="1400" dirty="0">
                        <a:solidFill>
                          <a:schemeClr val="accent3"/>
                        </a:solidFill>
                        <a:effectLst/>
                        <a:latin typeface="Calibri"/>
                        <a:ea typeface="Calibri"/>
                        <a:cs typeface="Arial"/>
                      </a:endParaRPr>
                    </a:p>
                  </a:txBody>
                  <a:tcPr marL="68580" marR="68580" marT="0" marB="0">
                    <a:solidFill>
                      <a:srgbClr val="FF3300"/>
                    </a:solidFill>
                  </a:tcPr>
                </a:tc>
                <a:tc>
                  <a:txBody>
                    <a:bodyPr/>
                    <a:lstStyle/>
                    <a:p>
                      <a:pPr marL="0" marR="0" algn="ctr">
                        <a:lnSpc>
                          <a:spcPct val="115000"/>
                        </a:lnSpc>
                        <a:spcBef>
                          <a:spcPts val="0"/>
                        </a:spcBef>
                        <a:spcAft>
                          <a:spcPts val="0"/>
                        </a:spcAft>
                        <a:tabLst>
                          <a:tab pos="2130425" algn="l"/>
                        </a:tabLst>
                      </a:pPr>
                      <a:r>
                        <a:rPr lang="en-US" sz="1400" dirty="0" smtClean="0">
                          <a:effectLst/>
                        </a:rPr>
                        <a:t>METODE ELIMINASI</a:t>
                      </a:r>
                      <a:endParaRPr lang="en-US" sz="1400" dirty="0">
                        <a:solidFill>
                          <a:schemeClr val="accent3"/>
                        </a:solidFill>
                        <a:effectLst/>
                        <a:latin typeface="Calibri"/>
                        <a:ea typeface="Calibri"/>
                        <a:cs typeface="Arial"/>
                      </a:endParaRPr>
                    </a:p>
                  </a:txBody>
                  <a:tcPr marL="68580" marR="68580" marT="0" marB="0">
                    <a:solidFill>
                      <a:srgbClr val="FF3300"/>
                    </a:solidFill>
                  </a:tcPr>
                </a:tc>
              </a:tr>
              <a:tr h="1209894">
                <a:tc>
                  <a:txBody>
                    <a:bodyPr/>
                    <a:lstStyle/>
                    <a:p>
                      <a:pPr marL="0" marR="0" algn="just">
                        <a:lnSpc>
                          <a:spcPct val="115000"/>
                        </a:lnSpc>
                        <a:spcBef>
                          <a:spcPts val="0"/>
                        </a:spcBef>
                        <a:spcAft>
                          <a:spcPts val="0"/>
                        </a:spcAft>
                        <a:tabLst>
                          <a:tab pos="2130425" algn="l"/>
                        </a:tabLst>
                      </a:pPr>
                      <a:r>
                        <a:rPr lang="en-US" sz="1400" dirty="0" err="1">
                          <a:effectLst/>
                        </a:rPr>
                        <a:t>Riba</a:t>
                      </a:r>
                      <a:r>
                        <a:rPr lang="en-US" sz="1400" dirty="0">
                          <a:effectLst/>
                        </a:rPr>
                        <a:t> </a:t>
                      </a:r>
                      <a:r>
                        <a:rPr lang="en-US" sz="1400" dirty="0" err="1" smtClean="0">
                          <a:effectLst/>
                        </a:rPr>
                        <a:t>Nasi’ah</a:t>
                      </a:r>
                      <a:endParaRPr lang="en-US" sz="1400" dirty="0">
                        <a:solidFill>
                          <a:schemeClr val="accent3"/>
                        </a:solidFill>
                        <a:effectLst/>
                        <a:latin typeface="Calibri"/>
                        <a:ea typeface="Calibri"/>
                        <a:cs typeface="Arial"/>
                      </a:endParaRPr>
                    </a:p>
                  </a:txBody>
                  <a:tcPr marL="68580" marR="68580" marT="0" marB="0"/>
                </a:tc>
                <a:tc>
                  <a:txBody>
                    <a:bodyPr/>
                    <a:lstStyle/>
                    <a:p>
                      <a:pPr marL="0" marR="0" algn="just">
                        <a:lnSpc>
                          <a:spcPct val="115000"/>
                        </a:lnSpc>
                        <a:spcBef>
                          <a:spcPts val="0"/>
                        </a:spcBef>
                        <a:spcAft>
                          <a:spcPts val="0"/>
                        </a:spcAft>
                        <a:tabLst>
                          <a:tab pos="2130425" algn="l"/>
                        </a:tabLst>
                      </a:pPr>
                      <a:r>
                        <a:rPr lang="en-US" sz="1400" dirty="0" err="1">
                          <a:effectLst/>
                        </a:rPr>
                        <a:t>Penerapan</a:t>
                      </a:r>
                      <a:r>
                        <a:rPr lang="en-US" sz="1400" dirty="0">
                          <a:effectLst/>
                        </a:rPr>
                        <a:t> time value of money </a:t>
                      </a:r>
                      <a:r>
                        <a:rPr lang="en-US" sz="1400" dirty="0" err="1">
                          <a:effectLst/>
                        </a:rPr>
                        <a:t>pada</a:t>
                      </a:r>
                      <a:r>
                        <a:rPr lang="en-US" sz="1400" dirty="0">
                          <a:effectLst/>
                        </a:rPr>
                        <a:t> margin </a:t>
                      </a:r>
                      <a:r>
                        <a:rPr lang="en-US" sz="1400" dirty="0" err="1">
                          <a:effectLst/>
                        </a:rPr>
                        <a:t>transaksi</a:t>
                      </a:r>
                      <a:r>
                        <a:rPr lang="en-US" sz="1400" dirty="0">
                          <a:effectLst/>
                        </a:rPr>
                        <a:t> </a:t>
                      </a:r>
                      <a:r>
                        <a:rPr lang="en-US" sz="1400" dirty="0" err="1">
                          <a:effectLst/>
                        </a:rPr>
                        <a:t>pertukaran</a:t>
                      </a:r>
                      <a:r>
                        <a:rPr lang="en-US" sz="1400" dirty="0">
                          <a:effectLst/>
                        </a:rPr>
                        <a:t> (</a:t>
                      </a:r>
                      <a:r>
                        <a:rPr lang="en-US" sz="1400" dirty="0" err="1">
                          <a:effectLst/>
                        </a:rPr>
                        <a:t>jual</a:t>
                      </a:r>
                      <a:r>
                        <a:rPr lang="en-US" sz="1400" dirty="0">
                          <a:effectLst/>
                        </a:rPr>
                        <a:t> </a:t>
                      </a:r>
                      <a:r>
                        <a:rPr lang="en-US" sz="1400" dirty="0" err="1">
                          <a:effectLst/>
                        </a:rPr>
                        <a:t>beli</a:t>
                      </a:r>
                      <a:r>
                        <a:rPr lang="en-US" sz="1400" dirty="0">
                          <a:effectLst/>
                        </a:rPr>
                        <a:t> </a:t>
                      </a:r>
                      <a:r>
                        <a:rPr lang="en-US" sz="1400" dirty="0" err="1">
                          <a:effectLst/>
                        </a:rPr>
                        <a:t>barang</a:t>
                      </a:r>
                      <a:r>
                        <a:rPr lang="en-US" sz="1400" dirty="0">
                          <a:effectLst/>
                        </a:rPr>
                        <a:t>/</a:t>
                      </a:r>
                      <a:r>
                        <a:rPr lang="en-US" sz="1400" dirty="0" err="1">
                          <a:effectLst/>
                        </a:rPr>
                        <a:t>jasa</a:t>
                      </a:r>
                      <a:r>
                        <a:rPr lang="en-US" sz="1400" dirty="0" smtClean="0">
                          <a:effectLst/>
                        </a:rPr>
                        <a:t>) </a:t>
                      </a:r>
                      <a:r>
                        <a:rPr lang="en-US" sz="1400" dirty="0" err="1" smtClean="0">
                          <a:effectLst/>
                        </a:rPr>
                        <a:t>dengan</a:t>
                      </a:r>
                      <a:r>
                        <a:rPr lang="en-US" sz="1400" dirty="0" smtClean="0">
                          <a:effectLst/>
                        </a:rPr>
                        <a:t> </a:t>
                      </a:r>
                      <a:r>
                        <a:rPr lang="en-US" sz="1400" dirty="0" err="1" smtClean="0">
                          <a:effectLst/>
                        </a:rPr>
                        <a:t>metoda</a:t>
                      </a:r>
                      <a:r>
                        <a:rPr lang="en-US" sz="1400" dirty="0" smtClean="0">
                          <a:effectLst/>
                        </a:rPr>
                        <a:t> </a:t>
                      </a:r>
                      <a:r>
                        <a:rPr lang="en-US" sz="1400" dirty="0" err="1" smtClean="0">
                          <a:effectLst/>
                        </a:rPr>
                        <a:t>anuitas</a:t>
                      </a:r>
                      <a:endParaRPr lang="en-US" sz="1400" dirty="0">
                        <a:solidFill>
                          <a:schemeClr val="accent3"/>
                        </a:solidFill>
                        <a:effectLst/>
                        <a:latin typeface="Calibri"/>
                        <a:ea typeface="Calibri"/>
                        <a:cs typeface="Arial"/>
                      </a:endParaRPr>
                    </a:p>
                  </a:txBody>
                  <a:tcPr marL="68580" marR="68580" marT="0" marB="0"/>
                </a:tc>
                <a:tc>
                  <a:txBody>
                    <a:bodyPr/>
                    <a:lstStyle/>
                    <a:p>
                      <a:pPr marL="0" marR="0" algn="just">
                        <a:lnSpc>
                          <a:spcPct val="115000"/>
                        </a:lnSpc>
                        <a:spcBef>
                          <a:spcPts val="0"/>
                        </a:spcBef>
                        <a:spcAft>
                          <a:spcPts val="0"/>
                        </a:spcAft>
                        <a:tabLst>
                          <a:tab pos="2130425" algn="l"/>
                        </a:tabLst>
                      </a:pPr>
                      <a:r>
                        <a:rPr lang="en-US" sz="1400" dirty="0" err="1">
                          <a:effectLst/>
                        </a:rPr>
                        <a:t>Penggunaan</a:t>
                      </a:r>
                      <a:r>
                        <a:rPr lang="en-US" sz="1400" dirty="0">
                          <a:effectLst/>
                        </a:rPr>
                        <a:t> </a:t>
                      </a:r>
                      <a:r>
                        <a:rPr lang="en-US" sz="1400" dirty="0" err="1">
                          <a:effectLst/>
                        </a:rPr>
                        <a:t>Metode</a:t>
                      </a:r>
                      <a:r>
                        <a:rPr lang="en-US" sz="1400" dirty="0">
                          <a:effectLst/>
                        </a:rPr>
                        <a:t> </a:t>
                      </a:r>
                      <a:r>
                        <a:rPr lang="en-US" sz="1400" dirty="0" err="1">
                          <a:effectLst/>
                        </a:rPr>
                        <a:t>Sistem</a:t>
                      </a:r>
                      <a:r>
                        <a:rPr lang="en-US" sz="1400" dirty="0">
                          <a:effectLst/>
                        </a:rPr>
                        <a:t> </a:t>
                      </a:r>
                      <a:r>
                        <a:rPr lang="en-US" sz="1400" dirty="0" err="1">
                          <a:effectLst/>
                        </a:rPr>
                        <a:t>Proporsional</a:t>
                      </a:r>
                      <a:r>
                        <a:rPr lang="en-US" sz="1400" dirty="0">
                          <a:effectLst/>
                        </a:rPr>
                        <a:t> </a:t>
                      </a:r>
                      <a:r>
                        <a:rPr lang="en-US" sz="1400" dirty="0" err="1">
                          <a:effectLst/>
                        </a:rPr>
                        <a:t>dimana</a:t>
                      </a:r>
                      <a:r>
                        <a:rPr lang="en-US" sz="1400" dirty="0">
                          <a:effectLst/>
                        </a:rPr>
                        <a:t> </a:t>
                      </a:r>
                      <a:r>
                        <a:rPr lang="en-US" sz="1400" dirty="0" err="1">
                          <a:effectLst/>
                        </a:rPr>
                        <a:t>pokok</a:t>
                      </a:r>
                      <a:r>
                        <a:rPr lang="en-US" sz="1400" dirty="0">
                          <a:effectLst/>
                        </a:rPr>
                        <a:t> </a:t>
                      </a:r>
                      <a:r>
                        <a:rPr lang="en-US" sz="1400" dirty="0" err="1">
                          <a:effectLst/>
                        </a:rPr>
                        <a:t>dan</a:t>
                      </a:r>
                      <a:r>
                        <a:rPr lang="en-US" sz="1400" dirty="0">
                          <a:effectLst/>
                        </a:rPr>
                        <a:t> margin </a:t>
                      </a:r>
                      <a:r>
                        <a:rPr lang="en-US" sz="1400" dirty="0" err="1">
                          <a:effectLst/>
                        </a:rPr>
                        <a:t>merata</a:t>
                      </a:r>
                      <a:r>
                        <a:rPr lang="en-US" sz="1400" dirty="0">
                          <a:effectLst/>
                        </a:rPr>
                        <a:t> (</a:t>
                      </a:r>
                      <a:r>
                        <a:rPr lang="en-US" sz="1400" dirty="0" err="1">
                          <a:effectLst/>
                        </a:rPr>
                        <a:t>sistem</a:t>
                      </a:r>
                      <a:r>
                        <a:rPr lang="en-US" sz="1400" dirty="0">
                          <a:effectLst/>
                        </a:rPr>
                        <a:t> Economic Value of Time)</a:t>
                      </a:r>
                      <a:endParaRPr lang="en-US" sz="1400" dirty="0">
                        <a:solidFill>
                          <a:schemeClr val="accent3"/>
                        </a:solidFill>
                        <a:effectLst/>
                        <a:latin typeface="Calibri"/>
                        <a:ea typeface="Calibri"/>
                        <a:cs typeface="Arial"/>
                      </a:endParaRPr>
                    </a:p>
                  </a:txBody>
                  <a:tcPr marL="68580" marR="68580" marT="0" marB="0"/>
                </a:tc>
              </a:tr>
              <a:tr h="907420">
                <a:tc>
                  <a:txBody>
                    <a:bodyPr/>
                    <a:lstStyle/>
                    <a:p>
                      <a:pPr marL="0" marR="0" algn="just">
                        <a:lnSpc>
                          <a:spcPct val="115000"/>
                        </a:lnSpc>
                        <a:spcBef>
                          <a:spcPts val="0"/>
                        </a:spcBef>
                        <a:spcAft>
                          <a:spcPts val="0"/>
                        </a:spcAft>
                        <a:tabLst>
                          <a:tab pos="2130425" algn="l"/>
                        </a:tabLst>
                      </a:pPr>
                      <a:r>
                        <a:rPr lang="en-US" sz="1400" dirty="0" err="1">
                          <a:effectLst/>
                        </a:rPr>
                        <a:t>Riba</a:t>
                      </a:r>
                      <a:r>
                        <a:rPr lang="en-US" sz="1400" dirty="0">
                          <a:effectLst/>
                        </a:rPr>
                        <a:t> </a:t>
                      </a:r>
                      <a:r>
                        <a:rPr lang="en-US" sz="1400" dirty="0" err="1" smtClean="0">
                          <a:effectLst/>
                        </a:rPr>
                        <a:t>Fadl</a:t>
                      </a:r>
                      <a:endParaRPr lang="en-US" sz="1400" dirty="0">
                        <a:solidFill>
                          <a:schemeClr val="accent3"/>
                        </a:solidFill>
                        <a:effectLst/>
                        <a:latin typeface="Calibri"/>
                        <a:ea typeface="Calibri"/>
                        <a:cs typeface="Arial"/>
                      </a:endParaRPr>
                    </a:p>
                  </a:txBody>
                  <a:tcPr marL="68580" marR="68580" marT="0" marB="0"/>
                </a:tc>
                <a:tc>
                  <a:txBody>
                    <a:bodyPr/>
                    <a:lstStyle/>
                    <a:p>
                      <a:pPr marL="0" marR="0" algn="just">
                        <a:lnSpc>
                          <a:spcPct val="115000"/>
                        </a:lnSpc>
                        <a:spcBef>
                          <a:spcPts val="0"/>
                        </a:spcBef>
                        <a:spcAft>
                          <a:spcPts val="0"/>
                        </a:spcAft>
                        <a:tabLst>
                          <a:tab pos="2130425" algn="l"/>
                        </a:tabLst>
                      </a:pPr>
                      <a:r>
                        <a:rPr lang="en-US" sz="1400" dirty="0" err="1">
                          <a:effectLst/>
                        </a:rPr>
                        <a:t>Penerapan</a:t>
                      </a:r>
                      <a:r>
                        <a:rPr lang="en-US" sz="1400" dirty="0">
                          <a:effectLst/>
                        </a:rPr>
                        <a:t> </a:t>
                      </a:r>
                      <a:r>
                        <a:rPr lang="en-US" sz="1400" dirty="0" err="1">
                          <a:effectLst/>
                        </a:rPr>
                        <a:t>tambahan</a:t>
                      </a:r>
                      <a:r>
                        <a:rPr lang="en-US" sz="1400" dirty="0">
                          <a:effectLst/>
                        </a:rPr>
                        <a:t> </a:t>
                      </a:r>
                      <a:r>
                        <a:rPr lang="en-US" sz="1400" dirty="0" err="1">
                          <a:effectLst/>
                        </a:rPr>
                        <a:t>komponen</a:t>
                      </a:r>
                      <a:r>
                        <a:rPr lang="en-US" sz="1400" dirty="0">
                          <a:effectLst/>
                        </a:rPr>
                        <a:t> cost of fund yang </a:t>
                      </a:r>
                      <a:r>
                        <a:rPr lang="en-US" sz="1400" dirty="0" err="1">
                          <a:effectLst/>
                        </a:rPr>
                        <a:t>tidak</a:t>
                      </a:r>
                      <a:r>
                        <a:rPr lang="en-US" sz="1400" dirty="0">
                          <a:effectLst/>
                        </a:rPr>
                        <a:t> </a:t>
                      </a:r>
                      <a:r>
                        <a:rPr lang="en-US" sz="1400" dirty="0" err="1">
                          <a:effectLst/>
                        </a:rPr>
                        <a:t>mengikuti</a:t>
                      </a:r>
                      <a:r>
                        <a:rPr lang="en-US" sz="1400" dirty="0">
                          <a:effectLst/>
                        </a:rPr>
                        <a:t> </a:t>
                      </a:r>
                      <a:r>
                        <a:rPr lang="en-US" sz="1400" dirty="0" err="1">
                          <a:effectLst/>
                        </a:rPr>
                        <a:t>harga</a:t>
                      </a:r>
                      <a:r>
                        <a:rPr lang="en-US" sz="1400" dirty="0">
                          <a:effectLst/>
                        </a:rPr>
                        <a:t> di </a:t>
                      </a:r>
                      <a:r>
                        <a:rPr lang="en-US" sz="1400" dirty="0" err="1">
                          <a:effectLst/>
                        </a:rPr>
                        <a:t>pasar</a:t>
                      </a:r>
                      <a:r>
                        <a:rPr lang="en-US" sz="1400" dirty="0">
                          <a:effectLst/>
                        </a:rPr>
                        <a:t> </a:t>
                      </a:r>
                      <a:r>
                        <a:rPr lang="en-US" sz="1400" dirty="0" err="1">
                          <a:effectLst/>
                        </a:rPr>
                        <a:t>barang</a:t>
                      </a:r>
                      <a:endParaRPr lang="en-US" sz="1400" dirty="0">
                        <a:solidFill>
                          <a:schemeClr val="accent3"/>
                        </a:solidFill>
                        <a:effectLst/>
                        <a:latin typeface="Calibri"/>
                        <a:ea typeface="Calibri"/>
                        <a:cs typeface="Arial"/>
                      </a:endParaRPr>
                    </a:p>
                  </a:txBody>
                  <a:tcPr marL="68580" marR="68580" marT="0" marB="0"/>
                </a:tc>
                <a:tc>
                  <a:txBody>
                    <a:bodyPr/>
                    <a:lstStyle/>
                    <a:p>
                      <a:pPr marL="0" marR="0" algn="just">
                        <a:lnSpc>
                          <a:spcPct val="115000"/>
                        </a:lnSpc>
                        <a:spcBef>
                          <a:spcPts val="0"/>
                        </a:spcBef>
                        <a:spcAft>
                          <a:spcPts val="0"/>
                        </a:spcAft>
                        <a:tabLst>
                          <a:tab pos="2130425" algn="l"/>
                        </a:tabLst>
                      </a:pPr>
                      <a:r>
                        <a:rPr lang="en-US" sz="1400" dirty="0" err="1">
                          <a:effectLst/>
                        </a:rPr>
                        <a:t>Penggunaan</a:t>
                      </a:r>
                      <a:r>
                        <a:rPr lang="en-US" sz="1400" dirty="0">
                          <a:effectLst/>
                        </a:rPr>
                        <a:t> </a:t>
                      </a:r>
                      <a:r>
                        <a:rPr lang="en-US" sz="1400" dirty="0" err="1">
                          <a:effectLst/>
                        </a:rPr>
                        <a:t>Metode</a:t>
                      </a:r>
                      <a:r>
                        <a:rPr lang="en-US" sz="1400" dirty="0">
                          <a:effectLst/>
                        </a:rPr>
                        <a:t> Mark to the Market </a:t>
                      </a:r>
                      <a:r>
                        <a:rPr lang="en-US" sz="1400" dirty="0" err="1">
                          <a:effectLst/>
                        </a:rPr>
                        <a:t>dengan</a:t>
                      </a:r>
                      <a:r>
                        <a:rPr lang="en-US" sz="1400" dirty="0">
                          <a:effectLst/>
                        </a:rPr>
                        <a:t> </a:t>
                      </a:r>
                      <a:r>
                        <a:rPr lang="en-US" sz="1400" dirty="0" err="1">
                          <a:effectLst/>
                        </a:rPr>
                        <a:t>pembandingan</a:t>
                      </a:r>
                      <a:r>
                        <a:rPr lang="en-US" sz="1400" dirty="0">
                          <a:effectLst/>
                        </a:rPr>
                        <a:t> </a:t>
                      </a:r>
                      <a:r>
                        <a:rPr lang="en-US" sz="1400" dirty="0" smtClean="0">
                          <a:effectLst/>
                        </a:rPr>
                        <a:t>rate of profit di </a:t>
                      </a:r>
                      <a:r>
                        <a:rPr lang="en-US" sz="1400" dirty="0" err="1">
                          <a:effectLst/>
                        </a:rPr>
                        <a:t>sektor</a:t>
                      </a:r>
                      <a:r>
                        <a:rPr lang="en-US" sz="1400" dirty="0">
                          <a:effectLst/>
                        </a:rPr>
                        <a:t> </a:t>
                      </a:r>
                      <a:r>
                        <a:rPr lang="en-US" sz="1400" dirty="0" err="1">
                          <a:effectLst/>
                        </a:rPr>
                        <a:t>riil</a:t>
                      </a:r>
                      <a:endParaRPr lang="en-US" sz="1400" dirty="0">
                        <a:solidFill>
                          <a:schemeClr val="accent3"/>
                        </a:solidFill>
                        <a:effectLst/>
                        <a:latin typeface="Calibri"/>
                        <a:ea typeface="Calibri"/>
                        <a:cs typeface="Arial"/>
                      </a:endParaRPr>
                    </a:p>
                  </a:txBody>
                  <a:tcPr marL="68580" marR="68580" marT="0" marB="0"/>
                </a:tc>
              </a:tr>
              <a:tr h="1512367">
                <a:tc>
                  <a:txBody>
                    <a:bodyPr/>
                    <a:lstStyle/>
                    <a:p>
                      <a:pPr marL="0" marR="0" algn="just">
                        <a:lnSpc>
                          <a:spcPct val="115000"/>
                        </a:lnSpc>
                        <a:spcBef>
                          <a:spcPts val="0"/>
                        </a:spcBef>
                        <a:spcAft>
                          <a:spcPts val="0"/>
                        </a:spcAft>
                        <a:tabLst>
                          <a:tab pos="2130425" algn="l"/>
                        </a:tabLst>
                      </a:pPr>
                      <a:r>
                        <a:rPr lang="en-US" sz="1400">
                          <a:effectLst/>
                        </a:rPr>
                        <a:t>Maysir</a:t>
                      </a:r>
                      <a:endParaRPr lang="en-US" sz="1400">
                        <a:solidFill>
                          <a:schemeClr val="accent3"/>
                        </a:solidFill>
                        <a:effectLst/>
                        <a:latin typeface="Calibri"/>
                        <a:ea typeface="Calibri"/>
                        <a:cs typeface="Arial"/>
                      </a:endParaRPr>
                    </a:p>
                  </a:txBody>
                  <a:tcPr marL="68580" marR="68580" marT="0" marB="0"/>
                </a:tc>
                <a:tc>
                  <a:txBody>
                    <a:bodyPr/>
                    <a:lstStyle/>
                    <a:p>
                      <a:pPr marL="0" marR="0" algn="just">
                        <a:lnSpc>
                          <a:spcPct val="115000"/>
                        </a:lnSpc>
                        <a:spcBef>
                          <a:spcPts val="0"/>
                        </a:spcBef>
                        <a:spcAft>
                          <a:spcPts val="0"/>
                        </a:spcAft>
                        <a:tabLst>
                          <a:tab pos="2130425" algn="l"/>
                        </a:tabLst>
                      </a:pPr>
                      <a:r>
                        <a:rPr lang="en-US" sz="1400">
                          <a:effectLst/>
                        </a:rPr>
                        <a:t>Penerapan tambahan komponen risk premium secara fixed untuk mengatasi uncertatinty dalam jangka panjang</a:t>
                      </a:r>
                      <a:endParaRPr lang="en-US" sz="1400">
                        <a:solidFill>
                          <a:schemeClr val="accent3"/>
                        </a:solidFill>
                        <a:effectLst/>
                        <a:latin typeface="Calibri"/>
                        <a:ea typeface="Calibri"/>
                        <a:cs typeface="Arial"/>
                      </a:endParaRPr>
                    </a:p>
                  </a:txBody>
                  <a:tcPr marL="68580" marR="68580" marT="0" marB="0"/>
                </a:tc>
                <a:tc>
                  <a:txBody>
                    <a:bodyPr/>
                    <a:lstStyle/>
                    <a:p>
                      <a:pPr marL="0" marR="0" algn="just">
                        <a:lnSpc>
                          <a:spcPct val="115000"/>
                        </a:lnSpc>
                        <a:spcBef>
                          <a:spcPts val="0"/>
                        </a:spcBef>
                        <a:spcAft>
                          <a:spcPts val="0"/>
                        </a:spcAft>
                        <a:tabLst>
                          <a:tab pos="2130425" algn="l"/>
                        </a:tabLst>
                      </a:pPr>
                      <a:r>
                        <a:rPr lang="en-US" sz="1400" dirty="0" err="1">
                          <a:effectLst/>
                        </a:rPr>
                        <a:t>Penggunaan</a:t>
                      </a:r>
                      <a:r>
                        <a:rPr lang="en-US" sz="1400" dirty="0">
                          <a:effectLst/>
                        </a:rPr>
                        <a:t> </a:t>
                      </a:r>
                      <a:r>
                        <a:rPr lang="en-US" sz="1400" dirty="0" err="1">
                          <a:effectLst/>
                        </a:rPr>
                        <a:t>Metode</a:t>
                      </a:r>
                      <a:r>
                        <a:rPr lang="en-US" sz="1400" dirty="0">
                          <a:effectLst/>
                        </a:rPr>
                        <a:t> </a:t>
                      </a:r>
                      <a:r>
                        <a:rPr lang="en-US" sz="1400" dirty="0" err="1">
                          <a:effectLst/>
                        </a:rPr>
                        <a:t>Penyesuaian</a:t>
                      </a:r>
                      <a:r>
                        <a:rPr lang="en-US" sz="1400" dirty="0">
                          <a:effectLst/>
                        </a:rPr>
                        <a:t> </a:t>
                      </a:r>
                      <a:r>
                        <a:rPr lang="en-US" sz="1400" dirty="0" err="1">
                          <a:effectLst/>
                        </a:rPr>
                        <a:t>Harga</a:t>
                      </a:r>
                      <a:r>
                        <a:rPr lang="en-US" sz="1400" dirty="0">
                          <a:effectLst/>
                        </a:rPr>
                        <a:t>  </a:t>
                      </a:r>
                      <a:r>
                        <a:rPr lang="en-US" sz="1400" dirty="0" err="1">
                          <a:effectLst/>
                        </a:rPr>
                        <a:t>untuk</a:t>
                      </a:r>
                      <a:r>
                        <a:rPr lang="en-US" sz="1400" dirty="0">
                          <a:effectLst/>
                        </a:rPr>
                        <a:t> </a:t>
                      </a:r>
                      <a:r>
                        <a:rPr lang="en-US" sz="1400" dirty="0" err="1" smtClean="0">
                          <a:effectLst/>
                        </a:rPr>
                        <a:t>meminimalisir</a:t>
                      </a:r>
                      <a:r>
                        <a:rPr lang="en-US" sz="1400" dirty="0" smtClean="0">
                          <a:effectLst/>
                        </a:rPr>
                        <a:t> </a:t>
                      </a:r>
                      <a:r>
                        <a:rPr lang="en-US" sz="1400" dirty="0">
                          <a:effectLst/>
                        </a:rPr>
                        <a:t>Duration Gap </a:t>
                      </a:r>
                      <a:r>
                        <a:rPr lang="en-US" sz="1400" dirty="0" err="1">
                          <a:effectLst/>
                        </a:rPr>
                        <a:t>antara</a:t>
                      </a:r>
                      <a:r>
                        <a:rPr lang="en-US" sz="1400" dirty="0">
                          <a:effectLst/>
                        </a:rPr>
                        <a:t> </a:t>
                      </a:r>
                      <a:r>
                        <a:rPr lang="en-US" sz="1400" dirty="0" err="1">
                          <a:effectLst/>
                        </a:rPr>
                        <a:t>komponen</a:t>
                      </a:r>
                      <a:r>
                        <a:rPr lang="en-US" sz="1400" dirty="0">
                          <a:effectLst/>
                        </a:rPr>
                        <a:t> asset </a:t>
                      </a:r>
                      <a:r>
                        <a:rPr lang="en-US" sz="1400" dirty="0" err="1">
                          <a:effectLst/>
                        </a:rPr>
                        <a:t>dan</a:t>
                      </a:r>
                      <a:r>
                        <a:rPr lang="en-US" sz="1400" dirty="0">
                          <a:effectLst/>
                        </a:rPr>
                        <a:t> liability </a:t>
                      </a:r>
                      <a:r>
                        <a:rPr lang="en-US" sz="1400" dirty="0" smtClean="0">
                          <a:effectLst/>
                        </a:rPr>
                        <a:t> bank  </a:t>
                      </a:r>
                      <a:r>
                        <a:rPr lang="en-US" sz="1400" dirty="0" err="1" smtClean="0">
                          <a:effectLst/>
                        </a:rPr>
                        <a:t>syariah</a:t>
                      </a:r>
                      <a:endParaRPr lang="en-US" sz="1400" dirty="0">
                        <a:solidFill>
                          <a:schemeClr val="accent3"/>
                        </a:solidFill>
                        <a:effectLst/>
                        <a:latin typeface="Calibri"/>
                        <a:ea typeface="Calibri"/>
                        <a:cs typeface="Arial"/>
                      </a:endParaRPr>
                    </a:p>
                  </a:txBody>
                  <a:tcPr marL="68580" marR="68580" marT="0" marB="0"/>
                </a:tc>
              </a:tr>
            </a:tbl>
          </a:graphicData>
        </a:graphic>
      </p:graphicFrame>
    </p:spTree>
    <p:extLst>
      <p:ext uri="{BB962C8B-B14F-4D97-AF65-F5344CB8AC3E}">
        <p14:creationId xmlns:p14="http://schemas.microsoft.com/office/powerpoint/2010/main" val="2969846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WordArt 3"/>
          <p:cNvSpPr>
            <a:spLocks noChangeArrowheads="1" noChangeShapeType="1" noTextEdit="1"/>
          </p:cNvSpPr>
          <p:nvPr/>
        </p:nvSpPr>
        <p:spPr bwMode="gray">
          <a:xfrm>
            <a:off x="990600" y="2286000"/>
            <a:ext cx="5029200" cy="762000"/>
          </a:xfrm>
          <a:prstGeom prst="rect">
            <a:avLst/>
          </a:prstGeom>
        </p:spPr>
        <p:txBody>
          <a:bodyPr wrap="none" fromWordArt="1">
            <a:prstTxWarp prst="textDeflate">
              <a:avLst>
                <a:gd name="adj" fmla="val 0"/>
              </a:avLst>
            </a:prstTxWarp>
          </a:bodyPr>
          <a:lstStyle/>
          <a:p>
            <a:pPr algn="ctr"/>
            <a:r>
              <a:rPr lang="en-US" sz="5400" b="1" kern="10">
                <a:ln w="19050">
                  <a:solidFill>
                    <a:schemeClr val="bg1"/>
                  </a:solidFill>
                  <a:round/>
                  <a:headEnd/>
                  <a:tailEnd/>
                </a:ln>
                <a:gradFill rotWithShape="1">
                  <a:gsLst>
                    <a:gs pos="0">
                      <a:schemeClr val="tx2"/>
                    </a:gs>
                    <a:gs pos="100000">
                      <a:schemeClr val="hlink"/>
                    </a:gs>
                  </a:gsLst>
                  <a:lin ang="5400000" scaled="1"/>
                </a:gradFill>
                <a:effectLst>
                  <a:outerShdw dist="35921" dir="2700000" algn="ctr" rotWithShape="0">
                    <a:schemeClr val="bg2">
                      <a:alpha val="50000"/>
                    </a:schemeClr>
                  </a:outerShdw>
                </a:effectLst>
                <a:latin typeface="Verdana"/>
                <a:ea typeface="Verdana"/>
                <a:cs typeface="Verdana"/>
              </a:rPr>
              <a:t>Thank You !</a:t>
            </a:r>
          </a:p>
        </p:txBody>
      </p:sp>
      <p:sp>
        <p:nvSpPr>
          <p:cNvPr id="59398" name="Rectangle 6"/>
          <p:cNvSpPr>
            <a:spLocks noChangeArrowheads="1"/>
          </p:cNvSpPr>
          <p:nvPr/>
        </p:nvSpPr>
        <p:spPr bwMode="auto">
          <a:xfrm>
            <a:off x="8677275" y="3581400"/>
            <a:ext cx="76200" cy="2286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chemeClr val="accent1"/>
              </a:solidFill>
            </a:endParaRPr>
          </a:p>
        </p:txBody>
      </p:sp>
      <p:sp>
        <p:nvSpPr>
          <p:cNvPr id="2" name="Rectangle 1"/>
          <p:cNvSpPr/>
          <p:nvPr/>
        </p:nvSpPr>
        <p:spPr>
          <a:xfrm>
            <a:off x="304800" y="304800"/>
            <a:ext cx="1828800" cy="5334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Footer Placeholder 4"/>
          <p:cNvSpPr>
            <a:spLocks noGrp="1"/>
          </p:cNvSpPr>
          <p:nvPr>
            <p:ph type="ftr" sz="quarter" idx="11"/>
          </p:nvPr>
        </p:nvSpPr>
        <p:spPr/>
        <p:txBody>
          <a:bodyPr/>
          <a:lstStyle/>
          <a:p>
            <a:r>
              <a:rPr lang="en-US" altLang="en-US"/>
              <a:t>www.themegallery.com</a:t>
            </a:r>
          </a:p>
        </p:txBody>
      </p:sp>
      <p:sp>
        <p:nvSpPr>
          <p:cNvPr id="51202" name="Rectangle 2"/>
          <p:cNvSpPr>
            <a:spLocks noGrp="1" noChangeArrowheads="1"/>
          </p:cNvSpPr>
          <p:nvPr>
            <p:ph type="title"/>
          </p:nvPr>
        </p:nvSpPr>
        <p:spPr/>
        <p:txBody>
          <a:bodyPr/>
          <a:lstStyle/>
          <a:p>
            <a:pPr eaLnBrk="0" hangingPunct="0"/>
            <a:r>
              <a:rPr lang="en-US" altLang="en-US" sz="3200" dirty="0" smtClean="0">
                <a:solidFill>
                  <a:srgbClr val="000000"/>
                </a:solidFill>
              </a:rPr>
              <a:t>POSISI PEMIKIRAN</a:t>
            </a:r>
            <a:endParaRPr lang="en-US" altLang="en-US" sz="3200" dirty="0">
              <a:solidFill>
                <a:srgbClr val="000000"/>
              </a:solidFill>
            </a:endParaRPr>
          </a:p>
        </p:txBody>
      </p:sp>
      <p:sp>
        <p:nvSpPr>
          <p:cNvPr id="51203" name="AutoShape 3"/>
          <p:cNvSpPr>
            <a:spLocks noChangeArrowheads="1"/>
          </p:cNvSpPr>
          <p:nvPr/>
        </p:nvSpPr>
        <p:spPr bwMode="gray">
          <a:xfrm rot="39573186">
            <a:off x="4777581" y="2534444"/>
            <a:ext cx="792163" cy="288925"/>
          </a:xfrm>
          <a:prstGeom prst="rightArrow">
            <a:avLst>
              <a:gd name="adj1" fmla="val 35167"/>
              <a:gd name="adj2" fmla="val 111029"/>
            </a:avLst>
          </a:prstGeom>
          <a:gradFill rotWithShape="1">
            <a:gsLst>
              <a:gs pos="0">
                <a:schemeClr val="bg2">
                  <a:gamma/>
                  <a:shade val="89020"/>
                  <a:invGamma/>
                  <a:alpha val="0"/>
                </a:schemeClr>
              </a:gs>
              <a:gs pos="100000">
                <a:schemeClr val="bg2"/>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204" name="AutoShape 4"/>
          <p:cNvSpPr>
            <a:spLocks noChangeArrowheads="1"/>
          </p:cNvSpPr>
          <p:nvPr/>
        </p:nvSpPr>
        <p:spPr bwMode="gray">
          <a:xfrm rot="3465783">
            <a:off x="4777582" y="4698206"/>
            <a:ext cx="792162" cy="288925"/>
          </a:xfrm>
          <a:prstGeom prst="rightArrow">
            <a:avLst>
              <a:gd name="adj1" fmla="val 35167"/>
              <a:gd name="adj2" fmla="val 111028"/>
            </a:avLst>
          </a:prstGeom>
          <a:gradFill rotWithShape="1">
            <a:gsLst>
              <a:gs pos="0">
                <a:schemeClr val="bg2">
                  <a:gamma/>
                  <a:shade val="89020"/>
                  <a:invGamma/>
                  <a:alpha val="0"/>
                </a:schemeClr>
              </a:gs>
              <a:gs pos="100000">
                <a:schemeClr val="bg2"/>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205" name="AutoShape 5"/>
          <p:cNvSpPr>
            <a:spLocks noChangeArrowheads="1"/>
          </p:cNvSpPr>
          <p:nvPr/>
        </p:nvSpPr>
        <p:spPr bwMode="gray">
          <a:xfrm rot="35969022">
            <a:off x="3558381" y="2610644"/>
            <a:ext cx="792163" cy="288925"/>
          </a:xfrm>
          <a:prstGeom prst="rightArrow">
            <a:avLst>
              <a:gd name="adj1" fmla="val 35167"/>
              <a:gd name="adj2" fmla="val 111029"/>
            </a:avLst>
          </a:prstGeom>
          <a:gradFill rotWithShape="1">
            <a:gsLst>
              <a:gs pos="0">
                <a:schemeClr val="bg2">
                  <a:gamma/>
                  <a:shade val="89020"/>
                  <a:invGamma/>
                  <a:alpha val="0"/>
                </a:schemeClr>
              </a:gs>
              <a:gs pos="100000">
                <a:schemeClr val="bg2"/>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206" name="AutoShape 6"/>
          <p:cNvSpPr>
            <a:spLocks noChangeArrowheads="1"/>
          </p:cNvSpPr>
          <p:nvPr/>
        </p:nvSpPr>
        <p:spPr bwMode="gray">
          <a:xfrm rot="7535209">
            <a:off x="3520281" y="4664869"/>
            <a:ext cx="792163" cy="288925"/>
          </a:xfrm>
          <a:prstGeom prst="rightArrow">
            <a:avLst>
              <a:gd name="adj1" fmla="val 35167"/>
              <a:gd name="adj2" fmla="val 111029"/>
            </a:avLst>
          </a:prstGeom>
          <a:gradFill rotWithShape="1">
            <a:gsLst>
              <a:gs pos="0">
                <a:schemeClr val="bg2">
                  <a:gamma/>
                  <a:shade val="89020"/>
                  <a:invGamma/>
                  <a:alpha val="0"/>
                </a:schemeClr>
              </a:gs>
              <a:gs pos="100000">
                <a:schemeClr val="bg2"/>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207" name="AutoShape 7"/>
          <p:cNvSpPr>
            <a:spLocks noChangeArrowheads="1"/>
          </p:cNvSpPr>
          <p:nvPr/>
        </p:nvSpPr>
        <p:spPr bwMode="gray">
          <a:xfrm rot="21343476">
            <a:off x="5356225" y="3662363"/>
            <a:ext cx="792163" cy="288925"/>
          </a:xfrm>
          <a:prstGeom prst="rightArrow">
            <a:avLst>
              <a:gd name="adj1" fmla="val 35167"/>
              <a:gd name="adj2" fmla="val 111029"/>
            </a:avLst>
          </a:prstGeom>
          <a:gradFill rotWithShape="1">
            <a:gsLst>
              <a:gs pos="0">
                <a:schemeClr val="bg2">
                  <a:gamma/>
                  <a:shade val="89020"/>
                  <a:invGamma/>
                  <a:alpha val="0"/>
                </a:schemeClr>
              </a:gs>
              <a:gs pos="100000">
                <a:schemeClr val="bg2"/>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208" name="AutoShape 8"/>
          <p:cNvSpPr>
            <a:spLocks noChangeArrowheads="1"/>
          </p:cNvSpPr>
          <p:nvPr/>
        </p:nvSpPr>
        <p:spPr bwMode="gray">
          <a:xfrm rot="-10800000">
            <a:off x="2946400" y="3656013"/>
            <a:ext cx="863600" cy="288925"/>
          </a:xfrm>
          <a:prstGeom prst="rightArrow">
            <a:avLst>
              <a:gd name="adj1" fmla="val 35167"/>
              <a:gd name="adj2" fmla="val 121041"/>
            </a:avLst>
          </a:prstGeom>
          <a:gradFill rotWithShape="1">
            <a:gsLst>
              <a:gs pos="0">
                <a:schemeClr val="bg2">
                  <a:gamma/>
                  <a:shade val="89020"/>
                  <a:invGamma/>
                  <a:alpha val="0"/>
                </a:schemeClr>
              </a:gs>
              <a:gs pos="100000">
                <a:schemeClr val="bg2"/>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209" name="Oval 9"/>
          <p:cNvSpPr>
            <a:spLocks noChangeArrowheads="1"/>
          </p:cNvSpPr>
          <p:nvPr/>
        </p:nvSpPr>
        <p:spPr bwMode="gray">
          <a:xfrm>
            <a:off x="2692400" y="1893888"/>
            <a:ext cx="3743325" cy="3744912"/>
          </a:xfrm>
          <a:prstGeom prst="ellipse">
            <a:avLst/>
          </a:prstGeom>
          <a:noFill/>
          <a:ln w="38100" algn="ctr">
            <a:solidFill>
              <a:schemeClr val="tx2"/>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nvGrpSpPr>
          <p:cNvPr id="51216" name="Group 16"/>
          <p:cNvGrpSpPr>
            <a:grpSpLocks/>
          </p:cNvGrpSpPr>
          <p:nvPr/>
        </p:nvGrpSpPr>
        <p:grpSpPr bwMode="auto">
          <a:xfrm>
            <a:off x="3348038" y="5151438"/>
            <a:ext cx="360362" cy="360362"/>
            <a:chOff x="2109" y="3612"/>
            <a:chExt cx="227" cy="227"/>
          </a:xfrm>
        </p:grpSpPr>
        <p:sp>
          <p:nvSpPr>
            <p:cNvPr id="51217" name="Oval 17"/>
            <p:cNvSpPr>
              <a:spLocks noChangeArrowheads="1"/>
            </p:cNvSpPr>
            <p:nvPr/>
          </p:nvSpPr>
          <p:spPr bwMode="gray">
            <a:xfrm>
              <a:off x="2109" y="3612"/>
              <a:ext cx="227" cy="227"/>
            </a:xfrm>
            <a:prstGeom prst="ellipse">
              <a:avLst/>
            </a:prstGeom>
            <a:gradFill rotWithShape="1">
              <a:gsLst>
                <a:gs pos="0">
                  <a:schemeClr val="accent2"/>
                </a:gs>
                <a:gs pos="100000">
                  <a:schemeClr val="accent2">
                    <a:gamma/>
                    <a:shade val="48627"/>
                    <a:invGamma/>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a:p>
          </p:txBody>
        </p:sp>
        <p:sp>
          <p:nvSpPr>
            <p:cNvPr id="51218" name="Oval 18"/>
            <p:cNvSpPr>
              <a:spLocks noChangeArrowheads="1"/>
            </p:cNvSpPr>
            <p:nvPr/>
          </p:nvSpPr>
          <p:spPr bwMode="gray">
            <a:xfrm>
              <a:off x="2119" y="3631"/>
              <a:ext cx="141" cy="142"/>
            </a:xfrm>
            <a:prstGeom prst="ellipse">
              <a:avLst/>
            </a:prstGeom>
            <a:gradFill rotWithShape="1">
              <a:gsLst>
                <a:gs pos="0">
                  <a:schemeClr val="accent2">
                    <a:gamma/>
                    <a:tint val="36471"/>
                    <a:invGamma/>
                  </a:schemeClr>
                </a:gs>
                <a:gs pos="100000">
                  <a:schemeClr val="accent2">
                    <a:alpha val="0"/>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grpSp>
      <p:sp>
        <p:nvSpPr>
          <p:cNvPr id="51228" name="Oval 28"/>
          <p:cNvSpPr>
            <a:spLocks noChangeArrowheads="1"/>
          </p:cNvSpPr>
          <p:nvPr/>
        </p:nvSpPr>
        <p:spPr bwMode="gray">
          <a:xfrm>
            <a:off x="3624263" y="2846388"/>
            <a:ext cx="1944687" cy="194468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51229" name="Oval 29"/>
          <p:cNvSpPr>
            <a:spLocks noChangeArrowheads="1"/>
          </p:cNvSpPr>
          <p:nvPr/>
        </p:nvSpPr>
        <p:spPr bwMode="gray">
          <a:xfrm>
            <a:off x="3617913" y="2830513"/>
            <a:ext cx="1944687" cy="1944687"/>
          </a:xfrm>
          <a:prstGeom prst="ellipse">
            <a:avLst/>
          </a:prstGeom>
          <a:gradFill rotWithShape="1">
            <a:gsLst>
              <a:gs pos="0">
                <a:schemeClr val="hlink">
                  <a:alpha val="32001"/>
                </a:schemeClr>
              </a:gs>
              <a:gs pos="100000">
                <a:schemeClr val="hlink">
                  <a:gamma/>
                  <a:shade val="46275"/>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51230" name="Oval 30"/>
          <p:cNvSpPr>
            <a:spLocks noChangeArrowheads="1"/>
          </p:cNvSpPr>
          <p:nvPr/>
        </p:nvSpPr>
        <p:spPr bwMode="gray">
          <a:xfrm>
            <a:off x="3751263" y="2973388"/>
            <a:ext cx="1690687" cy="169068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51231" name="Oval 31"/>
          <p:cNvSpPr>
            <a:spLocks noChangeArrowheads="1"/>
          </p:cNvSpPr>
          <p:nvPr/>
        </p:nvSpPr>
        <p:spPr bwMode="gray">
          <a:xfrm>
            <a:off x="3733800" y="2946400"/>
            <a:ext cx="1690688" cy="1690688"/>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51232" name="Oval 32"/>
          <p:cNvSpPr>
            <a:spLocks noChangeArrowheads="1"/>
          </p:cNvSpPr>
          <p:nvPr/>
        </p:nvSpPr>
        <p:spPr bwMode="gray">
          <a:xfrm>
            <a:off x="3835400" y="3057525"/>
            <a:ext cx="1522413" cy="1522413"/>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51233" name="Oval 33"/>
          <p:cNvSpPr>
            <a:spLocks noChangeArrowheads="1"/>
          </p:cNvSpPr>
          <p:nvPr/>
        </p:nvSpPr>
        <p:spPr bwMode="gray">
          <a:xfrm>
            <a:off x="3857625" y="3076575"/>
            <a:ext cx="1471613" cy="1473200"/>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51234" name="Oval 34"/>
          <p:cNvSpPr>
            <a:spLocks noChangeArrowheads="1"/>
          </p:cNvSpPr>
          <p:nvPr/>
        </p:nvSpPr>
        <p:spPr bwMode="gray">
          <a:xfrm>
            <a:off x="3875088" y="3086100"/>
            <a:ext cx="1438275" cy="1435100"/>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51235" name="Oval 35"/>
          <p:cNvSpPr>
            <a:spLocks noChangeArrowheads="1"/>
          </p:cNvSpPr>
          <p:nvPr/>
        </p:nvSpPr>
        <p:spPr bwMode="gray">
          <a:xfrm>
            <a:off x="3890963" y="3100388"/>
            <a:ext cx="1366837" cy="1341437"/>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51236" name="Oval 36"/>
          <p:cNvSpPr>
            <a:spLocks noChangeArrowheads="1"/>
          </p:cNvSpPr>
          <p:nvPr/>
        </p:nvSpPr>
        <p:spPr bwMode="gray">
          <a:xfrm>
            <a:off x="3971925" y="3136900"/>
            <a:ext cx="1214438" cy="1090613"/>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51238" name="Text Box 38"/>
          <p:cNvSpPr txBox="1">
            <a:spLocks noChangeArrowheads="1"/>
          </p:cNvSpPr>
          <p:nvPr/>
        </p:nvSpPr>
        <p:spPr bwMode="auto">
          <a:xfrm>
            <a:off x="5715000" y="1672809"/>
            <a:ext cx="23568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dirty="0" smtClean="0">
                <a:solidFill>
                  <a:schemeClr val="tx1"/>
                </a:solidFill>
                <a:latin typeface="Times New Arabic" panose="02020603050405020304" pitchFamily="18" charset="0"/>
              </a:rPr>
              <a:t>Muhammad</a:t>
            </a:r>
            <a:r>
              <a:rPr lang="en-US" altLang="en-US" sz="1600" dirty="0" smtClean="0"/>
              <a:t> </a:t>
            </a:r>
            <a:r>
              <a:rPr lang="en-US" sz="1600" dirty="0" err="1" smtClean="0">
                <a:solidFill>
                  <a:schemeClr val="tx1"/>
                </a:solidFill>
                <a:latin typeface="Times New Arabic" panose="02020603050405020304" pitchFamily="18" charset="0"/>
              </a:rPr>
              <a:t>Taqi</a:t>
            </a:r>
            <a:r>
              <a:rPr lang="en-US" sz="1600" dirty="0" smtClean="0">
                <a:solidFill>
                  <a:schemeClr val="tx1"/>
                </a:solidFill>
                <a:latin typeface="Times New Arabic" panose="02020603050405020304" pitchFamily="18" charset="0"/>
              </a:rPr>
              <a:t> </a:t>
            </a:r>
            <a:r>
              <a:rPr lang="en-US" sz="1600" dirty="0" err="1" smtClean="0">
                <a:solidFill>
                  <a:schemeClr val="tx1"/>
                </a:solidFill>
                <a:latin typeface="Times New Arabic" panose="02020603050405020304" pitchFamily="18" charset="0"/>
              </a:rPr>
              <a:t>Usmani</a:t>
            </a:r>
            <a:r>
              <a:rPr lang="en-US" sz="1600" dirty="0" smtClean="0">
                <a:solidFill>
                  <a:schemeClr val="tx1"/>
                </a:solidFill>
                <a:latin typeface="Times New Arabic" panose="02020603050405020304" pitchFamily="18" charset="0"/>
              </a:rPr>
              <a:t> </a:t>
            </a:r>
            <a:endParaRPr lang="en-US" altLang="en-US" sz="1600" dirty="0"/>
          </a:p>
        </p:txBody>
      </p:sp>
      <p:sp>
        <p:nvSpPr>
          <p:cNvPr id="51239" name="Text Box 39"/>
          <p:cNvSpPr txBox="1">
            <a:spLocks noChangeArrowheads="1"/>
          </p:cNvSpPr>
          <p:nvPr/>
        </p:nvSpPr>
        <p:spPr bwMode="auto">
          <a:xfrm>
            <a:off x="1401433" y="1714008"/>
            <a:ext cx="195136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hangingPunct="0"/>
            <a:r>
              <a:rPr lang="en-US" sz="1600" dirty="0" err="1" smtClean="0">
                <a:solidFill>
                  <a:schemeClr val="tx1"/>
                </a:solidFill>
                <a:latin typeface="Times New Arabic" pitchFamily="18" charset="0"/>
              </a:rPr>
              <a:t>Yahia</a:t>
            </a:r>
            <a:r>
              <a:rPr lang="en-US" sz="1600" dirty="0" smtClean="0">
                <a:solidFill>
                  <a:schemeClr val="tx1"/>
                </a:solidFill>
                <a:latin typeface="Times New Arabic" pitchFamily="18" charset="0"/>
              </a:rPr>
              <a:t> Abdul Rahman</a:t>
            </a:r>
            <a:endParaRPr lang="en-US" altLang="en-US" sz="1600" dirty="0"/>
          </a:p>
        </p:txBody>
      </p:sp>
      <p:sp>
        <p:nvSpPr>
          <p:cNvPr id="51240" name="Text Box 40"/>
          <p:cNvSpPr txBox="1">
            <a:spLocks noChangeArrowheads="1"/>
          </p:cNvSpPr>
          <p:nvPr/>
        </p:nvSpPr>
        <p:spPr bwMode="auto">
          <a:xfrm>
            <a:off x="6629400" y="3285709"/>
            <a:ext cx="199445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dirty="0" smtClean="0">
                <a:solidFill>
                  <a:schemeClr val="tx1"/>
                </a:solidFill>
                <a:latin typeface="Times New Arabic" panose="02020603050405020304" pitchFamily="18" charset="0"/>
              </a:rPr>
              <a:t>Mahmoud El-Gamal </a:t>
            </a:r>
            <a:endParaRPr lang="en-US" altLang="en-US" sz="1600" dirty="0"/>
          </a:p>
        </p:txBody>
      </p:sp>
      <p:sp>
        <p:nvSpPr>
          <p:cNvPr id="51241" name="Text Box 41"/>
          <p:cNvSpPr txBox="1">
            <a:spLocks noChangeArrowheads="1"/>
          </p:cNvSpPr>
          <p:nvPr/>
        </p:nvSpPr>
        <p:spPr bwMode="auto">
          <a:xfrm>
            <a:off x="6019800" y="5026482"/>
            <a:ext cx="249767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dirty="0" err="1" smtClean="0">
                <a:solidFill>
                  <a:schemeClr val="tx1"/>
                </a:solidFill>
                <a:latin typeface="Times New Arabic" panose="02020603050405020304" pitchFamily="18" charset="0"/>
              </a:rPr>
              <a:t>Hosein</a:t>
            </a:r>
            <a:r>
              <a:rPr lang="en-US" sz="1600" dirty="0" smtClean="0">
                <a:solidFill>
                  <a:schemeClr val="tx1"/>
                </a:solidFill>
                <a:latin typeface="Times New Arabic" panose="02020603050405020304" pitchFamily="18" charset="0"/>
              </a:rPr>
              <a:t> </a:t>
            </a:r>
            <a:r>
              <a:rPr lang="en-US" sz="1600" dirty="0" err="1" smtClean="0">
                <a:solidFill>
                  <a:schemeClr val="tx1"/>
                </a:solidFill>
                <a:latin typeface="Times New Arabic" panose="02020603050405020304" pitchFamily="18" charset="0"/>
              </a:rPr>
              <a:t>Askari</a:t>
            </a:r>
            <a:r>
              <a:rPr lang="en-US" sz="1600" dirty="0" smtClean="0">
                <a:solidFill>
                  <a:schemeClr val="tx1"/>
                </a:solidFill>
                <a:latin typeface="Times New Arabic" panose="02020603050405020304" pitchFamily="18" charset="0"/>
              </a:rPr>
              <a:t>, </a:t>
            </a:r>
            <a:r>
              <a:rPr lang="en-US" sz="1600" dirty="0" err="1" smtClean="0">
                <a:solidFill>
                  <a:schemeClr val="tx1"/>
                </a:solidFill>
                <a:latin typeface="Times New Arabic" panose="02020603050405020304" pitchFamily="18" charset="0"/>
              </a:rPr>
              <a:t>Zamir</a:t>
            </a:r>
            <a:r>
              <a:rPr lang="en-US" sz="1600" dirty="0" smtClean="0">
                <a:solidFill>
                  <a:schemeClr val="tx1"/>
                </a:solidFill>
                <a:latin typeface="Times New Arabic" panose="02020603050405020304" pitchFamily="18" charset="0"/>
              </a:rPr>
              <a:t> Iqbal </a:t>
            </a:r>
          </a:p>
          <a:p>
            <a:pPr eaLnBrk="0" hangingPunct="0"/>
            <a:r>
              <a:rPr lang="en-US" sz="1600" dirty="0" err="1" smtClean="0">
                <a:solidFill>
                  <a:schemeClr val="tx1"/>
                </a:solidFill>
                <a:latin typeface="Times New Arabic" panose="02020603050405020304" pitchFamily="18" charset="0"/>
              </a:rPr>
              <a:t>dan</a:t>
            </a:r>
            <a:r>
              <a:rPr lang="en-US" sz="1600" dirty="0" smtClean="0">
                <a:solidFill>
                  <a:schemeClr val="tx1"/>
                </a:solidFill>
                <a:latin typeface="Times New Arabic" panose="02020603050405020304" pitchFamily="18" charset="0"/>
              </a:rPr>
              <a:t> Abbas </a:t>
            </a:r>
            <a:r>
              <a:rPr lang="en-US" sz="1600" dirty="0" err="1" smtClean="0">
                <a:solidFill>
                  <a:schemeClr val="tx1"/>
                </a:solidFill>
                <a:latin typeface="Times New Arabic" panose="02020603050405020304" pitchFamily="18" charset="0"/>
              </a:rPr>
              <a:t>Mirakhor</a:t>
            </a:r>
            <a:r>
              <a:rPr lang="en-US" sz="1600" dirty="0" smtClean="0">
                <a:solidFill>
                  <a:schemeClr val="tx1"/>
                </a:solidFill>
                <a:latin typeface="Times New Arabic" panose="02020603050405020304" pitchFamily="18" charset="0"/>
              </a:rPr>
              <a:t> </a:t>
            </a:r>
            <a:endParaRPr lang="en-US" altLang="en-US" sz="1600" dirty="0"/>
          </a:p>
        </p:txBody>
      </p:sp>
      <p:sp>
        <p:nvSpPr>
          <p:cNvPr id="51242" name="Text Box 42"/>
          <p:cNvSpPr txBox="1">
            <a:spLocks noChangeArrowheads="1"/>
          </p:cNvSpPr>
          <p:nvPr/>
        </p:nvSpPr>
        <p:spPr bwMode="auto">
          <a:xfrm>
            <a:off x="1210" y="3493086"/>
            <a:ext cx="248164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hangingPunct="0"/>
            <a:r>
              <a:rPr lang="en-US" sz="1600" dirty="0" smtClean="0">
                <a:solidFill>
                  <a:schemeClr val="tx1"/>
                </a:solidFill>
                <a:latin typeface="Times New Arabic" pitchFamily="18" charset="0"/>
              </a:rPr>
              <a:t> </a:t>
            </a:r>
            <a:r>
              <a:rPr lang="en-US" sz="1600" dirty="0" err="1" smtClean="0">
                <a:solidFill>
                  <a:schemeClr val="tx1"/>
                </a:solidFill>
                <a:latin typeface="Times New Arabic" pitchFamily="18" charset="0"/>
              </a:rPr>
              <a:t>Masudul</a:t>
            </a:r>
            <a:r>
              <a:rPr lang="en-US" sz="1600" dirty="0" smtClean="0">
                <a:solidFill>
                  <a:schemeClr val="tx1"/>
                </a:solidFill>
                <a:latin typeface="Times New Arabic" pitchFamily="18" charset="0"/>
              </a:rPr>
              <a:t> </a:t>
            </a:r>
            <a:r>
              <a:rPr lang="en-US" sz="1600" dirty="0" err="1" smtClean="0">
                <a:solidFill>
                  <a:schemeClr val="tx1"/>
                </a:solidFill>
                <a:latin typeface="Times New Arabic" pitchFamily="18" charset="0"/>
              </a:rPr>
              <a:t>Alam</a:t>
            </a:r>
            <a:r>
              <a:rPr lang="en-US" sz="1600" dirty="0" smtClean="0">
                <a:solidFill>
                  <a:schemeClr val="tx1"/>
                </a:solidFill>
                <a:latin typeface="Times New Arabic" pitchFamily="18" charset="0"/>
              </a:rPr>
              <a:t> Choudhury </a:t>
            </a:r>
            <a:endParaRPr lang="en-US" altLang="en-US" sz="1600" dirty="0"/>
          </a:p>
        </p:txBody>
      </p:sp>
      <p:sp>
        <p:nvSpPr>
          <p:cNvPr id="51243" name="Text Box 43"/>
          <p:cNvSpPr txBox="1">
            <a:spLocks noChangeArrowheads="1"/>
          </p:cNvSpPr>
          <p:nvPr/>
        </p:nvSpPr>
        <p:spPr bwMode="auto">
          <a:xfrm>
            <a:off x="3136319" y="5170488"/>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hangingPunct="0"/>
            <a:endParaRPr lang="en-US" altLang="en-US" sz="1600" dirty="0"/>
          </a:p>
        </p:txBody>
      </p:sp>
      <p:grpSp>
        <p:nvGrpSpPr>
          <p:cNvPr id="51244" name="Group 44"/>
          <p:cNvGrpSpPr>
            <a:grpSpLocks/>
          </p:cNvGrpSpPr>
          <p:nvPr/>
        </p:nvGrpSpPr>
        <p:grpSpPr bwMode="auto">
          <a:xfrm>
            <a:off x="2514600" y="3657600"/>
            <a:ext cx="360363" cy="360363"/>
            <a:chOff x="2109" y="3612"/>
            <a:chExt cx="227" cy="227"/>
          </a:xfrm>
        </p:grpSpPr>
        <p:sp>
          <p:nvSpPr>
            <p:cNvPr id="51245" name="Oval 45"/>
            <p:cNvSpPr>
              <a:spLocks noChangeArrowheads="1"/>
            </p:cNvSpPr>
            <p:nvPr/>
          </p:nvSpPr>
          <p:spPr bwMode="gray">
            <a:xfrm>
              <a:off x="2109" y="3612"/>
              <a:ext cx="227" cy="227"/>
            </a:xfrm>
            <a:prstGeom prst="ellipse">
              <a:avLst/>
            </a:prstGeom>
            <a:gradFill rotWithShape="1">
              <a:gsLst>
                <a:gs pos="0">
                  <a:schemeClr val="accent2"/>
                </a:gs>
                <a:gs pos="100000">
                  <a:schemeClr val="accent2">
                    <a:gamma/>
                    <a:shade val="48627"/>
                    <a:invGamma/>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a:p>
          </p:txBody>
        </p:sp>
        <p:sp>
          <p:nvSpPr>
            <p:cNvPr id="51246" name="Oval 46"/>
            <p:cNvSpPr>
              <a:spLocks noChangeArrowheads="1"/>
            </p:cNvSpPr>
            <p:nvPr/>
          </p:nvSpPr>
          <p:spPr bwMode="gray">
            <a:xfrm>
              <a:off x="2119" y="3631"/>
              <a:ext cx="141" cy="142"/>
            </a:xfrm>
            <a:prstGeom prst="ellipse">
              <a:avLst/>
            </a:prstGeom>
            <a:gradFill rotWithShape="1">
              <a:gsLst>
                <a:gs pos="0">
                  <a:schemeClr val="accent2">
                    <a:gamma/>
                    <a:tint val="36471"/>
                    <a:invGamma/>
                  </a:schemeClr>
                </a:gs>
                <a:gs pos="100000">
                  <a:schemeClr val="accent2">
                    <a:alpha val="0"/>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grpSp>
      <p:grpSp>
        <p:nvGrpSpPr>
          <p:cNvPr id="51247" name="Group 47"/>
          <p:cNvGrpSpPr>
            <a:grpSpLocks/>
          </p:cNvGrpSpPr>
          <p:nvPr/>
        </p:nvGrpSpPr>
        <p:grpSpPr bwMode="auto">
          <a:xfrm>
            <a:off x="3352800" y="1981200"/>
            <a:ext cx="360363" cy="360363"/>
            <a:chOff x="2109" y="3612"/>
            <a:chExt cx="227" cy="227"/>
          </a:xfrm>
        </p:grpSpPr>
        <p:sp>
          <p:nvSpPr>
            <p:cNvPr id="51248" name="Oval 48"/>
            <p:cNvSpPr>
              <a:spLocks noChangeArrowheads="1"/>
            </p:cNvSpPr>
            <p:nvPr/>
          </p:nvSpPr>
          <p:spPr bwMode="gray">
            <a:xfrm>
              <a:off x="2109" y="3612"/>
              <a:ext cx="227" cy="227"/>
            </a:xfrm>
            <a:prstGeom prst="ellipse">
              <a:avLst/>
            </a:prstGeom>
            <a:gradFill rotWithShape="1">
              <a:gsLst>
                <a:gs pos="0">
                  <a:schemeClr val="accent2"/>
                </a:gs>
                <a:gs pos="100000">
                  <a:schemeClr val="accent2">
                    <a:gamma/>
                    <a:shade val="48627"/>
                    <a:invGamma/>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a:p>
          </p:txBody>
        </p:sp>
        <p:sp>
          <p:nvSpPr>
            <p:cNvPr id="51249" name="Oval 49"/>
            <p:cNvSpPr>
              <a:spLocks noChangeArrowheads="1"/>
            </p:cNvSpPr>
            <p:nvPr/>
          </p:nvSpPr>
          <p:spPr bwMode="gray">
            <a:xfrm>
              <a:off x="2119" y="3631"/>
              <a:ext cx="141" cy="142"/>
            </a:xfrm>
            <a:prstGeom prst="ellipse">
              <a:avLst/>
            </a:prstGeom>
            <a:gradFill rotWithShape="1">
              <a:gsLst>
                <a:gs pos="0">
                  <a:schemeClr val="accent2">
                    <a:gamma/>
                    <a:tint val="36471"/>
                    <a:invGamma/>
                  </a:schemeClr>
                </a:gs>
                <a:gs pos="100000">
                  <a:schemeClr val="accent2">
                    <a:alpha val="0"/>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grpSp>
      <p:grpSp>
        <p:nvGrpSpPr>
          <p:cNvPr id="51250" name="Group 50"/>
          <p:cNvGrpSpPr>
            <a:grpSpLocks/>
          </p:cNvGrpSpPr>
          <p:nvPr/>
        </p:nvGrpSpPr>
        <p:grpSpPr bwMode="auto">
          <a:xfrm>
            <a:off x="5334000" y="1981200"/>
            <a:ext cx="360363" cy="360363"/>
            <a:chOff x="2109" y="3612"/>
            <a:chExt cx="227" cy="227"/>
          </a:xfrm>
        </p:grpSpPr>
        <p:sp>
          <p:nvSpPr>
            <p:cNvPr id="51251" name="Oval 51"/>
            <p:cNvSpPr>
              <a:spLocks noChangeArrowheads="1"/>
            </p:cNvSpPr>
            <p:nvPr/>
          </p:nvSpPr>
          <p:spPr bwMode="gray">
            <a:xfrm>
              <a:off x="2109" y="3612"/>
              <a:ext cx="227" cy="227"/>
            </a:xfrm>
            <a:prstGeom prst="ellipse">
              <a:avLst/>
            </a:prstGeom>
            <a:gradFill rotWithShape="1">
              <a:gsLst>
                <a:gs pos="0">
                  <a:schemeClr val="accent2"/>
                </a:gs>
                <a:gs pos="100000">
                  <a:schemeClr val="accent2">
                    <a:gamma/>
                    <a:shade val="48627"/>
                    <a:invGamma/>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a:p>
          </p:txBody>
        </p:sp>
        <p:sp>
          <p:nvSpPr>
            <p:cNvPr id="51252" name="Oval 52"/>
            <p:cNvSpPr>
              <a:spLocks noChangeArrowheads="1"/>
            </p:cNvSpPr>
            <p:nvPr/>
          </p:nvSpPr>
          <p:spPr bwMode="gray">
            <a:xfrm>
              <a:off x="2119" y="3631"/>
              <a:ext cx="141" cy="142"/>
            </a:xfrm>
            <a:prstGeom prst="ellipse">
              <a:avLst/>
            </a:prstGeom>
            <a:gradFill rotWithShape="1">
              <a:gsLst>
                <a:gs pos="0">
                  <a:schemeClr val="accent2">
                    <a:gamma/>
                    <a:tint val="36471"/>
                    <a:invGamma/>
                  </a:schemeClr>
                </a:gs>
                <a:gs pos="100000">
                  <a:schemeClr val="accent2">
                    <a:alpha val="0"/>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grpSp>
      <p:grpSp>
        <p:nvGrpSpPr>
          <p:cNvPr id="51253" name="Group 53"/>
          <p:cNvGrpSpPr>
            <a:grpSpLocks/>
          </p:cNvGrpSpPr>
          <p:nvPr/>
        </p:nvGrpSpPr>
        <p:grpSpPr bwMode="auto">
          <a:xfrm>
            <a:off x="6248400" y="3507581"/>
            <a:ext cx="360363" cy="360363"/>
            <a:chOff x="2109" y="3612"/>
            <a:chExt cx="227" cy="227"/>
          </a:xfrm>
        </p:grpSpPr>
        <p:sp>
          <p:nvSpPr>
            <p:cNvPr id="51254" name="Oval 54"/>
            <p:cNvSpPr>
              <a:spLocks noChangeArrowheads="1"/>
            </p:cNvSpPr>
            <p:nvPr/>
          </p:nvSpPr>
          <p:spPr bwMode="gray">
            <a:xfrm>
              <a:off x="2109" y="3612"/>
              <a:ext cx="227" cy="227"/>
            </a:xfrm>
            <a:prstGeom prst="ellipse">
              <a:avLst/>
            </a:prstGeom>
            <a:gradFill rotWithShape="1">
              <a:gsLst>
                <a:gs pos="0">
                  <a:schemeClr val="accent2"/>
                </a:gs>
                <a:gs pos="100000">
                  <a:schemeClr val="accent2">
                    <a:gamma/>
                    <a:shade val="48627"/>
                    <a:invGamma/>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a:p>
          </p:txBody>
        </p:sp>
        <p:sp>
          <p:nvSpPr>
            <p:cNvPr id="51255" name="Oval 55"/>
            <p:cNvSpPr>
              <a:spLocks noChangeArrowheads="1"/>
            </p:cNvSpPr>
            <p:nvPr/>
          </p:nvSpPr>
          <p:spPr bwMode="gray">
            <a:xfrm>
              <a:off x="2119" y="3631"/>
              <a:ext cx="141" cy="142"/>
            </a:xfrm>
            <a:prstGeom prst="ellipse">
              <a:avLst/>
            </a:prstGeom>
            <a:gradFill rotWithShape="1">
              <a:gsLst>
                <a:gs pos="0">
                  <a:schemeClr val="accent2">
                    <a:gamma/>
                    <a:tint val="36471"/>
                    <a:invGamma/>
                  </a:schemeClr>
                </a:gs>
                <a:gs pos="100000">
                  <a:schemeClr val="accent2">
                    <a:alpha val="0"/>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grpSp>
      <p:grpSp>
        <p:nvGrpSpPr>
          <p:cNvPr id="51256" name="Group 56"/>
          <p:cNvGrpSpPr>
            <a:grpSpLocks/>
          </p:cNvGrpSpPr>
          <p:nvPr/>
        </p:nvGrpSpPr>
        <p:grpSpPr bwMode="auto">
          <a:xfrm>
            <a:off x="5410200" y="5105400"/>
            <a:ext cx="360363" cy="360363"/>
            <a:chOff x="2109" y="3612"/>
            <a:chExt cx="227" cy="227"/>
          </a:xfrm>
        </p:grpSpPr>
        <p:sp>
          <p:nvSpPr>
            <p:cNvPr id="51257" name="Oval 57"/>
            <p:cNvSpPr>
              <a:spLocks noChangeArrowheads="1"/>
            </p:cNvSpPr>
            <p:nvPr/>
          </p:nvSpPr>
          <p:spPr bwMode="gray">
            <a:xfrm>
              <a:off x="2109" y="3612"/>
              <a:ext cx="227" cy="227"/>
            </a:xfrm>
            <a:prstGeom prst="ellipse">
              <a:avLst/>
            </a:prstGeom>
            <a:gradFill rotWithShape="1">
              <a:gsLst>
                <a:gs pos="0">
                  <a:schemeClr val="accent2"/>
                </a:gs>
                <a:gs pos="100000">
                  <a:schemeClr val="accent2">
                    <a:gamma/>
                    <a:shade val="48627"/>
                    <a:invGamma/>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a:p>
          </p:txBody>
        </p:sp>
        <p:sp>
          <p:nvSpPr>
            <p:cNvPr id="51258" name="Oval 58"/>
            <p:cNvSpPr>
              <a:spLocks noChangeArrowheads="1"/>
            </p:cNvSpPr>
            <p:nvPr/>
          </p:nvSpPr>
          <p:spPr bwMode="gray">
            <a:xfrm>
              <a:off x="2119" y="3631"/>
              <a:ext cx="141" cy="142"/>
            </a:xfrm>
            <a:prstGeom prst="ellipse">
              <a:avLst/>
            </a:prstGeom>
            <a:gradFill rotWithShape="1">
              <a:gsLst>
                <a:gs pos="0">
                  <a:schemeClr val="accent2">
                    <a:gamma/>
                    <a:tint val="36471"/>
                    <a:invGamma/>
                  </a:schemeClr>
                </a:gs>
                <a:gs pos="100000">
                  <a:schemeClr val="accent2">
                    <a:alpha val="0"/>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grpSp>
      <p:sp>
        <p:nvSpPr>
          <p:cNvPr id="4" name="Rectangle 3"/>
          <p:cNvSpPr/>
          <p:nvPr/>
        </p:nvSpPr>
        <p:spPr>
          <a:xfrm>
            <a:off x="6376193" y="2030413"/>
            <a:ext cx="2247663" cy="1027112"/>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latin typeface="Times New Arabic" panose="02020603050405020304" pitchFamily="18" charset="0"/>
              </a:rPr>
              <a:t>P</a:t>
            </a:r>
            <a:r>
              <a:rPr lang="en-US" sz="1200" dirty="0" err="1" smtClean="0">
                <a:solidFill>
                  <a:schemeClr val="tx1"/>
                </a:solidFill>
                <a:latin typeface="Times New Arabic" panose="02020603050405020304" pitchFamily="18" charset="0"/>
              </a:rPr>
              <a:t>enggunaan</a:t>
            </a:r>
            <a:r>
              <a:rPr lang="en-US" sz="1200" dirty="0" smtClean="0">
                <a:solidFill>
                  <a:schemeClr val="tx1"/>
                </a:solidFill>
                <a:latin typeface="Times New Arabic" panose="02020603050405020304" pitchFamily="18" charset="0"/>
              </a:rPr>
              <a:t> benchmark LIBOR </a:t>
            </a:r>
            <a:r>
              <a:rPr lang="en-US" sz="1200" dirty="0" err="1" smtClean="0">
                <a:solidFill>
                  <a:schemeClr val="tx1"/>
                </a:solidFill>
                <a:latin typeface="Times New Arabic" panose="02020603050405020304" pitchFamily="18" charset="0"/>
              </a:rPr>
              <a:t>dalam</a:t>
            </a:r>
            <a:r>
              <a:rPr lang="en-US" sz="1200" dirty="0" smtClean="0">
                <a:solidFill>
                  <a:schemeClr val="tx1"/>
                </a:solidFill>
                <a:latin typeface="Times New Arabic" panose="02020603050405020304" pitchFamily="18" charset="0"/>
              </a:rPr>
              <a:t> </a:t>
            </a:r>
            <a:r>
              <a:rPr lang="en-US" sz="1200" dirty="0" err="1" smtClean="0">
                <a:solidFill>
                  <a:schemeClr val="tx1"/>
                </a:solidFill>
                <a:latin typeface="Times New Arabic" panose="02020603050405020304" pitchFamily="18" charset="0"/>
              </a:rPr>
              <a:t>transaksi</a:t>
            </a:r>
            <a:r>
              <a:rPr lang="en-US" sz="1200" dirty="0" smtClean="0">
                <a:solidFill>
                  <a:schemeClr val="tx1"/>
                </a:solidFill>
                <a:latin typeface="Times New Arabic" panose="02020603050405020304" pitchFamily="18" charset="0"/>
              </a:rPr>
              <a:t> </a:t>
            </a:r>
            <a:r>
              <a:rPr lang="en-US" sz="1200" dirty="0" err="1" smtClean="0">
                <a:solidFill>
                  <a:schemeClr val="tx1"/>
                </a:solidFill>
                <a:latin typeface="Times New Arabic" panose="02020603050405020304" pitchFamily="18" charset="0"/>
              </a:rPr>
              <a:t>syariah</a:t>
            </a:r>
            <a:r>
              <a:rPr lang="en-US" sz="1200" dirty="0" smtClean="0">
                <a:solidFill>
                  <a:schemeClr val="tx1"/>
                </a:solidFill>
                <a:latin typeface="Times New Arabic" panose="02020603050405020304" pitchFamily="18" charset="0"/>
              </a:rPr>
              <a:t> </a:t>
            </a:r>
            <a:r>
              <a:rPr lang="en-US" sz="1200" dirty="0" err="1" smtClean="0">
                <a:solidFill>
                  <a:schemeClr val="tx1"/>
                </a:solidFill>
                <a:latin typeface="Times New Arabic" panose="02020603050405020304" pitchFamily="18" charset="0"/>
              </a:rPr>
              <a:t>tidak</a:t>
            </a:r>
            <a:r>
              <a:rPr lang="en-US" sz="1200" dirty="0" smtClean="0">
                <a:solidFill>
                  <a:schemeClr val="tx1"/>
                </a:solidFill>
                <a:latin typeface="Times New Arabic" panose="02020603050405020304" pitchFamily="18" charset="0"/>
              </a:rPr>
              <a:t> </a:t>
            </a:r>
            <a:r>
              <a:rPr lang="en-US" sz="1200" dirty="0" err="1" smtClean="0">
                <a:solidFill>
                  <a:schemeClr val="tx1"/>
                </a:solidFill>
                <a:latin typeface="Times New Arabic" panose="02020603050405020304" pitchFamily="18" charset="0"/>
              </a:rPr>
              <a:t>membuat</a:t>
            </a:r>
            <a:r>
              <a:rPr lang="en-US" sz="1200" dirty="0" smtClean="0">
                <a:solidFill>
                  <a:schemeClr val="tx1"/>
                </a:solidFill>
                <a:latin typeface="Times New Arabic" panose="02020603050405020304" pitchFamily="18" charset="0"/>
              </a:rPr>
              <a:t> </a:t>
            </a:r>
            <a:r>
              <a:rPr lang="en-US" sz="1200" dirty="0" err="1" smtClean="0">
                <a:solidFill>
                  <a:schemeClr val="tx1"/>
                </a:solidFill>
                <a:latin typeface="Times New Arabic" panose="02020603050405020304" pitchFamily="18" charset="0"/>
              </a:rPr>
              <a:t>transaksi</a:t>
            </a:r>
            <a:r>
              <a:rPr lang="en-US" sz="1200" dirty="0" smtClean="0">
                <a:solidFill>
                  <a:schemeClr val="tx1"/>
                </a:solidFill>
                <a:latin typeface="Times New Arabic" panose="02020603050405020304" pitchFamily="18" charset="0"/>
              </a:rPr>
              <a:t> </a:t>
            </a:r>
            <a:r>
              <a:rPr lang="en-US" sz="1200" dirty="0" err="1" smtClean="0">
                <a:solidFill>
                  <a:schemeClr val="tx1"/>
                </a:solidFill>
                <a:latin typeface="Times New Arabic" panose="02020603050405020304" pitchFamily="18" charset="0"/>
              </a:rPr>
              <a:t>menjadi</a:t>
            </a:r>
            <a:r>
              <a:rPr lang="en-US" sz="1200" dirty="0" smtClean="0">
                <a:solidFill>
                  <a:schemeClr val="tx1"/>
                </a:solidFill>
                <a:latin typeface="Times New Arabic" panose="02020603050405020304" pitchFamily="18" charset="0"/>
              </a:rPr>
              <a:t> haram (</a:t>
            </a:r>
            <a:r>
              <a:rPr lang="en-US" sz="1200" dirty="0" err="1" smtClean="0">
                <a:solidFill>
                  <a:schemeClr val="tx1"/>
                </a:solidFill>
                <a:latin typeface="Times New Arabic" panose="02020603050405020304" pitchFamily="18" charset="0"/>
              </a:rPr>
              <a:t>Dalam</a:t>
            </a:r>
            <a:r>
              <a:rPr lang="en-US" sz="1200" dirty="0" smtClean="0">
                <a:solidFill>
                  <a:schemeClr val="tx1"/>
                </a:solidFill>
                <a:latin typeface="Times New Arabic" panose="02020603050405020304" pitchFamily="18" charset="0"/>
              </a:rPr>
              <a:t> </a:t>
            </a:r>
            <a:r>
              <a:rPr lang="en-US" sz="1200" i="1" dirty="0" smtClean="0">
                <a:solidFill>
                  <a:schemeClr val="tx1"/>
                </a:solidFill>
                <a:latin typeface="Times New Arabic" panose="02020603050405020304" pitchFamily="18" charset="0"/>
              </a:rPr>
              <a:t>An </a:t>
            </a:r>
            <a:r>
              <a:rPr lang="en-US" sz="1200" i="1" dirty="0" err="1" smtClean="0">
                <a:solidFill>
                  <a:schemeClr val="tx1"/>
                </a:solidFill>
                <a:latin typeface="Times New Arabic" panose="02020603050405020304" pitchFamily="18" charset="0"/>
              </a:rPr>
              <a:t>Introdution</a:t>
            </a:r>
            <a:r>
              <a:rPr lang="en-US" sz="1200" i="1" dirty="0" smtClean="0">
                <a:solidFill>
                  <a:schemeClr val="tx1"/>
                </a:solidFill>
                <a:latin typeface="Times New Arabic" panose="02020603050405020304" pitchFamily="18" charset="0"/>
              </a:rPr>
              <a:t> to Islamic Finance )</a:t>
            </a:r>
            <a:endParaRPr lang="en-US" sz="1200" dirty="0">
              <a:solidFill>
                <a:schemeClr val="tx1"/>
              </a:solidFill>
            </a:endParaRPr>
          </a:p>
        </p:txBody>
      </p:sp>
      <p:sp>
        <p:nvSpPr>
          <p:cNvPr id="49" name="Rectangle 48"/>
          <p:cNvSpPr/>
          <p:nvPr/>
        </p:nvSpPr>
        <p:spPr>
          <a:xfrm>
            <a:off x="6608763" y="3603626"/>
            <a:ext cx="2386806" cy="1348622"/>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i="1" dirty="0" smtClean="0">
              <a:solidFill>
                <a:schemeClr val="tx1"/>
              </a:solidFill>
              <a:latin typeface="Times New Arabic" panose="02020603050405020304" pitchFamily="18" charset="0"/>
            </a:endParaRPr>
          </a:p>
          <a:p>
            <a:pPr algn="ctr"/>
            <a:r>
              <a:rPr lang="en-US" sz="1200" i="1" dirty="0" smtClean="0">
                <a:solidFill>
                  <a:schemeClr val="tx1"/>
                </a:solidFill>
                <a:latin typeface="Times New Arabic" panose="02020603050405020304" pitchFamily="18" charset="0"/>
              </a:rPr>
              <a:t>Islamic benchmark</a:t>
            </a:r>
            <a:r>
              <a:rPr lang="en-US" sz="1200" dirty="0" smtClean="0">
                <a:solidFill>
                  <a:schemeClr val="tx1"/>
                </a:solidFill>
                <a:latin typeface="Times New Arabic" panose="02020603050405020304" pitchFamily="18" charset="0"/>
              </a:rPr>
              <a:t> </a:t>
            </a:r>
            <a:r>
              <a:rPr lang="en-US" sz="1200" dirty="0" err="1" smtClean="0">
                <a:solidFill>
                  <a:schemeClr val="tx1"/>
                </a:solidFill>
                <a:latin typeface="Times New Arabic" panose="02020603050405020304" pitchFamily="18" charset="0"/>
              </a:rPr>
              <a:t>tidak</a:t>
            </a:r>
            <a:r>
              <a:rPr lang="en-US" sz="1200" dirty="0" smtClean="0">
                <a:solidFill>
                  <a:schemeClr val="tx1"/>
                </a:solidFill>
                <a:latin typeface="Times New Arabic" panose="02020603050405020304" pitchFamily="18" charset="0"/>
              </a:rPr>
              <a:t> </a:t>
            </a:r>
            <a:r>
              <a:rPr lang="en-US" sz="1200" dirty="0" err="1" smtClean="0">
                <a:solidFill>
                  <a:schemeClr val="tx1"/>
                </a:solidFill>
                <a:latin typeface="Times New Arabic" panose="02020603050405020304" pitchFamily="18" charset="0"/>
              </a:rPr>
              <a:t>perlu</a:t>
            </a:r>
            <a:r>
              <a:rPr lang="en-US" sz="1200" dirty="0" smtClean="0">
                <a:solidFill>
                  <a:schemeClr val="tx1"/>
                </a:solidFill>
                <a:latin typeface="Times New Arabic" panose="02020603050405020304" pitchFamily="18" charset="0"/>
              </a:rPr>
              <a:t>, </a:t>
            </a:r>
            <a:r>
              <a:rPr lang="en-US" sz="1200" dirty="0" err="1" smtClean="0">
                <a:solidFill>
                  <a:schemeClr val="tx1"/>
                </a:solidFill>
                <a:latin typeface="Times New Arabic" panose="02020603050405020304" pitchFamily="18" charset="0"/>
              </a:rPr>
              <a:t>tidak</a:t>
            </a:r>
            <a:r>
              <a:rPr lang="en-US" sz="1200" dirty="0" smtClean="0">
                <a:solidFill>
                  <a:schemeClr val="tx1"/>
                </a:solidFill>
                <a:latin typeface="Times New Arabic" panose="02020603050405020304" pitchFamily="18" charset="0"/>
              </a:rPr>
              <a:t> </a:t>
            </a:r>
            <a:r>
              <a:rPr lang="en-US" sz="1200" dirty="0" err="1" smtClean="0">
                <a:solidFill>
                  <a:schemeClr val="tx1"/>
                </a:solidFill>
                <a:latin typeface="Times New Arabic" panose="02020603050405020304" pitchFamily="18" charset="0"/>
              </a:rPr>
              <a:t>praktis</a:t>
            </a:r>
            <a:r>
              <a:rPr lang="en-US" sz="1200" dirty="0" smtClean="0">
                <a:solidFill>
                  <a:schemeClr val="tx1"/>
                </a:solidFill>
                <a:latin typeface="Times New Arabic" panose="02020603050405020304" pitchFamily="18" charset="0"/>
              </a:rPr>
              <a:t> </a:t>
            </a:r>
            <a:r>
              <a:rPr lang="en-US" sz="1200" dirty="0" err="1" smtClean="0">
                <a:solidFill>
                  <a:schemeClr val="tx1"/>
                </a:solidFill>
                <a:latin typeface="Times New Arabic" panose="02020603050405020304" pitchFamily="18" charset="0"/>
              </a:rPr>
              <a:t>serta</a:t>
            </a:r>
            <a:r>
              <a:rPr lang="en-US" sz="1200" dirty="0" smtClean="0">
                <a:solidFill>
                  <a:schemeClr val="tx1"/>
                </a:solidFill>
                <a:latin typeface="Times New Arabic" panose="02020603050405020304" pitchFamily="18" charset="0"/>
              </a:rPr>
              <a:t> </a:t>
            </a:r>
            <a:r>
              <a:rPr lang="en-US" sz="1200" dirty="0" err="1" smtClean="0">
                <a:solidFill>
                  <a:schemeClr val="tx1"/>
                </a:solidFill>
                <a:latin typeface="Times New Arabic" panose="02020603050405020304" pitchFamily="18" charset="0"/>
              </a:rPr>
              <a:t>berbahaya</a:t>
            </a:r>
            <a:r>
              <a:rPr lang="en-US" sz="1200" dirty="0" smtClean="0">
                <a:solidFill>
                  <a:schemeClr val="tx1"/>
                </a:solidFill>
                <a:latin typeface="Times New Arabic" panose="02020603050405020304" pitchFamily="18" charset="0"/>
              </a:rPr>
              <a:t> </a:t>
            </a:r>
            <a:r>
              <a:rPr lang="en-US" sz="1200" dirty="0" err="1" smtClean="0">
                <a:solidFill>
                  <a:schemeClr val="tx1"/>
                </a:solidFill>
                <a:latin typeface="Times New Arabic" panose="02020603050405020304" pitchFamily="18" charset="0"/>
              </a:rPr>
              <a:t>karena</a:t>
            </a:r>
            <a:r>
              <a:rPr lang="en-US" sz="1200" dirty="0" smtClean="0">
                <a:solidFill>
                  <a:schemeClr val="tx1"/>
                </a:solidFill>
                <a:latin typeface="Times New Arabic" panose="02020603050405020304" pitchFamily="18" charset="0"/>
              </a:rPr>
              <a:t> </a:t>
            </a:r>
            <a:r>
              <a:rPr lang="en-US" sz="1200" dirty="0" err="1" smtClean="0">
                <a:solidFill>
                  <a:schemeClr val="tx1"/>
                </a:solidFill>
                <a:latin typeface="Times New Arabic" panose="02020603050405020304" pitchFamily="18" charset="0"/>
              </a:rPr>
              <a:t>tidak</a:t>
            </a:r>
            <a:r>
              <a:rPr lang="en-US" sz="1200" dirty="0" smtClean="0">
                <a:solidFill>
                  <a:schemeClr val="tx1"/>
                </a:solidFill>
                <a:latin typeface="Times New Arabic" panose="02020603050405020304" pitchFamily="18" charset="0"/>
              </a:rPr>
              <a:t> </a:t>
            </a:r>
            <a:r>
              <a:rPr lang="en-US" sz="1200" dirty="0" err="1" smtClean="0">
                <a:solidFill>
                  <a:schemeClr val="tx1"/>
                </a:solidFill>
                <a:latin typeface="Times New Arabic" panose="02020603050405020304" pitchFamily="18" charset="0"/>
              </a:rPr>
              <a:t>memiliki</a:t>
            </a:r>
            <a:r>
              <a:rPr lang="en-US" sz="1200" dirty="0" smtClean="0">
                <a:solidFill>
                  <a:schemeClr val="tx1"/>
                </a:solidFill>
                <a:latin typeface="Times New Arabic" panose="02020603050405020304" pitchFamily="18" charset="0"/>
              </a:rPr>
              <a:t> </a:t>
            </a:r>
            <a:r>
              <a:rPr lang="en-US" sz="1200" i="1" dirty="0" smtClean="0">
                <a:solidFill>
                  <a:schemeClr val="tx1"/>
                </a:solidFill>
                <a:latin typeface="Times New Arabic" panose="02020603050405020304" pitchFamily="18" charset="0"/>
              </a:rPr>
              <a:t>market depth</a:t>
            </a:r>
            <a:r>
              <a:rPr lang="en-US" sz="1200" dirty="0" smtClean="0">
                <a:solidFill>
                  <a:schemeClr val="tx1"/>
                </a:solidFill>
                <a:latin typeface="Times New Arabic" panose="02020603050405020304" pitchFamily="18" charset="0"/>
              </a:rPr>
              <a:t> </a:t>
            </a:r>
            <a:r>
              <a:rPr lang="en-US" sz="1200" dirty="0" err="1" smtClean="0">
                <a:solidFill>
                  <a:schemeClr val="tx1"/>
                </a:solidFill>
                <a:latin typeface="Times New Arabic" panose="02020603050405020304" pitchFamily="18" charset="0"/>
              </a:rPr>
              <a:t>atau</a:t>
            </a:r>
            <a:r>
              <a:rPr lang="en-US" sz="1200" dirty="0" smtClean="0">
                <a:solidFill>
                  <a:schemeClr val="tx1"/>
                </a:solidFill>
                <a:latin typeface="Times New Arabic" panose="02020603050405020304" pitchFamily="18" charset="0"/>
              </a:rPr>
              <a:t> </a:t>
            </a:r>
            <a:r>
              <a:rPr lang="en-US" sz="1200" dirty="0" err="1" smtClean="0">
                <a:solidFill>
                  <a:schemeClr val="tx1"/>
                </a:solidFill>
                <a:latin typeface="Times New Arabic" panose="02020603050405020304" pitchFamily="18" charset="0"/>
              </a:rPr>
              <a:t>likuiditas</a:t>
            </a:r>
            <a:r>
              <a:rPr lang="en-US" sz="1200" dirty="0" smtClean="0">
                <a:solidFill>
                  <a:schemeClr val="tx1"/>
                </a:solidFill>
                <a:latin typeface="Times New Arabic" panose="02020603050405020304" pitchFamily="18" charset="0"/>
              </a:rPr>
              <a:t> yang </a:t>
            </a:r>
            <a:r>
              <a:rPr lang="en-US" sz="1200" dirty="0" err="1" smtClean="0">
                <a:solidFill>
                  <a:schemeClr val="tx1"/>
                </a:solidFill>
                <a:latin typeface="Times New Arabic" panose="02020603050405020304" pitchFamily="18" charset="0"/>
              </a:rPr>
              <a:t>cukup</a:t>
            </a:r>
            <a:r>
              <a:rPr lang="en-US" sz="1200" dirty="0" smtClean="0">
                <a:solidFill>
                  <a:schemeClr val="tx1"/>
                </a:solidFill>
                <a:latin typeface="Times New Arabic" panose="02020603050405020304" pitchFamily="18" charset="0"/>
              </a:rPr>
              <a:t> </a:t>
            </a:r>
            <a:r>
              <a:rPr lang="en-US" sz="1200" dirty="0" err="1" smtClean="0">
                <a:solidFill>
                  <a:schemeClr val="tx1"/>
                </a:solidFill>
                <a:latin typeface="Times New Arabic" panose="02020603050405020304" pitchFamily="18" charset="0"/>
              </a:rPr>
              <a:t>untuk</a:t>
            </a:r>
            <a:r>
              <a:rPr lang="en-US" sz="1200" dirty="0" smtClean="0">
                <a:solidFill>
                  <a:schemeClr val="tx1"/>
                </a:solidFill>
                <a:latin typeface="Times New Arabic" panose="02020603050405020304" pitchFamily="18" charset="0"/>
              </a:rPr>
              <a:t> </a:t>
            </a:r>
            <a:r>
              <a:rPr lang="en-US" sz="1200" dirty="0" err="1" smtClean="0">
                <a:solidFill>
                  <a:schemeClr val="tx1"/>
                </a:solidFill>
                <a:latin typeface="Times New Arabic" panose="02020603050405020304" pitchFamily="18" charset="0"/>
              </a:rPr>
              <a:t>dapat</a:t>
            </a:r>
            <a:r>
              <a:rPr lang="en-US" sz="1200" dirty="0" smtClean="0">
                <a:solidFill>
                  <a:schemeClr val="tx1"/>
                </a:solidFill>
                <a:latin typeface="Times New Arabic" panose="02020603050405020304" pitchFamily="18" charset="0"/>
              </a:rPr>
              <a:t> </a:t>
            </a:r>
            <a:r>
              <a:rPr lang="en-US" sz="1200" dirty="0" err="1" smtClean="0">
                <a:solidFill>
                  <a:schemeClr val="tx1"/>
                </a:solidFill>
                <a:latin typeface="Times New Arabic" panose="02020603050405020304" pitchFamily="18" charset="0"/>
              </a:rPr>
              <a:t>diterima</a:t>
            </a:r>
            <a:r>
              <a:rPr lang="en-US" sz="1200" dirty="0" smtClean="0">
                <a:solidFill>
                  <a:schemeClr val="tx1"/>
                </a:solidFill>
                <a:latin typeface="Times New Arabic" panose="02020603050405020304" pitchFamily="18" charset="0"/>
              </a:rPr>
              <a:t> </a:t>
            </a:r>
            <a:r>
              <a:rPr lang="en-US" sz="1200" dirty="0" err="1" smtClean="0">
                <a:solidFill>
                  <a:schemeClr val="tx1"/>
                </a:solidFill>
                <a:latin typeface="Times New Arabic" panose="02020603050405020304" pitchFamily="18" charset="0"/>
              </a:rPr>
              <a:t>secara</a:t>
            </a:r>
            <a:r>
              <a:rPr lang="en-US" sz="1200" dirty="0" smtClean="0">
                <a:solidFill>
                  <a:schemeClr val="tx1"/>
                </a:solidFill>
                <a:latin typeface="Times New Arabic" panose="02020603050405020304" pitchFamily="18" charset="0"/>
              </a:rPr>
              <a:t> </a:t>
            </a:r>
            <a:r>
              <a:rPr lang="en-US" sz="1200" dirty="0" err="1" smtClean="0">
                <a:solidFill>
                  <a:schemeClr val="tx1"/>
                </a:solidFill>
                <a:latin typeface="Times New Arabic" panose="02020603050405020304" pitchFamily="18" charset="0"/>
              </a:rPr>
              <a:t>luas</a:t>
            </a:r>
            <a:r>
              <a:rPr lang="en-US" sz="1200" dirty="0" smtClean="0">
                <a:solidFill>
                  <a:schemeClr val="tx1"/>
                </a:solidFill>
                <a:latin typeface="Times New Arabic" panose="02020603050405020304" pitchFamily="18" charset="0"/>
              </a:rPr>
              <a:t> (</a:t>
            </a:r>
            <a:r>
              <a:rPr lang="en-US" sz="1200" dirty="0" err="1" smtClean="0">
                <a:solidFill>
                  <a:schemeClr val="tx1"/>
                </a:solidFill>
                <a:latin typeface="Times New Arabic" panose="02020603050405020304" pitchFamily="18" charset="0"/>
              </a:rPr>
              <a:t>Dalam</a:t>
            </a:r>
            <a:r>
              <a:rPr lang="en-US" sz="1200" dirty="0" smtClean="0">
                <a:solidFill>
                  <a:schemeClr val="tx1"/>
                </a:solidFill>
                <a:latin typeface="Times New Arabic" panose="02020603050405020304" pitchFamily="18" charset="0"/>
              </a:rPr>
              <a:t> </a:t>
            </a:r>
            <a:r>
              <a:rPr lang="en-US" sz="1200" i="1" dirty="0" smtClean="0">
                <a:solidFill>
                  <a:schemeClr val="tx1"/>
                </a:solidFill>
                <a:latin typeface="Times New Arabic" panose="02020603050405020304" pitchFamily="18" charset="0"/>
              </a:rPr>
              <a:t>Islamic Finance: Law, Economics and Practice</a:t>
            </a:r>
            <a:endParaRPr lang="en-US" sz="1200" dirty="0" smtClean="0">
              <a:solidFill>
                <a:schemeClr val="tx1"/>
              </a:solidFill>
              <a:latin typeface="Times New Arabic" panose="02020603050405020304" pitchFamily="18" charset="0"/>
            </a:endParaRPr>
          </a:p>
          <a:p>
            <a:pPr algn="ctr"/>
            <a:endParaRPr lang="en-US" sz="1200" dirty="0">
              <a:solidFill>
                <a:schemeClr val="tx1"/>
              </a:solidFill>
            </a:endParaRPr>
          </a:p>
        </p:txBody>
      </p:sp>
      <p:sp>
        <p:nvSpPr>
          <p:cNvPr id="50" name="Rectangle 49"/>
          <p:cNvSpPr/>
          <p:nvPr/>
        </p:nvSpPr>
        <p:spPr>
          <a:xfrm>
            <a:off x="127794" y="3855662"/>
            <a:ext cx="2386806" cy="131482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0"/>
              </a:spcBef>
            </a:pPr>
            <a:endParaRPr lang="en-US" sz="1200" i="1" dirty="0" smtClean="0">
              <a:solidFill>
                <a:schemeClr val="tx1"/>
              </a:solidFill>
              <a:latin typeface="Times New Arabic" pitchFamily="18" charset="0"/>
            </a:endParaRPr>
          </a:p>
          <a:p>
            <a:pPr algn="just">
              <a:spcBef>
                <a:spcPts val="0"/>
              </a:spcBef>
            </a:pPr>
            <a:r>
              <a:rPr lang="en-US" sz="1200" i="1" dirty="0" smtClean="0">
                <a:solidFill>
                  <a:schemeClr val="tx1"/>
                </a:solidFill>
                <a:latin typeface="Times New Arabic" pitchFamily="18" charset="0"/>
              </a:rPr>
              <a:t>Rate of profit </a:t>
            </a:r>
            <a:r>
              <a:rPr lang="en-US" sz="1200" dirty="0" err="1" smtClean="0">
                <a:solidFill>
                  <a:schemeClr val="tx1"/>
                </a:solidFill>
                <a:latin typeface="Times New Arabic" pitchFamily="18" charset="0"/>
              </a:rPr>
              <a:t>dan</a:t>
            </a:r>
            <a:r>
              <a:rPr lang="en-US" sz="1200" dirty="0" smtClean="0">
                <a:solidFill>
                  <a:schemeClr val="tx1"/>
                </a:solidFill>
                <a:latin typeface="Times New Arabic" pitchFamily="18" charset="0"/>
              </a:rPr>
              <a:t> </a:t>
            </a:r>
            <a:r>
              <a:rPr lang="en-US" sz="1200" dirty="0" err="1" smtClean="0">
                <a:solidFill>
                  <a:schemeClr val="tx1"/>
                </a:solidFill>
                <a:latin typeface="Times New Arabic" pitchFamily="18" charset="0"/>
              </a:rPr>
              <a:t>sektor</a:t>
            </a:r>
            <a:r>
              <a:rPr lang="en-US" sz="1200" dirty="0" smtClean="0">
                <a:solidFill>
                  <a:schemeClr val="tx1"/>
                </a:solidFill>
                <a:latin typeface="Times New Arabic" pitchFamily="18" charset="0"/>
              </a:rPr>
              <a:t> </a:t>
            </a:r>
            <a:r>
              <a:rPr lang="en-US" sz="1200" dirty="0" err="1" smtClean="0">
                <a:solidFill>
                  <a:schemeClr val="tx1"/>
                </a:solidFill>
                <a:latin typeface="Times New Arabic" pitchFamily="18" charset="0"/>
              </a:rPr>
              <a:t>riil</a:t>
            </a:r>
            <a:r>
              <a:rPr lang="en-US" sz="1200" dirty="0" smtClean="0">
                <a:solidFill>
                  <a:schemeClr val="tx1"/>
                </a:solidFill>
                <a:latin typeface="Times New Arabic" pitchFamily="18" charset="0"/>
              </a:rPr>
              <a:t> </a:t>
            </a:r>
            <a:r>
              <a:rPr lang="en-US" sz="1200" dirty="0" err="1" smtClean="0">
                <a:solidFill>
                  <a:schemeClr val="tx1"/>
                </a:solidFill>
                <a:latin typeface="Times New Arabic" pitchFamily="18" charset="0"/>
              </a:rPr>
              <a:t>berhubungan</a:t>
            </a:r>
            <a:r>
              <a:rPr lang="en-US" sz="1200" dirty="0" smtClean="0">
                <a:solidFill>
                  <a:schemeClr val="tx1"/>
                </a:solidFill>
                <a:latin typeface="Times New Arabic" pitchFamily="18" charset="0"/>
              </a:rPr>
              <a:t> </a:t>
            </a:r>
            <a:r>
              <a:rPr lang="en-US" sz="1200" dirty="0" err="1" smtClean="0">
                <a:solidFill>
                  <a:schemeClr val="tx1"/>
                </a:solidFill>
                <a:latin typeface="Times New Arabic" pitchFamily="18" charset="0"/>
              </a:rPr>
              <a:t>secara</a:t>
            </a:r>
            <a:r>
              <a:rPr lang="en-US" sz="1200" dirty="0" smtClean="0">
                <a:solidFill>
                  <a:schemeClr val="tx1"/>
                </a:solidFill>
                <a:latin typeface="Times New Arabic" pitchFamily="18" charset="0"/>
              </a:rPr>
              <a:t> </a:t>
            </a:r>
            <a:r>
              <a:rPr lang="en-US" sz="1200" dirty="0" err="1" smtClean="0">
                <a:solidFill>
                  <a:schemeClr val="tx1"/>
                </a:solidFill>
                <a:latin typeface="Times New Arabic" pitchFamily="18" charset="0"/>
              </a:rPr>
              <a:t>positif</a:t>
            </a:r>
            <a:r>
              <a:rPr lang="en-US" sz="1200" dirty="0" smtClean="0">
                <a:solidFill>
                  <a:schemeClr val="tx1"/>
                </a:solidFill>
                <a:latin typeface="Times New Arabic" pitchFamily="18" charset="0"/>
              </a:rPr>
              <a:t> </a:t>
            </a:r>
            <a:r>
              <a:rPr lang="en-US" sz="1200" dirty="0" err="1" smtClean="0">
                <a:solidFill>
                  <a:schemeClr val="tx1"/>
                </a:solidFill>
                <a:latin typeface="Times New Arabic" pitchFamily="18" charset="0"/>
              </a:rPr>
              <a:t>dan</a:t>
            </a:r>
            <a:r>
              <a:rPr lang="en-US" sz="1200" dirty="0" smtClean="0">
                <a:solidFill>
                  <a:schemeClr val="tx1"/>
                </a:solidFill>
                <a:latin typeface="Times New Arabic" pitchFamily="18" charset="0"/>
              </a:rPr>
              <a:t> </a:t>
            </a:r>
            <a:r>
              <a:rPr lang="en-US" sz="1200" dirty="0" err="1" smtClean="0">
                <a:solidFill>
                  <a:schemeClr val="tx1"/>
                </a:solidFill>
                <a:latin typeface="Times New Arabic" pitchFamily="18" charset="0"/>
              </a:rPr>
              <a:t>menjadi</a:t>
            </a:r>
            <a:r>
              <a:rPr lang="en-US" sz="1200" dirty="0" smtClean="0">
                <a:solidFill>
                  <a:schemeClr val="tx1"/>
                </a:solidFill>
                <a:latin typeface="Times New Arabic" pitchFamily="18" charset="0"/>
              </a:rPr>
              <a:t> </a:t>
            </a:r>
            <a:r>
              <a:rPr lang="en-US" sz="1200" dirty="0" err="1" smtClean="0">
                <a:solidFill>
                  <a:schemeClr val="tx1"/>
                </a:solidFill>
                <a:latin typeface="Times New Arabic" pitchFamily="18" charset="0"/>
              </a:rPr>
              <a:t>faktor</a:t>
            </a:r>
            <a:r>
              <a:rPr lang="en-US" sz="1200" dirty="0" smtClean="0">
                <a:solidFill>
                  <a:schemeClr val="tx1"/>
                </a:solidFill>
                <a:latin typeface="Times New Arabic" pitchFamily="18" charset="0"/>
              </a:rPr>
              <a:t> </a:t>
            </a:r>
            <a:r>
              <a:rPr lang="en-US" sz="1200" dirty="0" err="1" smtClean="0">
                <a:solidFill>
                  <a:schemeClr val="tx1"/>
                </a:solidFill>
                <a:latin typeface="Times New Arabic" pitchFamily="18" charset="0"/>
              </a:rPr>
              <a:t>penyeimbang</a:t>
            </a:r>
            <a:r>
              <a:rPr lang="en-US" sz="1200" dirty="0" smtClean="0">
                <a:solidFill>
                  <a:schemeClr val="tx1"/>
                </a:solidFill>
                <a:latin typeface="Times New Arabic" pitchFamily="18" charset="0"/>
              </a:rPr>
              <a:t> </a:t>
            </a:r>
            <a:r>
              <a:rPr lang="en-US" sz="1200" dirty="0" err="1" smtClean="0">
                <a:solidFill>
                  <a:schemeClr val="tx1"/>
                </a:solidFill>
                <a:latin typeface="Times New Arabic" pitchFamily="18" charset="0"/>
              </a:rPr>
              <a:t>dengan</a:t>
            </a:r>
            <a:r>
              <a:rPr lang="en-US" sz="1200" dirty="0" smtClean="0">
                <a:solidFill>
                  <a:schemeClr val="tx1"/>
                </a:solidFill>
                <a:latin typeface="Times New Arabic" pitchFamily="18" charset="0"/>
              </a:rPr>
              <a:t> </a:t>
            </a:r>
            <a:r>
              <a:rPr lang="en-US" sz="1200" dirty="0" err="1" smtClean="0">
                <a:solidFill>
                  <a:schemeClr val="tx1"/>
                </a:solidFill>
                <a:latin typeface="Times New Arabic" pitchFamily="18" charset="0"/>
              </a:rPr>
              <a:t>sektor</a:t>
            </a:r>
            <a:r>
              <a:rPr lang="en-US" sz="1200" dirty="0" smtClean="0">
                <a:solidFill>
                  <a:schemeClr val="tx1"/>
                </a:solidFill>
                <a:latin typeface="Times New Arabic" pitchFamily="18" charset="0"/>
              </a:rPr>
              <a:t> </a:t>
            </a:r>
            <a:r>
              <a:rPr lang="en-US" sz="1200" dirty="0" err="1" smtClean="0">
                <a:solidFill>
                  <a:schemeClr val="tx1"/>
                </a:solidFill>
                <a:latin typeface="Times New Arabic" pitchFamily="18" charset="0"/>
              </a:rPr>
              <a:t>moneter</a:t>
            </a:r>
            <a:r>
              <a:rPr lang="en-US" sz="1200" dirty="0" smtClean="0">
                <a:solidFill>
                  <a:schemeClr val="tx1"/>
                </a:solidFill>
                <a:latin typeface="Times New Arabic" pitchFamily="18" charset="0"/>
              </a:rPr>
              <a:t> (</a:t>
            </a:r>
            <a:r>
              <a:rPr lang="en-US" sz="1200" dirty="0" err="1" smtClean="0">
                <a:solidFill>
                  <a:schemeClr val="tx1"/>
                </a:solidFill>
                <a:latin typeface="Times New Arabic" pitchFamily="18" charset="0"/>
              </a:rPr>
              <a:t>Dalam</a:t>
            </a:r>
            <a:r>
              <a:rPr lang="en-US" sz="1200" dirty="0" smtClean="0">
                <a:solidFill>
                  <a:schemeClr val="tx1"/>
                </a:solidFill>
                <a:latin typeface="Times New Arabic" pitchFamily="18" charset="0"/>
              </a:rPr>
              <a:t> </a:t>
            </a:r>
            <a:r>
              <a:rPr lang="en-US" sz="1200" i="1" dirty="0" err="1" smtClean="0">
                <a:solidFill>
                  <a:schemeClr val="tx1"/>
                </a:solidFill>
                <a:latin typeface="Times New Arabic" pitchFamily="18" charset="0"/>
              </a:rPr>
              <a:t>Generalyzed</a:t>
            </a:r>
            <a:r>
              <a:rPr lang="en-US" sz="1200" i="1" dirty="0" smtClean="0">
                <a:solidFill>
                  <a:schemeClr val="tx1"/>
                </a:solidFill>
                <a:latin typeface="Times New Arabic" pitchFamily="18" charset="0"/>
              </a:rPr>
              <a:t> Theory of Islamic Development Financing)</a:t>
            </a:r>
            <a:endParaRPr lang="en-US" sz="1200" dirty="0" smtClean="0">
              <a:solidFill>
                <a:schemeClr val="tx1"/>
              </a:solidFill>
              <a:latin typeface="Times New Arabic" pitchFamily="18" charset="0"/>
            </a:endParaRPr>
          </a:p>
          <a:p>
            <a:pPr algn="just">
              <a:spcBef>
                <a:spcPts val="0"/>
              </a:spcBef>
            </a:pPr>
            <a:endParaRPr lang="en-US" sz="1200" dirty="0" smtClean="0">
              <a:solidFill>
                <a:schemeClr val="tx1"/>
              </a:solidFill>
              <a:latin typeface="Times New Arabic" pitchFamily="18" charset="0"/>
            </a:endParaRPr>
          </a:p>
        </p:txBody>
      </p:sp>
      <p:sp>
        <p:nvSpPr>
          <p:cNvPr id="51" name="Rectangle 50"/>
          <p:cNvSpPr/>
          <p:nvPr/>
        </p:nvSpPr>
        <p:spPr>
          <a:xfrm>
            <a:off x="307975" y="2011363"/>
            <a:ext cx="2386806" cy="125529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r>
              <a:rPr lang="en-US" sz="1200" dirty="0" err="1" smtClean="0">
                <a:solidFill>
                  <a:schemeClr val="tx1"/>
                </a:solidFill>
                <a:latin typeface="Times New Arabic" pitchFamily="18" charset="0"/>
              </a:rPr>
              <a:t>Pendekatan</a:t>
            </a:r>
            <a:r>
              <a:rPr lang="en-US" sz="1200" dirty="0" smtClean="0">
                <a:solidFill>
                  <a:schemeClr val="tx1"/>
                </a:solidFill>
                <a:latin typeface="Times New Arabic" pitchFamily="18" charset="0"/>
              </a:rPr>
              <a:t> benchmark </a:t>
            </a:r>
            <a:r>
              <a:rPr lang="en-US" sz="1200" dirty="0" err="1" smtClean="0">
                <a:solidFill>
                  <a:schemeClr val="tx1"/>
                </a:solidFill>
                <a:latin typeface="Times New Arabic" pitchFamily="18" charset="0"/>
              </a:rPr>
              <a:t>dengan</a:t>
            </a:r>
            <a:r>
              <a:rPr lang="en-US" sz="1200" dirty="0" smtClean="0">
                <a:solidFill>
                  <a:schemeClr val="tx1"/>
                </a:solidFill>
                <a:latin typeface="Times New Arabic" pitchFamily="18" charset="0"/>
              </a:rPr>
              <a:t> </a:t>
            </a:r>
            <a:r>
              <a:rPr lang="en-US" sz="1200" dirty="0" err="1" smtClean="0">
                <a:solidFill>
                  <a:schemeClr val="tx1"/>
                </a:solidFill>
                <a:latin typeface="Times New Arabic" pitchFamily="18" charset="0"/>
              </a:rPr>
              <a:t>melakukan</a:t>
            </a:r>
            <a:r>
              <a:rPr lang="en-US" sz="1200" dirty="0" smtClean="0">
                <a:solidFill>
                  <a:schemeClr val="tx1"/>
                </a:solidFill>
                <a:latin typeface="Times New Arabic" pitchFamily="18" charset="0"/>
              </a:rPr>
              <a:t> </a:t>
            </a:r>
            <a:r>
              <a:rPr lang="en-US" sz="1200" i="1" dirty="0" smtClean="0">
                <a:solidFill>
                  <a:schemeClr val="tx1"/>
                </a:solidFill>
                <a:latin typeface="Times New Arabic" pitchFamily="18" charset="0"/>
              </a:rPr>
              <a:t>mark to the marke</a:t>
            </a:r>
            <a:r>
              <a:rPr lang="en-US" sz="1200" dirty="0" smtClean="0">
                <a:solidFill>
                  <a:schemeClr val="tx1"/>
                </a:solidFill>
                <a:latin typeface="Times New Arabic" pitchFamily="18" charset="0"/>
              </a:rPr>
              <a:t>t </a:t>
            </a:r>
            <a:r>
              <a:rPr lang="en-US" sz="1200" dirty="0" err="1" smtClean="0">
                <a:solidFill>
                  <a:schemeClr val="tx1"/>
                </a:solidFill>
                <a:latin typeface="Times New Arabic" pitchFamily="18" charset="0"/>
              </a:rPr>
              <a:t>dan</a:t>
            </a:r>
            <a:r>
              <a:rPr lang="en-US" sz="1200" dirty="0" smtClean="0">
                <a:solidFill>
                  <a:schemeClr val="tx1"/>
                </a:solidFill>
                <a:latin typeface="Times New Arabic" pitchFamily="18" charset="0"/>
              </a:rPr>
              <a:t> </a:t>
            </a:r>
            <a:r>
              <a:rPr lang="en-US" sz="1200" dirty="0" err="1" smtClean="0">
                <a:solidFill>
                  <a:schemeClr val="tx1"/>
                </a:solidFill>
                <a:latin typeface="Times New Arabic" pitchFamily="18" charset="0"/>
              </a:rPr>
              <a:t>indeksasi</a:t>
            </a:r>
            <a:r>
              <a:rPr lang="en-US" sz="1200" dirty="0" smtClean="0">
                <a:solidFill>
                  <a:schemeClr val="tx1"/>
                </a:solidFill>
                <a:latin typeface="Times New Arabic" pitchFamily="18" charset="0"/>
              </a:rPr>
              <a:t> di </a:t>
            </a:r>
            <a:r>
              <a:rPr lang="en-US" sz="1200" dirty="0" err="1" smtClean="0">
                <a:solidFill>
                  <a:schemeClr val="tx1"/>
                </a:solidFill>
                <a:latin typeface="Times New Arabic" pitchFamily="18" charset="0"/>
              </a:rPr>
              <a:t>sektor</a:t>
            </a:r>
            <a:r>
              <a:rPr lang="en-US" sz="1200" dirty="0" smtClean="0">
                <a:solidFill>
                  <a:schemeClr val="tx1"/>
                </a:solidFill>
                <a:latin typeface="Times New Arabic" pitchFamily="18" charset="0"/>
              </a:rPr>
              <a:t> </a:t>
            </a:r>
            <a:r>
              <a:rPr lang="en-US" sz="1200" dirty="0" err="1" smtClean="0">
                <a:solidFill>
                  <a:schemeClr val="tx1"/>
                </a:solidFill>
                <a:latin typeface="Times New Arabic" pitchFamily="18" charset="0"/>
              </a:rPr>
              <a:t>riil</a:t>
            </a:r>
            <a:endParaRPr lang="en-US" sz="1200" dirty="0" smtClean="0">
              <a:solidFill>
                <a:schemeClr val="tx1"/>
              </a:solidFill>
              <a:latin typeface="Times New Arabic" pitchFamily="18" charset="0"/>
            </a:endParaRPr>
          </a:p>
          <a:p>
            <a:pPr algn="ctr">
              <a:spcBef>
                <a:spcPts val="0"/>
              </a:spcBef>
            </a:pPr>
            <a:r>
              <a:rPr lang="en-US" sz="1200" i="1" dirty="0" smtClean="0">
                <a:solidFill>
                  <a:schemeClr val="tx1"/>
                </a:solidFill>
                <a:latin typeface="Times New Arabic" pitchFamily="18" charset="0"/>
              </a:rPr>
              <a:t>(</a:t>
            </a:r>
            <a:r>
              <a:rPr lang="en-US" sz="1200" i="1" dirty="0" err="1" smtClean="0">
                <a:solidFill>
                  <a:schemeClr val="tx1"/>
                </a:solidFill>
                <a:latin typeface="Times New Arabic" pitchFamily="18" charset="0"/>
              </a:rPr>
              <a:t>Dalam</a:t>
            </a:r>
            <a:r>
              <a:rPr lang="en-US" sz="1200" i="1" dirty="0" smtClean="0">
                <a:solidFill>
                  <a:schemeClr val="tx1"/>
                </a:solidFill>
                <a:latin typeface="Times New Arabic" pitchFamily="18" charset="0"/>
              </a:rPr>
              <a:t> The Art of Islamic Banking and Finance : Tools and Techniques for Community Based Banking )</a:t>
            </a:r>
            <a:endParaRPr lang="en-US" sz="1200" dirty="0" smtClean="0">
              <a:solidFill>
                <a:schemeClr val="tx1"/>
              </a:solidFill>
              <a:latin typeface="Times New Arabic" pitchFamily="18" charset="0"/>
            </a:endParaRPr>
          </a:p>
          <a:p>
            <a:pPr algn="ctr">
              <a:spcBef>
                <a:spcPts val="0"/>
              </a:spcBef>
            </a:pPr>
            <a:endParaRPr lang="id-ID" sz="1200" dirty="0" smtClean="0">
              <a:solidFill>
                <a:schemeClr val="tx1"/>
              </a:solidFill>
              <a:latin typeface="Times New Arabic" pitchFamily="18" charset="0"/>
            </a:endParaRPr>
          </a:p>
        </p:txBody>
      </p:sp>
      <p:sp>
        <p:nvSpPr>
          <p:cNvPr id="52" name="Rectangle 51"/>
          <p:cNvSpPr/>
          <p:nvPr/>
        </p:nvSpPr>
        <p:spPr>
          <a:xfrm>
            <a:off x="5483422" y="5625489"/>
            <a:ext cx="3405187" cy="8834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a:solidFill>
                  <a:schemeClr val="tx1"/>
                </a:solidFill>
                <a:latin typeface="Times New Arabic" panose="02020603050405020304" pitchFamily="18" charset="0"/>
              </a:rPr>
              <a:t>B</a:t>
            </a:r>
            <a:r>
              <a:rPr lang="en-US" sz="1200" i="1" dirty="0" smtClean="0">
                <a:solidFill>
                  <a:schemeClr val="tx1"/>
                </a:solidFill>
                <a:latin typeface="Times New Arabic" panose="02020603050405020304" pitchFamily="18" charset="0"/>
              </a:rPr>
              <a:t>enchmark</a:t>
            </a:r>
            <a:r>
              <a:rPr lang="en-US" sz="1200" dirty="0" smtClean="0">
                <a:solidFill>
                  <a:schemeClr val="tx1"/>
                </a:solidFill>
                <a:latin typeface="Times New Arabic" panose="02020603050405020304" pitchFamily="18" charset="0"/>
              </a:rPr>
              <a:t> </a:t>
            </a:r>
            <a:r>
              <a:rPr lang="en-US" sz="1200" dirty="0" err="1" smtClean="0">
                <a:solidFill>
                  <a:schemeClr val="tx1"/>
                </a:solidFill>
                <a:latin typeface="Times New Arabic" panose="02020603050405020304" pitchFamily="18" charset="0"/>
              </a:rPr>
              <a:t>ditentukan</a:t>
            </a:r>
            <a:r>
              <a:rPr lang="en-US" sz="1200" dirty="0" smtClean="0">
                <a:solidFill>
                  <a:schemeClr val="tx1"/>
                </a:solidFill>
                <a:latin typeface="Times New Arabic" panose="02020603050405020304" pitchFamily="18" charset="0"/>
              </a:rPr>
              <a:t> </a:t>
            </a:r>
            <a:r>
              <a:rPr lang="en-US" sz="1200" dirty="0" err="1" smtClean="0">
                <a:solidFill>
                  <a:schemeClr val="tx1"/>
                </a:solidFill>
                <a:latin typeface="Times New Arabic" panose="02020603050405020304" pitchFamily="18" charset="0"/>
              </a:rPr>
              <a:t>berdasarkan</a:t>
            </a:r>
            <a:r>
              <a:rPr lang="en-US" sz="1200" dirty="0" smtClean="0">
                <a:solidFill>
                  <a:schemeClr val="tx1"/>
                </a:solidFill>
                <a:latin typeface="Times New Arabic" panose="02020603050405020304" pitchFamily="18" charset="0"/>
              </a:rPr>
              <a:t> </a:t>
            </a:r>
            <a:r>
              <a:rPr lang="en-US" sz="1200" dirty="0" err="1" smtClean="0">
                <a:solidFill>
                  <a:schemeClr val="tx1"/>
                </a:solidFill>
                <a:latin typeface="Times New Arabic" panose="02020603050405020304" pitchFamily="18" charset="0"/>
              </a:rPr>
              <a:t>indikator</a:t>
            </a:r>
            <a:r>
              <a:rPr lang="en-US" sz="1200" dirty="0" smtClean="0">
                <a:solidFill>
                  <a:schemeClr val="tx1"/>
                </a:solidFill>
                <a:latin typeface="Times New Arabic" panose="02020603050405020304" pitchFamily="18" charset="0"/>
              </a:rPr>
              <a:t> di </a:t>
            </a:r>
            <a:r>
              <a:rPr lang="en-US" sz="1200" dirty="0" err="1" smtClean="0">
                <a:solidFill>
                  <a:schemeClr val="tx1"/>
                </a:solidFill>
                <a:latin typeface="Times New Arabic" panose="02020603050405020304" pitchFamily="18" charset="0"/>
              </a:rPr>
              <a:t>pasar</a:t>
            </a:r>
            <a:r>
              <a:rPr lang="en-US" sz="1200" dirty="0" smtClean="0">
                <a:solidFill>
                  <a:schemeClr val="tx1"/>
                </a:solidFill>
                <a:latin typeface="Times New Arabic" panose="02020603050405020304" pitchFamily="18" charset="0"/>
              </a:rPr>
              <a:t> modal </a:t>
            </a:r>
            <a:r>
              <a:rPr lang="en-US" sz="1200" dirty="0" err="1" smtClean="0">
                <a:solidFill>
                  <a:schemeClr val="tx1"/>
                </a:solidFill>
                <a:latin typeface="Times New Arabic" panose="02020603050405020304" pitchFamily="18" charset="0"/>
              </a:rPr>
              <a:t>dan</a:t>
            </a:r>
            <a:r>
              <a:rPr lang="en-US" sz="1200" dirty="0" smtClean="0">
                <a:solidFill>
                  <a:schemeClr val="tx1"/>
                </a:solidFill>
                <a:latin typeface="Times New Arabic" panose="02020603050405020304" pitchFamily="18" charset="0"/>
              </a:rPr>
              <a:t> </a:t>
            </a:r>
            <a:r>
              <a:rPr lang="en-US" sz="1200" dirty="0" err="1" smtClean="0">
                <a:solidFill>
                  <a:schemeClr val="tx1"/>
                </a:solidFill>
                <a:latin typeface="Times New Arabic" panose="02020603050405020304" pitchFamily="18" charset="0"/>
              </a:rPr>
              <a:t>pasar</a:t>
            </a:r>
            <a:r>
              <a:rPr lang="en-US" sz="1200" dirty="0" smtClean="0">
                <a:solidFill>
                  <a:schemeClr val="tx1"/>
                </a:solidFill>
                <a:latin typeface="Times New Arabic" panose="02020603050405020304" pitchFamily="18" charset="0"/>
              </a:rPr>
              <a:t> </a:t>
            </a:r>
            <a:r>
              <a:rPr lang="en-US" sz="1200" dirty="0" err="1" smtClean="0">
                <a:solidFill>
                  <a:schemeClr val="tx1"/>
                </a:solidFill>
                <a:latin typeface="Times New Arabic" panose="02020603050405020304" pitchFamily="18" charset="0"/>
              </a:rPr>
              <a:t>uang</a:t>
            </a:r>
            <a:r>
              <a:rPr lang="en-US" sz="1200" dirty="0" smtClean="0">
                <a:solidFill>
                  <a:schemeClr val="tx1"/>
                </a:solidFill>
                <a:latin typeface="Times New Arabic" panose="02020603050405020304" pitchFamily="18" charset="0"/>
              </a:rPr>
              <a:t> (</a:t>
            </a:r>
            <a:r>
              <a:rPr lang="en-US" sz="1200" dirty="0" err="1" smtClean="0">
                <a:solidFill>
                  <a:schemeClr val="tx1"/>
                </a:solidFill>
                <a:latin typeface="Times New Arabic" panose="02020603050405020304" pitchFamily="18" charset="0"/>
              </a:rPr>
              <a:t>Dalam</a:t>
            </a:r>
            <a:r>
              <a:rPr lang="en-US" sz="1200" dirty="0" smtClean="0">
                <a:solidFill>
                  <a:schemeClr val="tx1"/>
                </a:solidFill>
                <a:latin typeface="Times New Arabic" panose="02020603050405020304" pitchFamily="18" charset="0"/>
              </a:rPr>
              <a:t> </a:t>
            </a:r>
            <a:r>
              <a:rPr lang="en-US" sz="1200" i="1" dirty="0" smtClean="0">
                <a:solidFill>
                  <a:schemeClr val="tx1"/>
                </a:solidFill>
                <a:latin typeface="Times New Arabic" panose="02020603050405020304" pitchFamily="18" charset="0"/>
              </a:rPr>
              <a:t>New Issues in Islamic Finance and Economics, Progress and Challenge</a:t>
            </a:r>
            <a:r>
              <a:rPr lang="en-US" sz="1200" dirty="0" smtClean="0">
                <a:solidFill>
                  <a:schemeClr val="tx1"/>
                </a:solidFill>
                <a:latin typeface="Times New Arabic" panose="02020603050405020304" pitchFamily="18" charset="0"/>
              </a:rPr>
              <a:t> )</a:t>
            </a:r>
            <a:endParaRPr lang="en-US" sz="1200" dirty="0">
              <a:solidFill>
                <a:schemeClr val="tx1"/>
              </a:solidFill>
              <a:latin typeface="Times New Arabic" panose="02020603050405020304" pitchFamily="18" charset="0"/>
            </a:endParaRPr>
          </a:p>
        </p:txBody>
      </p:sp>
      <p:sp>
        <p:nvSpPr>
          <p:cNvPr id="53" name="Rectangle 52"/>
          <p:cNvSpPr/>
          <p:nvPr/>
        </p:nvSpPr>
        <p:spPr>
          <a:xfrm>
            <a:off x="207168" y="5591691"/>
            <a:ext cx="3709194" cy="914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US" sz="1200" i="1" dirty="0" smtClean="0">
              <a:solidFill>
                <a:schemeClr val="tx1"/>
              </a:solidFill>
              <a:latin typeface="Times New Arabic" pitchFamily="18" charset="0"/>
            </a:endParaRPr>
          </a:p>
          <a:p>
            <a:pPr algn="ctr">
              <a:spcBef>
                <a:spcPts val="0"/>
              </a:spcBef>
            </a:pPr>
            <a:endParaRPr lang="en-US" sz="1200" i="1" dirty="0" smtClean="0">
              <a:solidFill>
                <a:schemeClr val="tx1"/>
              </a:solidFill>
              <a:latin typeface="Times New Arabic" pitchFamily="18" charset="0"/>
            </a:endParaRPr>
          </a:p>
          <a:p>
            <a:pPr algn="ctr">
              <a:spcBef>
                <a:spcPts val="0"/>
              </a:spcBef>
            </a:pPr>
            <a:r>
              <a:rPr lang="en-US" sz="1200" i="1" dirty="0" smtClean="0">
                <a:solidFill>
                  <a:schemeClr val="tx1"/>
                </a:solidFill>
                <a:latin typeface="Times New Arabic" pitchFamily="18" charset="0"/>
              </a:rPr>
              <a:t>Rate of return/profit </a:t>
            </a:r>
            <a:r>
              <a:rPr lang="en-US" sz="1200" dirty="0" err="1" smtClean="0">
                <a:solidFill>
                  <a:schemeClr val="tx1"/>
                </a:solidFill>
                <a:latin typeface="Times New Arabic" pitchFamily="18" charset="0"/>
              </a:rPr>
              <a:t>dari</a:t>
            </a:r>
            <a:r>
              <a:rPr lang="en-US" sz="1200" dirty="0" smtClean="0">
                <a:solidFill>
                  <a:schemeClr val="tx1"/>
                </a:solidFill>
                <a:latin typeface="Times New Arabic" pitchFamily="18" charset="0"/>
              </a:rPr>
              <a:t> </a:t>
            </a:r>
            <a:r>
              <a:rPr lang="en-US" sz="1200" dirty="0" err="1" smtClean="0">
                <a:solidFill>
                  <a:schemeClr val="tx1"/>
                </a:solidFill>
                <a:latin typeface="Times New Arabic" pitchFamily="18" charset="0"/>
              </a:rPr>
              <a:t>aset</a:t>
            </a:r>
            <a:r>
              <a:rPr lang="en-US" sz="1200" dirty="0" smtClean="0">
                <a:solidFill>
                  <a:schemeClr val="tx1"/>
                </a:solidFill>
                <a:latin typeface="Times New Arabic" pitchFamily="18" charset="0"/>
              </a:rPr>
              <a:t> financial </a:t>
            </a:r>
            <a:r>
              <a:rPr lang="en-US" sz="1200" dirty="0" err="1" smtClean="0">
                <a:solidFill>
                  <a:schemeClr val="tx1"/>
                </a:solidFill>
                <a:latin typeface="Times New Arabic" pitchFamily="18" charset="0"/>
              </a:rPr>
              <a:t>ditentukan</a:t>
            </a:r>
            <a:r>
              <a:rPr lang="en-US" sz="1200" dirty="0" smtClean="0">
                <a:solidFill>
                  <a:schemeClr val="tx1"/>
                </a:solidFill>
                <a:latin typeface="Times New Arabic" pitchFamily="18" charset="0"/>
              </a:rPr>
              <a:t> </a:t>
            </a:r>
            <a:r>
              <a:rPr lang="en-US" sz="1200" dirty="0" err="1" smtClean="0">
                <a:solidFill>
                  <a:schemeClr val="tx1"/>
                </a:solidFill>
                <a:latin typeface="Times New Arabic" pitchFamily="18" charset="0"/>
              </a:rPr>
              <a:t>oleh</a:t>
            </a:r>
            <a:r>
              <a:rPr lang="en-US" sz="1200" dirty="0" smtClean="0">
                <a:solidFill>
                  <a:schemeClr val="tx1"/>
                </a:solidFill>
                <a:latin typeface="Times New Arabic" pitchFamily="18" charset="0"/>
              </a:rPr>
              <a:t> </a:t>
            </a:r>
            <a:r>
              <a:rPr lang="en-US" sz="1200" i="1" dirty="0" smtClean="0">
                <a:solidFill>
                  <a:schemeClr val="tx1"/>
                </a:solidFill>
                <a:latin typeface="Times New Arabic" pitchFamily="18" charset="0"/>
              </a:rPr>
              <a:t>rate of return </a:t>
            </a:r>
            <a:r>
              <a:rPr lang="en-US" sz="1200" dirty="0" err="1" smtClean="0">
                <a:solidFill>
                  <a:schemeClr val="tx1"/>
                </a:solidFill>
                <a:latin typeface="Times New Arabic" pitchFamily="18" charset="0"/>
              </a:rPr>
              <a:t>dari</a:t>
            </a:r>
            <a:r>
              <a:rPr lang="en-US" sz="1200" dirty="0" smtClean="0">
                <a:solidFill>
                  <a:schemeClr val="tx1"/>
                </a:solidFill>
                <a:latin typeface="Times New Arabic" pitchFamily="18" charset="0"/>
              </a:rPr>
              <a:t> </a:t>
            </a:r>
            <a:r>
              <a:rPr lang="en-US" sz="1200" dirty="0" err="1" smtClean="0">
                <a:solidFill>
                  <a:schemeClr val="tx1"/>
                </a:solidFill>
                <a:latin typeface="Times New Arabic" pitchFamily="18" charset="0"/>
              </a:rPr>
              <a:t>sektor</a:t>
            </a:r>
            <a:r>
              <a:rPr lang="en-US" sz="1200" dirty="0" smtClean="0">
                <a:solidFill>
                  <a:schemeClr val="tx1"/>
                </a:solidFill>
                <a:latin typeface="Times New Arabic" pitchFamily="18" charset="0"/>
              </a:rPr>
              <a:t> </a:t>
            </a:r>
            <a:r>
              <a:rPr lang="en-US" sz="1200" dirty="0" err="1" smtClean="0">
                <a:solidFill>
                  <a:schemeClr val="tx1"/>
                </a:solidFill>
                <a:latin typeface="Times New Arabic" pitchFamily="18" charset="0"/>
              </a:rPr>
              <a:t>riil</a:t>
            </a:r>
            <a:r>
              <a:rPr lang="en-US" sz="1200" dirty="0" smtClean="0">
                <a:solidFill>
                  <a:schemeClr val="tx1"/>
                </a:solidFill>
                <a:latin typeface="Times New Arabic" pitchFamily="18" charset="0"/>
              </a:rPr>
              <a:t>.</a:t>
            </a:r>
          </a:p>
          <a:p>
            <a:pPr algn="ctr">
              <a:spcBef>
                <a:spcPts val="0"/>
              </a:spcBef>
            </a:pPr>
            <a:r>
              <a:rPr lang="en-US" sz="1200" dirty="0" smtClean="0">
                <a:solidFill>
                  <a:schemeClr val="tx1"/>
                </a:solidFill>
                <a:latin typeface="Times New Arabic" pitchFamily="18" charset="0"/>
              </a:rPr>
              <a:t>(</a:t>
            </a:r>
            <a:r>
              <a:rPr lang="en-US" sz="1200" dirty="0" err="1" smtClean="0">
                <a:solidFill>
                  <a:schemeClr val="tx1"/>
                </a:solidFill>
                <a:latin typeface="Times New Arabic" pitchFamily="18" charset="0"/>
              </a:rPr>
              <a:t>Dalam</a:t>
            </a:r>
            <a:r>
              <a:rPr lang="en-US" sz="1200" dirty="0" smtClean="0">
                <a:solidFill>
                  <a:schemeClr val="tx1"/>
                </a:solidFill>
                <a:latin typeface="Times New Arabic" pitchFamily="18" charset="0"/>
              </a:rPr>
              <a:t> Journal “The Financial System and Monetary Policy in an Islamic Economy”)</a:t>
            </a:r>
            <a:endParaRPr lang="en-US" sz="1200" i="1" dirty="0" smtClean="0">
              <a:solidFill>
                <a:schemeClr val="tx1"/>
              </a:solidFill>
              <a:latin typeface="Times New Arabic" pitchFamily="18" charset="0"/>
            </a:endParaRPr>
          </a:p>
          <a:p>
            <a:pPr algn="ctr">
              <a:spcBef>
                <a:spcPts val="0"/>
              </a:spcBef>
            </a:pPr>
            <a:endParaRPr lang="en-US" sz="1200" dirty="0">
              <a:solidFill>
                <a:schemeClr val="tx1"/>
              </a:solidFill>
              <a:latin typeface="Times New Arabic" pitchFamily="18" charset="0"/>
            </a:endParaRPr>
          </a:p>
          <a:p>
            <a:pPr algn="ctr">
              <a:spcBef>
                <a:spcPts val="0"/>
              </a:spcBef>
            </a:pPr>
            <a:endParaRPr lang="id-ID" sz="1200" dirty="0">
              <a:solidFill>
                <a:schemeClr val="bg2">
                  <a:lumMod val="20000"/>
                  <a:lumOff val="80000"/>
                </a:schemeClr>
              </a:solidFill>
              <a:latin typeface="Times New Arabic" pitchFamily="18" charset="0"/>
            </a:endParaRPr>
          </a:p>
        </p:txBody>
      </p:sp>
      <p:sp>
        <p:nvSpPr>
          <p:cNvPr id="5" name="TextBox 4"/>
          <p:cNvSpPr txBox="1"/>
          <p:nvPr/>
        </p:nvSpPr>
        <p:spPr>
          <a:xfrm>
            <a:off x="1517816" y="5222359"/>
            <a:ext cx="1755609" cy="369332"/>
          </a:xfrm>
          <a:prstGeom prst="rect">
            <a:avLst/>
          </a:prstGeom>
          <a:noFill/>
        </p:spPr>
        <p:txBody>
          <a:bodyPr wrap="none" rtlCol="0">
            <a:spAutoFit/>
          </a:bodyPr>
          <a:lstStyle/>
          <a:p>
            <a:r>
              <a:rPr lang="en-US" dirty="0" err="1" smtClean="0">
                <a:solidFill>
                  <a:schemeClr val="tx1"/>
                </a:solidFill>
                <a:latin typeface="Times New Arabic" pitchFamily="18" charset="0"/>
              </a:rPr>
              <a:t>Mohsin</a:t>
            </a:r>
            <a:r>
              <a:rPr lang="en-US" dirty="0" smtClean="0">
                <a:solidFill>
                  <a:schemeClr val="tx1"/>
                </a:solidFill>
                <a:latin typeface="Times New Arabic" pitchFamily="18" charset="0"/>
              </a:rPr>
              <a:t> S. Khan </a:t>
            </a:r>
            <a:endParaRPr lang="en-US" dirty="0"/>
          </a:p>
        </p:txBody>
      </p:sp>
      <p:sp>
        <p:nvSpPr>
          <p:cNvPr id="7" name="TextBox 6"/>
          <p:cNvSpPr txBox="1"/>
          <p:nvPr/>
        </p:nvSpPr>
        <p:spPr>
          <a:xfrm>
            <a:off x="6145555" y="1251466"/>
            <a:ext cx="1880314" cy="369332"/>
          </a:xfrm>
          <a:prstGeom prst="rect">
            <a:avLst/>
          </a:prstGeom>
          <a:solidFill>
            <a:srgbClr val="008080"/>
          </a:solidFill>
          <a:ln>
            <a:solidFill>
              <a:srgbClr val="FF0000"/>
            </a:solidFill>
          </a:ln>
        </p:spPr>
        <p:txBody>
          <a:bodyPr wrap="square" rtlCol="0">
            <a:spAutoFit/>
          </a:bodyPr>
          <a:lstStyle/>
          <a:p>
            <a:pPr algn="ctr"/>
            <a:r>
              <a:rPr lang="en-US" dirty="0" smtClean="0">
                <a:solidFill>
                  <a:schemeClr val="accent3"/>
                </a:solidFill>
              </a:rPr>
              <a:t>MENOLAK</a:t>
            </a:r>
            <a:endParaRPr lang="en-US" dirty="0">
              <a:solidFill>
                <a:schemeClr val="accent3"/>
              </a:solidFill>
            </a:endParaRPr>
          </a:p>
        </p:txBody>
      </p:sp>
      <p:sp>
        <p:nvSpPr>
          <p:cNvPr id="8" name="TextBox 7"/>
          <p:cNvSpPr txBox="1"/>
          <p:nvPr/>
        </p:nvSpPr>
        <p:spPr>
          <a:xfrm>
            <a:off x="711025" y="1312069"/>
            <a:ext cx="1983756" cy="369332"/>
          </a:xfrm>
          <a:prstGeom prst="rect">
            <a:avLst/>
          </a:prstGeom>
          <a:solidFill>
            <a:srgbClr val="008080"/>
          </a:solidFill>
          <a:ln>
            <a:solidFill>
              <a:srgbClr val="FF0000"/>
            </a:solidFill>
          </a:ln>
        </p:spPr>
        <p:txBody>
          <a:bodyPr wrap="square" rtlCol="0">
            <a:spAutoFit/>
          </a:bodyPr>
          <a:lstStyle/>
          <a:p>
            <a:pPr algn="ctr"/>
            <a:r>
              <a:rPr lang="en-US" dirty="0" smtClean="0">
                <a:solidFill>
                  <a:schemeClr val="accent3"/>
                </a:solidFill>
              </a:rPr>
              <a:t>MEMPERKUAT</a:t>
            </a:r>
            <a:endParaRPr lang="en-US" dirty="0">
              <a:solidFill>
                <a:schemeClr val="accent3"/>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altLang="en-US"/>
              <a:t>www.themegallery.com</a:t>
            </a:r>
          </a:p>
        </p:txBody>
      </p:sp>
      <p:sp>
        <p:nvSpPr>
          <p:cNvPr id="48131" name="AutoShape 3"/>
          <p:cNvSpPr>
            <a:spLocks noChangeArrowheads="1"/>
          </p:cNvSpPr>
          <p:nvPr/>
        </p:nvSpPr>
        <p:spPr bwMode="gray">
          <a:xfrm>
            <a:off x="457200" y="1341437"/>
            <a:ext cx="5975350" cy="5419725"/>
          </a:xfrm>
          <a:prstGeom prst="rightArrow">
            <a:avLst>
              <a:gd name="adj1" fmla="val 79306"/>
              <a:gd name="adj2" fmla="val 32920"/>
            </a:avLst>
          </a:prstGeom>
          <a:gradFill rotWithShape="1">
            <a:gsLst>
              <a:gs pos="0">
                <a:schemeClr val="accent1">
                  <a:gamma/>
                  <a:tint val="3137"/>
                  <a:invGamma/>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32" name="AutoShape 4"/>
          <p:cNvSpPr>
            <a:spLocks noChangeArrowheads="1"/>
          </p:cNvSpPr>
          <p:nvPr/>
        </p:nvSpPr>
        <p:spPr bwMode="blackWhite">
          <a:xfrm>
            <a:off x="609600" y="1600200"/>
            <a:ext cx="4114800" cy="1600200"/>
          </a:xfrm>
          <a:prstGeom prst="roundRect">
            <a:avLst>
              <a:gd name="adj" fmla="val 9106"/>
            </a:avLst>
          </a:prstGeom>
          <a:gradFill rotWithShape="1">
            <a:gsLst>
              <a:gs pos="0">
                <a:schemeClr val="accent1"/>
              </a:gs>
              <a:gs pos="50000">
                <a:schemeClr val="accent1">
                  <a:gamma/>
                  <a:tint val="66667"/>
                  <a:invGamma/>
                </a:schemeClr>
              </a:gs>
              <a:gs pos="100000">
                <a:schemeClr val="accent1"/>
              </a:gs>
            </a:gsLst>
            <a:lin ang="2700000" scaled="1"/>
          </a:gradFill>
          <a:ln w="254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dirty="0" err="1" smtClean="0">
                <a:solidFill>
                  <a:schemeClr val="tx1"/>
                </a:solidFill>
                <a:latin typeface="Times New Arabic" pitchFamily="18" charset="0"/>
              </a:rPr>
              <a:t>Pierro</a:t>
            </a:r>
            <a:r>
              <a:rPr lang="en-US" dirty="0" smtClean="0">
                <a:solidFill>
                  <a:schemeClr val="tx1"/>
                </a:solidFill>
                <a:latin typeface="Times New Arabic" pitchFamily="18" charset="0"/>
              </a:rPr>
              <a:t> </a:t>
            </a:r>
            <a:r>
              <a:rPr lang="en-US" dirty="0" err="1" smtClean="0">
                <a:solidFill>
                  <a:schemeClr val="tx1"/>
                </a:solidFill>
                <a:latin typeface="Times New Arabic" pitchFamily="18" charset="0"/>
              </a:rPr>
              <a:t>Sraffa</a:t>
            </a:r>
            <a:endParaRPr lang="en-US" dirty="0" smtClean="0">
              <a:solidFill>
                <a:schemeClr val="tx1"/>
              </a:solidFill>
              <a:latin typeface="Times New Arabic" pitchFamily="18" charset="0"/>
            </a:endParaRPr>
          </a:p>
          <a:p>
            <a:pPr algn="ctr" eaLnBrk="0" hangingPunct="0"/>
            <a:r>
              <a:rPr lang="en-US" dirty="0" err="1" smtClean="0">
                <a:latin typeface="Times New Arabic" pitchFamily="18" charset="0"/>
              </a:rPr>
              <a:t>U</a:t>
            </a:r>
            <a:r>
              <a:rPr lang="en-US" dirty="0" err="1" smtClean="0">
                <a:solidFill>
                  <a:schemeClr val="tx1"/>
                </a:solidFill>
                <a:latin typeface="Times New Arabic" pitchFamily="18" charset="0"/>
              </a:rPr>
              <a:t>ntuk</a:t>
            </a:r>
            <a:r>
              <a:rPr lang="en-US" dirty="0" smtClean="0">
                <a:solidFill>
                  <a:schemeClr val="tx1"/>
                </a:solidFill>
                <a:latin typeface="Times New Arabic" pitchFamily="18" charset="0"/>
              </a:rPr>
              <a:t> </a:t>
            </a:r>
            <a:r>
              <a:rPr lang="en-US" dirty="0" err="1" smtClean="0">
                <a:solidFill>
                  <a:schemeClr val="tx1"/>
                </a:solidFill>
                <a:latin typeface="Times New Arabic" pitchFamily="18" charset="0"/>
              </a:rPr>
              <a:t>menghitung</a:t>
            </a:r>
            <a:r>
              <a:rPr lang="en-US" dirty="0" smtClean="0">
                <a:solidFill>
                  <a:schemeClr val="tx1"/>
                </a:solidFill>
                <a:latin typeface="Times New Arabic" pitchFamily="18" charset="0"/>
              </a:rPr>
              <a:t> </a:t>
            </a:r>
            <a:r>
              <a:rPr lang="en-US" i="1" dirty="0" smtClean="0">
                <a:solidFill>
                  <a:schemeClr val="tx1"/>
                </a:solidFill>
                <a:latin typeface="Times New Arabic" pitchFamily="18" charset="0"/>
              </a:rPr>
              <a:t>rate of profit</a:t>
            </a:r>
            <a:r>
              <a:rPr lang="en-US" dirty="0" smtClean="0">
                <a:solidFill>
                  <a:schemeClr val="tx1"/>
                </a:solidFill>
                <a:latin typeface="Times New Arabic" pitchFamily="18" charset="0"/>
              </a:rPr>
              <a:t> </a:t>
            </a:r>
          </a:p>
          <a:p>
            <a:pPr algn="ctr" eaLnBrk="0" hangingPunct="0"/>
            <a:r>
              <a:rPr lang="en-US" dirty="0" err="1" smtClean="0">
                <a:solidFill>
                  <a:schemeClr val="tx1"/>
                </a:solidFill>
                <a:latin typeface="Times New Arabic" pitchFamily="18" charset="0"/>
              </a:rPr>
              <a:t>secara</a:t>
            </a:r>
            <a:r>
              <a:rPr lang="en-US" dirty="0" smtClean="0">
                <a:solidFill>
                  <a:schemeClr val="tx1"/>
                </a:solidFill>
                <a:latin typeface="Times New Arabic" pitchFamily="18" charset="0"/>
              </a:rPr>
              <a:t> </a:t>
            </a:r>
            <a:r>
              <a:rPr lang="en-US" dirty="0" err="1" smtClean="0">
                <a:solidFill>
                  <a:schemeClr val="tx1"/>
                </a:solidFill>
                <a:latin typeface="Times New Arabic" pitchFamily="18" charset="0"/>
              </a:rPr>
              <a:t>agregat</a:t>
            </a:r>
            <a:r>
              <a:rPr lang="en-US" dirty="0" smtClean="0">
                <a:solidFill>
                  <a:schemeClr val="tx1"/>
                </a:solidFill>
                <a:latin typeface="Times New Arabic" pitchFamily="18" charset="0"/>
              </a:rPr>
              <a:t> </a:t>
            </a:r>
            <a:r>
              <a:rPr lang="en-US" dirty="0" err="1" smtClean="0">
                <a:solidFill>
                  <a:schemeClr val="tx1"/>
                </a:solidFill>
                <a:latin typeface="Times New Arabic" pitchFamily="18" charset="0"/>
              </a:rPr>
              <a:t>dapat</a:t>
            </a:r>
            <a:r>
              <a:rPr lang="en-US" dirty="0" smtClean="0">
                <a:solidFill>
                  <a:schemeClr val="tx1"/>
                </a:solidFill>
                <a:latin typeface="Times New Arabic" pitchFamily="18" charset="0"/>
              </a:rPr>
              <a:t> </a:t>
            </a:r>
            <a:r>
              <a:rPr lang="en-US" dirty="0" err="1" smtClean="0">
                <a:solidFill>
                  <a:schemeClr val="tx1"/>
                </a:solidFill>
                <a:latin typeface="Times New Arabic" pitchFamily="18" charset="0"/>
              </a:rPr>
              <a:t>menggunakan</a:t>
            </a:r>
            <a:r>
              <a:rPr lang="en-US" dirty="0" smtClean="0">
                <a:solidFill>
                  <a:schemeClr val="tx1"/>
                </a:solidFill>
                <a:latin typeface="Times New Arabic" pitchFamily="18" charset="0"/>
              </a:rPr>
              <a:t> </a:t>
            </a:r>
            <a:r>
              <a:rPr lang="en-US" dirty="0" err="1" smtClean="0">
                <a:solidFill>
                  <a:schemeClr val="tx1"/>
                </a:solidFill>
                <a:latin typeface="Times New Arabic" pitchFamily="18" charset="0"/>
              </a:rPr>
              <a:t>tingkat</a:t>
            </a:r>
            <a:r>
              <a:rPr lang="en-US" dirty="0" smtClean="0">
                <a:solidFill>
                  <a:schemeClr val="tx1"/>
                </a:solidFill>
                <a:latin typeface="Times New Arabic" pitchFamily="18" charset="0"/>
              </a:rPr>
              <a:t> </a:t>
            </a:r>
          </a:p>
          <a:p>
            <a:pPr algn="ctr" eaLnBrk="0" hangingPunct="0"/>
            <a:r>
              <a:rPr lang="en-US" dirty="0" err="1" smtClean="0">
                <a:solidFill>
                  <a:schemeClr val="tx1"/>
                </a:solidFill>
                <a:latin typeface="Times New Arabic" pitchFamily="18" charset="0"/>
              </a:rPr>
              <a:t>pertumbuhan</a:t>
            </a:r>
            <a:r>
              <a:rPr lang="en-US" dirty="0" smtClean="0">
                <a:solidFill>
                  <a:schemeClr val="tx1"/>
                </a:solidFill>
                <a:latin typeface="Times New Arabic" pitchFamily="18" charset="0"/>
              </a:rPr>
              <a:t> </a:t>
            </a:r>
            <a:r>
              <a:rPr lang="en-US" dirty="0" err="1" smtClean="0">
                <a:solidFill>
                  <a:schemeClr val="tx1"/>
                </a:solidFill>
                <a:latin typeface="Times New Arabic" pitchFamily="18" charset="0"/>
              </a:rPr>
              <a:t>ekonomi</a:t>
            </a:r>
            <a:r>
              <a:rPr lang="en-US" dirty="0" smtClean="0">
                <a:solidFill>
                  <a:schemeClr val="tx1"/>
                </a:solidFill>
                <a:latin typeface="Times New Arabic" pitchFamily="18" charset="0"/>
              </a:rPr>
              <a:t> </a:t>
            </a:r>
            <a:r>
              <a:rPr lang="en-US" dirty="0" err="1" smtClean="0">
                <a:solidFill>
                  <a:schemeClr val="tx1"/>
                </a:solidFill>
                <a:latin typeface="Times New Arabic" pitchFamily="18" charset="0"/>
              </a:rPr>
              <a:t>negara</a:t>
            </a:r>
            <a:r>
              <a:rPr lang="en-US" dirty="0" smtClean="0">
                <a:solidFill>
                  <a:schemeClr val="tx1"/>
                </a:solidFill>
                <a:latin typeface="Times New Arabic" pitchFamily="18" charset="0"/>
              </a:rPr>
              <a:t> (GDP)</a:t>
            </a:r>
          </a:p>
          <a:p>
            <a:pPr algn="ctr" eaLnBrk="0" hangingPunct="0"/>
            <a:r>
              <a:rPr lang="en-US" sz="1200" i="1" dirty="0" smtClean="0">
                <a:solidFill>
                  <a:schemeClr val="tx1"/>
                </a:solidFill>
                <a:latin typeface="Times New Arabic" pitchFamily="18" charset="0"/>
              </a:rPr>
              <a:t>(</a:t>
            </a:r>
            <a:r>
              <a:rPr lang="en-US" sz="1200" i="1" dirty="0" err="1" smtClean="0">
                <a:solidFill>
                  <a:schemeClr val="tx1"/>
                </a:solidFill>
                <a:latin typeface="Times New Arabic" pitchFamily="18" charset="0"/>
              </a:rPr>
              <a:t>Dalam</a:t>
            </a:r>
            <a:r>
              <a:rPr lang="en-US" sz="1200" i="1" dirty="0" smtClean="0">
                <a:solidFill>
                  <a:schemeClr val="tx1"/>
                </a:solidFill>
                <a:latin typeface="Times New Arabic" pitchFamily="18" charset="0"/>
              </a:rPr>
              <a:t> Production of Commodities by Means of   </a:t>
            </a:r>
          </a:p>
          <a:p>
            <a:pPr algn="ctr" eaLnBrk="0" hangingPunct="0"/>
            <a:r>
              <a:rPr lang="en-US" sz="1200" i="1" dirty="0" smtClean="0">
                <a:solidFill>
                  <a:schemeClr val="tx1"/>
                </a:solidFill>
                <a:latin typeface="Times New Arabic" pitchFamily="18" charset="0"/>
              </a:rPr>
              <a:t>Commodities: Preclude to a Critique of Economic Theory)</a:t>
            </a:r>
            <a:endParaRPr lang="en-US" altLang="en-US" sz="1200" dirty="0">
              <a:solidFill>
                <a:schemeClr val="bg1"/>
              </a:solidFill>
            </a:endParaRPr>
          </a:p>
        </p:txBody>
      </p:sp>
      <p:sp>
        <p:nvSpPr>
          <p:cNvPr id="48133" name="AutoShape 5"/>
          <p:cNvSpPr>
            <a:spLocks noChangeArrowheads="1"/>
          </p:cNvSpPr>
          <p:nvPr/>
        </p:nvSpPr>
        <p:spPr bwMode="blackWhite">
          <a:xfrm>
            <a:off x="647700" y="3276600"/>
            <a:ext cx="4038600" cy="1524000"/>
          </a:xfrm>
          <a:prstGeom prst="roundRect">
            <a:avLst>
              <a:gd name="adj" fmla="val 9106"/>
            </a:avLst>
          </a:prstGeom>
          <a:gradFill rotWithShape="1">
            <a:gsLst>
              <a:gs pos="0">
                <a:schemeClr val="hlink"/>
              </a:gs>
              <a:gs pos="50000">
                <a:schemeClr val="hlink">
                  <a:gamma/>
                  <a:tint val="66667"/>
                  <a:invGamma/>
                </a:schemeClr>
              </a:gs>
              <a:gs pos="100000">
                <a:schemeClr val="hlink"/>
              </a:gs>
            </a:gsLst>
            <a:lin ang="2700000" scaled="1"/>
          </a:gradFill>
          <a:ln w="254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dirty="0" smtClean="0">
                <a:solidFill>
                  <a:schemeClr val="tx1"/>
                </a:solidFill>
                <a:latin typeface="Times New Arabic" pitchFamily="18" charset="0"/>
              </a:rPr>
              <a:t>Salman Shaikh</a:t>
            </a:r>
          </a:p>
          <a:p>
            <a:pPr algn="ctr" eaLnBrk="0" hangingPunct="0"/>
            <a:r>
              <a:rPr lang="en-US" i="1" dirty="0" smtClean="0">
                <a:latin typeface="Times New Arabic" pitchFamily="18" charset="0"/>
              </a:rPr>
              <a:t>R</a:t>
            </a:r>
            <a:r>
              <a:rPr lang="en-US" i="1" dirty="0" smtClean="0">
                <a:solidFill>
                  <a:schemeClr val="tx1"/>
                </a:solidFill>
                <a:latin typeface="Times New Arabic" pitchFamily="18" charset="0"/>
              </a:rPr>
              <a:t>ate of profit </a:t>
            </a:r>
            <a:r>
              <a:rPr lang="en-US" dirty="0" err="1" smtClean="0">
                <a:solidFill>
                  <a:schemeClr val="tx1"/>
                </a:solidFill>
                <a:latin typeface="Times New Arabic" pitchFamily="18" charset="0"/>
              </a:rPr>
              <a:t>haruslah</a:t>
            </a:r>
            <a:r>
              <a:rPr lang="en-US" dirty="0" smtClean="0">
                <a:solidFill>
                  <a:schemeClr val="tx1"/>
                </a:solidFill>
                <a:latin typeface="Times New Arabic" pitchFamily="18" charset="0"/>
              </a:rPr>
              <a:t> </a:t>
            </a:r>
            <a:r>
              <a:rPr lang="en-US" dirty="0" err="1" smtClean="0">
                <a:solidFill>
                  <a:schemeClr val="tx1"/>
                </a:solidFill>
                <a:latin typeface="Times New Arabic" pitchFamily="18" charset="0"/>
              </a:rPr>
              <a:t>berpatokan</a:t>
            </a:r>
            <a:endParaRPr lang="en-US" dirty="0" smtClean="0">
              <a:solidFill>
                <a:schemeClr val="tx1"/>
              </a:solidFill>
              <a:latin typeface="Times New Arabic" pitchFamily="18" charset="0"/>
            </a:endParaRPr>
          </a:p>
          <a:p>
            <a:pPr algn="ctr" eaLnBrk="0" hangingPunct="0"/>
            <a:r>
              <a:rPr lang="en-US" dirty="0" smtClean="0">
                <a:solidFill>
                  <a:schemeClr val="tx1"/>
                </a:solidFill>
                <a:latin typeface="Times New Arabic" pitchFamily="18" charset="0"/>
              </a:rPr>
              <a:t> </a:t>
            </a:r>
            <a:r>
              <a:rPr lang="en-US" dirty="0" err="1" smtClean="0">
                <a:solidFill>
                  <a:schemeClr val="tx1"/>
                </a:solidFill>
                <a:latin typeface="Times New Arabic" pitchFamily="18" charset="0"/>
              </a:rPr>
              <a:t>kepada</a:t>
            </a:r>
            <a:r>
              <a:rPr lang="en-US" dirty="0" smtClean="0">
                <a:solidFill>
                  <a:schemeClr val="tx1"/>
                </a:solidFill>
                <a:latin typeface="Times New Arabic" pitchFamily="18" charset="0"/>
              </a:rPr>
              <a:t> </a:t>
            </a:r>
            <a:r>
              <a:rPr lang="en-US" dirty="0" err="1" smtClean="0">
                <a:solidFill>
                  <a:schemeClr val="tx1"/>
                </a:solidFill>
                <a:latin typeface="Times New Arabic" pitchFamily="18" charset="0"/>
              </a:rPr>
              <a:t>tingkat</a:t>
            </a:r>
            <a:r>
              <a:rPr lang="en-US" dirty="0" smtClean="0">
                <a:solidFill>
                  <a:schemeClr val="tx1"/>
                </a:solidFill>
                <a:latin typeface="Times New Arabic" pitchFamily="18" charset="0"/>
              </a:rPr>
              <a:t> </a:t>
            </a:r>
            <a:r>
              <a:rPr lang="en-US" dirty="0" err="1" smtClean="0">
                <a:solidFill>
                  <a:schemeClr val="tx1"/>
                </a:solidFill>
                <a:latin typeface="Times New Arabic" pitchFamily="18" charset="0"/>
              </a:rPr>
              <a:t>Pertumbuhan</a:t>
            </a:r>
            <a:r>
              <a:rPr lang="en-US" dirty="0" smtClean="0">
                <a:solidFill>
                  <a:schemeClr val="tx1"/>
                </a:solidFill>
                <a:latin typeface="Times New Arabic" pitchFamily="18" charset="0"/>
              </a:rPr>
              <a:t> </a:t>
            </a:r>
          </a:p>
          <a:p>
            <a:pPr algn="ctr" eaLnBrk="0" hangingPunct="0"/>
            <a:r>
              <a:rPr lang="en-US" dirty="0" smtClean="0">
                <a:solidFill>
                  <a:schemeClr val="tx1"/>
                </a:solidFill>
                <a:latin typeface="Times New Arabic" pitchFamily="18" charset="0"/>
              </a:rPr>
              <a:t>nominal  GDP.</a:t>
            </a:r>
          </a:p>
          <a:p>
            <a:pPr algn="ctr" eaLnBrk="0" hangingPunct="0"/>
            <a:r>
              <a:rPr lang="en-US" sz="1100" i="1" dirty="0" smtClean="0">
                <a:solidFill>
                  <a:schemeClr val="tx1"/>
                </a:solidFill>
                <a:latin typeface="Times New Arabic" pitchFamily="18" charset="0"/>
              </a:rPr>
              <a:t>(</a:t>
            </a:r>
            <a:r>
              <a:rPr lang="en-US" sz="1100" i="1" dirty="0" err="1" smtClean="0">
                <a:solidFill>
                  <a:schemeClr val="tx1"/>
                </a:solidFill>
                <a:latin typeface="Times New Arabic" pitchFamily="18" charset="0"/>
              </a:rPr>
              <a:t>Dalam</a:t>
            </a:r>
            <a:r>
              <a:rPr lang="en-US" sz="1100" i="1" dirty="0" smtClean="0">
                <a:solidFill>
                  <a:schemeClr val="tx1"/>
                </a:solidFill>
                <a:latin typeface="Times New Arabic" pitchFamily="18" charset="0"/>
              </a:rPr>
              <a:t> Corporate Finance in an Interest Free   Economy : Alternate </a:t>
            </a:r>
          </a:p>
          <a:p>
            <a:pPr algn="ctr" eaLnBrk="0" hangingPunct="0"/>
            <a:r>
              <a:rPr lang="en-US" sz="1100" i="1" dirty="0" err="1" smtClean="0">
                <a:solidFill>
                  <a:schemeClr val="tx1"/>
                </a:solidFill>
                <a:latin typeface="Times New Arabic" pitchFamily="18" charset="0"/>
              </a:rPr>
              <a:t>Appraoch</a:t>
            </a:r>
            <a:r>
              <a:rPr lang="en-US" sz="1100" i="1" dirty="0" smtClean="0">
                <a:solidFill>
                  <a:schemeClr val="tx1"/>
                </a:solidFill>
                <a:latin typeface="Times New Arabic" pitchFamily="18" charset="0"/>
              </a:rPr>
              <a:t>  to Practiced Islamic Corporate Finance)</a:t>
            </a:r>
            <a:endParaRPr lang="en-US" altLang="en-US" sz="1100" i="1" dirty="0">
              <a:solidFill>
                <a:schemeClr val="bg1"/>
              </a:solidFill>
            </a:endParaRPr>
          </a:p>
        </p:txBody>
      </p:sp>
      <p:sp>
        <p:nvSpPr>
          <p:cNvPr id="48134" name="AutoShape 6"/>
          <p:cNvSpPr>
            <a:spLocks noChangeArrowheads="1"/>
          </p:cNvSpPr>
          <p:nvPr/>
        </p:nvSpPr>
        <p:spPr bwMode="blackWhite">
          <a:xfrm>
            <a:off x="698500" y="4876800"/>
            <a:ext cx="4038600" cy="1676400"/>
          </a:xfrm>
          <a:prstGeom prst="roundRect">
            <a:avLst>
              <a:gd name="adj" fmla="val 9106"/>
            </a:avLst>
          </a:prstGeom>
          <a:gradFill rotWithShape="1">
            <a:gsLst>
              <a:gs pos="0">
                <a:schemeClr val="folHlink"/>
              </a:gs>
              <a:gs pos="50000">
                <a:schemeClr val="folHlink">
                  <a:gamma/>
                  <a:tint val="66667"/>
                  <a:invGamma/>
                </a:schemeClr>
              </a:gs>
              <a:gs pos="100000">
                <a:schemeClr val="folHlink"/>
              </a:gs>
            </a:gsLst>
            <a:lin ang="2700000" scaled="1"/>
          </a:gradFill>
          <a:ln w="254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dirty="0" err="1" smtClean="0">
                <a:solidFill>
                  <a:schemeClr val="tx1"/>
                </a:solidFill>
                <a:latin typeface="Times New Arabic" pitchFamily="18" charset="0"/>
              </a:rPr>
              <a:t>Kadim</a:t>
            </a:r>
            <a:r>
              <a:rPr lang="en-US" dirty="0" smtClean="0">
                <a:solidFill>
                  <a:schemeClr val="tx1"/>
                </a:solidFill>
                <a:latin typeface="Times New Arabic" pitchFamily="18" charset="0"/>
              </a:rPr>
              <a:t> As Sadr </a:t>
            </a:r>
          </a:p>
          <a:p>
            <a:pPr algn="ctr" eaLnBrk="0" hangingPunct="0"/>
            <a:r>
              <a:rPr lang="en-US" i="1" dirty="0" smtClean="0">
                <a:solidFill>
                  <a:schemeClr val="tx1"/>
                </a:solidFill>
                <a:latin typeface="Times New Arabic" pitchFamily="18" charset="0"/>
              </a:rPr>
              <a:t>Rate of profit </a:t>
            </a:r>
            <a:r>
              <a:rPr lang="en-US" dirty="0" err="1" smtClean="0">
                <a:solidFill>
                  <a:schemeClr val="tx1"/>
                </a:solidFill>
                <a:latin typeface="Times New Arabic" pitchFamily="18" charset="0"/>
              </a:rPr>
              <a:t>ditentukan</a:t>
            </a:r>
            <a:r>
              <a:rPr lang="en-US" dirty="0" smtClean="0">
                <a:solidFill>
                  <a:schemeClr val="tx1"/>
                </a:solidFill>
                <a:latin typeface="Times New Arabic" pitchFamily="18" charset="0"/>
              </a:rPr>
              <a:t> </a:t>
            </a:r>
          </a:p>
          <a:p>
            <a:pPr algn="ctr" eaLnBrk="0" hangingPunct="0"/>
            <a:r>
              <a:rPr lang="en-US" dirty="0" err="1" smtClean="0">
                <a:solidFill>
                  <a:schemeClr val="tx1"/>
                </a:solidFill>
                <a:latin typeface="Times New Arabic" pitchFamily="18" charset="0"/>
              </a:rPr>
              <a:t>oleh</a:t>
            </a:r>
            <a:r>
              <a:rPr lang="en-US" dirty="0" smtClean="0">
                <a:solidFill>
                  <a:schemeClr val="tx1"/>
                </a:solidFill>
                <a:latin typeface="Times New Arabic" pitchFamily="18" charset="0"/>
              </a:rPr>
              <a:t> </a:t>
            </a:r>
            <a:r>
              <a:rPr lang="en-US" dirty="0" err="1" smtClean="0">
                <a:solidFill>
                  <a:schemeClr val="tx1"/>
                </a:solidFill>
                <a:latin typeface="Times New Arabic" pitchFamily="18" charset="0"/>
              </a:rPr>
              <a:t>harga</a:t>
            </a:r>
            <a:r>
              <a:rPr lang="en-US" dirty="0" smtClean="0">
                <a:solidFill>
                  <a:schemeClr val="tx1"/>
                </a:solidFill>
                <a:latin typeface="Times New Arabic" pitchFamily="18" charset="0"/>
              </a:rPr>
              <a:t> </a:t>
            </a:r>
            <a:r>
              <a:rPr lang="en-US" dirty="0" err="1" smtClean="0">
                <a:solidFill>
                  <a:schemeClr val="tx1"/>
                </a:solidFill>
                <a:latin typeface="Times New Arabic" pitchFamily="18" charset="0"/>
              </a:rPr>
              <a:t>tunda</a:t>
            </a:r>
            <a:r>
              <a:rPr lang="en-US" dirty="0" smtClean="0">
                <a:solidFill>
                  <a:schemeClr val="tx1"/>
                </a:solidFill>
                <a:latin typeface="Times New Arabic" pitchFamily="18" charset="0"/>
              </a:rPr>
              <a:t>/</a:t>
            </a:r>
            <a:r>
              <a:rPr lang="en-US" dirty="0" err="1" smtClean="0">
                <a:solidFill>
                  <a:schemeClr val="tx1"/>
                </a:solidFill>
                <a:latin typeface="Times New Arabic" pitchFamily="18" charset="0"/>
              </a:rPr>
              <a:t>harga</a:t>
            </a:r>
            <a:r>
              <a:rPr lang="en-US" dirty="0" smtClean="0">
                <a:solidFill>
                  <a:schemeClr val="tx1"/>
                </a:solidFill>
                <a:latin typeface="Times New Arabic" pitchFamily="18" charset="0"/>
              </a:rPr>
              <a:t> </a:t>
            </a:r>
            <a:r>
              <a:rPr lang="en-US" dirty="0" err="1" smtClean="0">
                <a:solidFill>
                  <a:schemeClr val="tx1"/>
                </a:solidFill>
                <a:latin typeface="Times New Arabic" pitchFamily="18" charset="0"/>
              </a:rPr>
              <a:t>tunai</a:t>
            </a:r>
            <a:r>
              <a:rPr lang="en-US" dirty="0" smtClean="0">
                <a:solidFill>
                  <a:schemeClr val="tx1"/>
                </a:solidFill>
                <a:latin typeface="Times New Arabic" pitchFamily="18" charset="0"/>
              </a:rPr>
              <a:t> </a:t>
            </a:r>
          </a:p>
          <a:p>
            <a:pPr algn="ctr" eaLnBrk="0" hangingPunct="0"/>
            <a:r>
              <a:rPr lang="en-US" dirty="0" smtClean="0">
                <a:solidFill>
                  <a:schemeClr val="tx1"/>
                </a:solidFill>
                <a:latin typeface="Times New Arabic" pitchFamily="18" charset="0"/>
              </a:rPr>
              <a:t>di </a:t>
            </a:r>
            <a:r>
              <a:rPr lang="en-US" dirty="0" err="1" smtClean="0">
                <a:solidFill>
                  <a:schemeClr val="tx1"/>
                </a:solidFill>
                <a:latin typeface="Times New Arabic" pitchFamily="18" charset="0"/>
              </a:rPr>
              <a:t>sektor</a:t>
            </a:r>
            <a:r>
              <a:rPr lang="en-US" dirty="0" smtClean="0">
                <a:solidFill>
                  <a:schemeClr val="tx1"/>
                </a:solidFill>
                <a:latin typeface="Times New Arabic" pitchFamily="18" charset="0"/>
              </a:rPr>
              <a:t> </a:t>
            </a:r>
            <a:r>
              <a:rPr lang="en-US" dirty="0" err="1" smtClean="0">
                <a:solidFill>
                  <a:schemeClr val="tx1"/>
                </a:solidFill>
                <a:latin typeface="Times New Arabic" pitchFamily="18" charset="0"/>
              </a:rPr>
              <a:t>riil</a:t>
            </a:r>
            <a:r>
              <a:rPr lang="en-US" dirty="0" smtClean="0">
                <a:solidFill>
                  <a:schemeClr val="tx1"/>
                </a:solidFill>
                <a:latin typeface="Times New Arabic" pitchFamily="18" charset="0"/>
              </a:rPr>
              <a:t>.</a:t>
            </a:r>
          </a:p>
          <a:p>
            <a:pPr algn="ctr" eaLnBrk="0" hangingPunct="0"/>
            <a:r>
              <a:rPr lang="en-US" sz="1100" i="1" dirty="0" smtClean="0">
                <a:solidFill>
                  <a:schemeClr val="tx1"/>
                </a:solidFill>
                <a:latin typeface="Times New Arabic" pitchFamily="18" charset="0"/>
              </a:rPr>
              <a:t>(</a:t>
            </a:r>
            <a:r>
              <a:rPr lang="en-US" sz="1100" i="1" dirty="0" err="1" smtClean="0">
                <a:solidFill>
                  <a:schemeClr val="tx1"/>
                </a:solidFill>
                <a:latin typeface="Times New Arabic" pitchFamily="18" charset="0"/>
              </a:rPr>
              <a:t>Dalam</a:t>
            </a:r>
            <a:r>
              <a:rPr lang="en-US" sz="1100" i="1" dirty="0" smtClean="0">
                <a:solidFill>
                  <a:schemeClr val="tx1"/>
                </a:solidFill>
                <a:latin typeface="Times New Arabic" pitchFamily="18" charset="0"/>
              </a:rPr>
              <a:t> Money and Monetary Policies  in Early Islamic Period” in</a:t>
            </a:r>
          </a:p>
          <a:p>
            <a:pPr algn="ctr" eaLnBrk="0" hangingPunct="0"/>
            <a:r>
              <a:rPr lang="en-US" sz="1100" i="1" dirty="0" smtClean="0">
                <a:solidFill>
                  <a:schemeClr val="tx1"/>
                </a:solidFill>
                <a:latin typeface="Times New Arabic" pitchFamily="18" charset="0"/>
              </a:rPr>
              <a:t> Essays on </a:t>
            </a:r>
            <a:r>
              <a:rPr lang="en-US" sz="1100" i="1" dirty="0" err="1" smtClean="0">
                <a:solidFill>
                  <a:schemeClr val="tx1"/>
                </a:solidFill>
                <a:latin typeface="Times New Arabic" pitchFamily="18" charset="0"/>
              </a:rPr>
              <a:t>Iqtisad</a:t>
            </a:r>
            <a:r>
              <a:rPr lang="en-US" sz="1100" i="1" dirty="0" smtClean="0">
                <a:solidFill>
                  <a:schemeClr val="tx1"/>
                </a:solidFill>
                <a:latin typeface="Times New Arabic" pitchFamily="18" charset="0"/>
              </a:rPr>
              <a:t>: Islamic Approach  to Economic Problems)</a:t>
            </a:r>
            <a:endParaRPr lang="en-US" altLang="en-US" dirty="0">
              <a:solidFill>
                <a:schemeClr val="bg1"/>
              </a:solidFill>
            </a:endParaRPr>
          </a:p>
        </p:txBody>
      </p:sp>
      <p:sp>
        <p:nvSpPr>
          <p:cNvPr id="48135" name="AutoShape 7"/>
          <p:cNvSpPr>
            <a:spLocks noChangeArrowheads="1"/>
          </p:cNvSpPr>
          <p:nvPr/>
        </p:nvSpPr>
        <p:spPr bwMode="auto">
          <a:xfrm>
            <a:off x="6194425" y="3276600"/>
            <a:ext cx="2514600" cy="1295400"/>
          </a:xfrm>
          <a:prstGeom prst="roundRect">
            <a:avLst>
              <a:gd name="adj" fmla="val 9106"/>
            </a:avLst>
          </a:prstGeom>
          <a:noFill/>
          <a:ln>
            <a:noFill/>
          </a:ln>
          <a:effectLst/>
          <a:extLst>
            <a:ext uri="{909E8E84-426E-40DD-AFC4-6F175D3DCCD1}">
              <a14:hiddenFill xmlns:a14="http://schemas.microsoft.com/office/drawing/2010/main">
                <a:solidFill>
                  <a:srgbClr val="9ACDD4"/>
                </a:solidFill>
              </a14:hiddenFill>
            </a:ext>
            <a:ext uri="{91240B29-F687-4F45-9708-019B960494DF}">
              <a14:hiddenLine xmlns:a14="http://schemas.microsoft.com/office/drawing/2010/main" w="254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2400" b="1" dirty="0" smtClean="0">
                <a:effectLst>
                  <a:outerShdw blurRad="38100" dist="38100" dir="2700000" algn="tl">
                    <a:srgbClr val="C0C0C0"/>
                  </a:outerShdw>
                </a:effectLst>
              </a:rPr>
              <a:t>PEMIKIRAN TENTANG BENCHMARK</a:t>
            </a:r>
            <a:endParaRPr lang="en-US" altLang="en-US" sz="2400" b="1" dirty="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ooter Placeholder 4"/>
          <p:cNvSpPr>
            <a:spLocks noGrp="1"/>
          </p:cNvSpPr>
          <p:nvPr>
            <p:ph type="ftr" sz="quarter" idx="11"/>
          </p:nvPr>
        </p:nvSpPr>
        <p:spPr/>
        <p:txBody>
          <a:bodyPr/>
          <a:lstStyle/>
          <a:p>
            <a:r>
              <a:rPr lang="en-US" altLang="en-US"/>
              <a:t>www.themegallery.com</a:t>
            </a:r>
          </a:p>
        </p:txBody>
      </p:sp>
      <p:sp>
        <p:nvSpPr>
          <p:cNvPr id="70660" name="Freeform 4"/>
          <p:cNvSpPr>
            <a:spLocks noEditPoints="1"/>
          </p:cNvSpPr>
          <p:nvPr/>
        </p:nvSpPr>
        <p:spPr bwMode="gray">
          <a:xfrm>
            <a:off x="1143000" y="1962150"/>
            <a:ext cx="5943600" cy="4038600"/>
          </a:xfrm>
          <a:custGeom>
            <a:avLst/>
            <a:gdLst>
              <a:gd name="T0" fmla="*/ 1092 w 2820"/>
              <a:gd name="T1" fmla="*/ 50 h 2912"/>
              <a:gd name="T2" fmla="*/ 822 w 2820"/>
              <a:gd name="T3" fmla="*/ 168 h 2912"/>
              <a:gd name="T4" fmla="*/ 594 w 2820"/>
              <a:gd name="T5" fmla="*/ 300 h 2912"/>
              <a:gd name="T6" fmla="*/ 406 w 2820"/>
              <a:gd name="T7" fmla="*/ 446 h 2912"/>
              <a:gd name="T8" fmla="*/ 254 w 2820"/>
              <a:gd name="T9" fmla="*/ 604 h 2912"/>
              <a:gd name="T10" fmla="*/ 140 w 2820"/>
              <a:gd name="T11" fmla="*/ 772 h 2912"/>
              <a:gd name="T12" fmla="*/ 60 w 2820"/>
              <a:gd name="T13" fmla="*/ 944 h 2912"/>
              <a:gd name="T14" fmla="*/ 14 w 2820"/>
              <a:gd name="T15" fmla="*/ 1122 h 2912"/>
              <a:gd name="T16" fmla="*/ 0 w 2820"/>
              <a:gd name="T17" fmla="*/ 1300 h 2912"/>
              <a:gd name="T18" fmla="*/ 18 w 2820"/>
              <a:gd name="T19" fmla="*/ 1476 h 2912"/>
              <a:gd name="T20" fmla="*/ 64 w 2820"/>
              <a:gd name="T21" fmla="*/ 1650 h 2912"/>
              <a:gd name="T22" fmla="*/ 138 w 2820"/>
              <a:gd name="T23" fmla="*/ 1818 h 2912"/>
              <a:gd name="T24" fmla="*/ 238 w 2820"/>
              <a:gd name="T25" fmla="*/ 1978 h 2912"/>
              <a:gd name="T26" fmla="*/ 364 w 2820"/>
              <a:gd name="T27" fmla="*/ 2126 h 2912"/>
              <a:gd name="T28" fmla="*/ 512 w 2820"/>
              <a:gd name="T29" fmla="*/ 2262 h 2912"/>
              <a:gd name="T30" fmla="*/ 684 w 2820"/>
              <a:gd name="T31" fmla="*/ 2382 h 2912"/>
              <a:gd name="T32" fmla="*/ 874 w 2820"/>
              <a:gd name="T33" fmla="*/ 2484 h 2912"/>
              <a:gd name="T34" fmla="*/ 1086 w 2820"/>
              <a:gd name="T35" fmla="*/ 2564 h 2912"/>
              <a:gd name="T36" fmla="*/ 1314 w 2820"/>
              <a:gd name="T37" fmla="*/ 2622 h 2912"/>
              <a:gd name="T38" fmla="*/ 1558 w 2820"/>
              <a:gd name="T39" fmla="*/ 2654 h 2912"/>
              <a:gd name="T40" fmla="*/ 1818 w 2820"/>
              <a:gd name="T41" fmla="*/ 2658 h 2912"/>
              <a:gd name="T42" fmla="*/ 2090 w 2820"/>
              <a:gd name="T43" fmla="*/ 2632 h 2912"/>
              <a:gd name="T44" fmla="*/ 2374 w 2820"/>
              <a:gd name="T45" fmla="*/ 2574 h 2912"/>
              <a:gd name="T46" fmla="*/ 2544 w 2820"/>
              <a:gd name="T47" fmla="*/ 2912 h 2912"/>
              <a:gd name="T48" fmla="*/ 1868 w 2820"/>
              <a:gd name="T49" fmla="*/ 1552 h 2912"/>
              <a:gd name="T50" fmla="*/ 1956 w 2820"/>
              <a:gd name="T51" fmla="*/ 1914 h 2912"/>
              <a:gd name="T52" fmla="*/ 1788 w 2820"/>
              <a:gd name="T53" fmla="*/ 1936 h 2912"/>
              <a:gd name="T54" fmla="*/ 1616 w 2820"/>
              <a:gd name="T55" fmla="*/ 1934 h 2912"/>
              <a:gd name="T56" fmla="*/ 1442 w 2820"/>
              <a:gd name="T57" fmla="*/ 1912 h 2912"/>
              <a:gd name="T58" fmla="*/ 1272 w 2820"/>
              <a:gd name="T59" fmla="*/ 1872 h 2912"/>
              <a:gd name="T60" fmla="*/ 1108 w 2820"/>
              <a:gd name="T61" fmla="*/ 1812 h 2912"/>
              <a:gd name="T62" fmla="*/ 952 w 2820"/>
              <a:gd name="T63" fmla="*/ 1736 h 2912"/>
              <a:gd name="T64" fmla="*/ 810 w 2820"/>
              <a:gd name="T65" fmla="*/ 1646 h 2912"/>
              <a:gd name="T66" fmla="*/ 684 w 2820"/>
              <a:gd name="T67" fmla="*/ 1542 h 2912"/>
              <a:gd name="T68" fmla="*/ 578 w 2820"/>
              <a:gd name="T69" fmla="*/ 1428 h 2912"/>
              <a:gd name="T70" fmla="*/ 494 w 2820"/>
              <a:gd name="T71" fmla="*/ 1304 h 2912"/>
              <a:gd name="T72" fmla="*/ 438 w 2820"/>
              <a:gd name="T73" fmla="*/ 1170 h 2912"/>
              <a:gd name="T74" fmla="*/ 410 w 2820"/>
              <a:gd name="T75" fmla="*/ 1032 h 2912"/>
              <a:gd name="T76" fmla="*/ 416 w 2820"/>
              <a:gd name="T77" fmla="*/ 888 h 2912"/>
              <a:gd name="T78" fmla="*/ 460 w 2820"/>
              <a:gd name="T79" fmla="*/ 742 h 2912"/>
              <a:gd name="T80" fmla="*/ 544 w 2820"/>
              <a:gd name="T81" fmla="*/ 592 h 2912"/>
              <a:gd name="T82" fmla="*/ 670 w 2820"/>
              <a:gd name="T83" fmla="*/ 444 h 2912"/>
              <a:gd name="T84" fmla="*/ 844 w 2820"/>
              <a:gd name="T85" fmla="*/ 298 h 2912"/>
              <a:gd name="T86" fmla="*/ 1070 w 2820"/>
              <a:gd name="T87" fmla="*/ 154 h 2912"/>
              <a:gd name="T88" fmla="*/ 1348 w 2820"/>
              <a:gd name="T89" fmla="*/ 16 h 2912"/>
              <a:gd name="T90" fmla="*/ 1244 w 2820"/>
              <a:gd name="T91" fmla="*/ 0 h 2912"/>
              <a:gd name="T92" fmla="*/ 2820 w 2820"/>
              <a:gd name="T93" fmla="*/ 1934 h 2912"/>
              <a:gd name="T94" fmla="*/ 2820 w 2820"/>
              <a:gd name="T95" fmla="*/ 1934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lnTo>
                  <a:pt x="1244" y="0"/>
                </a:lnTo>
                <a:lnTo>
                  <a:pt x="1244" y="0"/>
                </a:lnTo>
                <a:close/>
                <a:moveTo>
                  <a:pt x="2820" y="1934"/>
                </a:moveTo>
                <a:lnTo>
                  <a:pt x="2820" y="1934"/>
                </a:lnTo>
                <a:lnTo>
                  <a:pt x="2820" y="1934"/>
                </a:lnTo>
                <a:close/>
              </a:path>
            </a:pathLst>
          </a:custGeom>
          <a:gradFill rotWithShape="1">
            <a:gsLst>
              <a:gs pos="0">
                <a:schemeClr val="folHlink"/>
              </a:gs>
              <a:gs pos="100000">
                <a:schemeClr val="hlink"/>
              </a:gs>
            </a:gsLst>
            <a:lin ang="5400000" scaled="1"/>
          </a:gradFill>
          <a:ln>
            <a:noFill/>
          </a:ln>
          <a:effectLst>
            <a:outerShdw dist="206741" dir="8249373" algn="ctr" rotWithShape="0">
              <a:schemeClr val="bg2">
                <a:alpha val="50000"/>
              </a:schemeClr>
            </a:outerShdw>
          </a:effectLst>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70689" name="Text Box 33"/>
          <p:cNvSpPr txBox="1">
            <a:spLocks noChangeArrowheads="1"/>
          </p:cNvSpPr>
          <p:nvPr/>
        </p:nvSpPr>
        <p:spPr bwMode="auto">
          <a:xfrm>
            <a:off x="7161212" y="3513576"/>
            <a:ext cx="1806574"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000" dirty="0" err="1" smtClean="0">
                <a:solidFill>
                  <a:schemeClr val="tx2"/>
                </a:solidFill>
                <a:effectLst>
                  <a:outerShdw blurRad="38100" dist="38100" dir="2700000" algn="tl">
                    <a:srgbClr val="C0C0C0"/>
                  </a:outerShdw>
                </a:effectLst>
              </a:rPr>
              <a:t>Menuju</a:t>
            </a:r>
            <a:r>
              <a:rPr lang="en-US" altLang="en-US" sz="2000" dirty="0" smtClean="0">
                <a:solidFill>
                  <a:schemeClr val="tx2"/>
                </a:solidFill>
                <a:effectLst>
                  <a:outerShdw blurRad="38100" dist="38100" dir="2700000" algn="tl">
                    <a:srgbClr val="C0C0C0"/>
                  </a:outerShdw>
                </a:effectLst>
              </a:rPr>
              <a:t> </a:t>
            </a:r>
            <a:r>
              <a:rPr lang="en-US" altLang="en-US" sz="2000" dirty="0" err="1" smtClean="0">
                <a:solidFill>
                  <a:schemeClr val="tx2"/>
                </a:solidFill>
                <a:effectLst>
                  <a:outerShdw blurRad="38100" dist="38100" dir="2700000" algn="tl">
                    <a:srgbClr val="C0C0C0"/>
                  </a:outerShdw>
                </a:effectLst>
              </a:rPr>
              <a:t>Penerapan</a:t>
            </a:r>
            <a:r>
              <a:rPr lang="en-US" altLang="en-US" sz="2000" dirty="0" smtClean="0">
                <a:solidFill>
                  <a:schemeClr val="tx2"/>
                </a:solidFill>
                <a:effectLst>
                  <a:outerShdw blurRad="38100" dist="38100" dir="2700000" algn="tl">
                    <a:srgbClr val="C0C0C0"/>
                  </a:outerShdw>
                </a:effectLst>
              </a:rPr>
              <a:t> </a:t>
            </a:r>
            <a:r>
              <a:rPr lang="en-US" altLang="en-US" sz="2000" dirty="0" err="1" smtClean="0">
                <a:solidFill>
                  <a:schemeClr val="tx2"/>
                </a:solidFill>
                <a:effectLst>
                  <a:outerShdw blurRad="38100" dist="38100" dir="2700000" algn="tl">
                    <a:srgbClr val="C0C0C0"/>
                  </a:outerShdw>
                </a:effectLst>
              </a:rPr>
              <a:t>Riba</a:t>
            </a:r>
            <a:r>
              <a:rPr lang="en-US" altLang="en-US" sz="2000" dirty="0" smtClean="0">
                <a:solidFill>
                  <a:schemeClr val="tx2"/>
                </a:solidFill>
                <a:effectLst>
                  <a:outerShdw blurRad="38100" dist="38100" dir="2700000" algn="tl">
                    <a:srgbClr val="C0C0C0"/>
                  </a:outerShdw>
                </a:effectLst>
              </a:rPr>
              <a:t> </a:t>
            </a:r>
            <a:r>
              <a:rPr lang="en-US" altLang="en-US" sz="2000" dirty="0" err="1" smtClean="0">
                <a:solidFill>
                  <a:schemeClr val="tx2"/>
                </a:solidFill>
                <a:effectLst>
                  <a:outerShdw blurRad="38100" dist="38100" dir="2700000" algn="tl">
                    <a:srgbClr val="C0C0C0"/>
                  </a:outerShdw>
                </a:effectLst>
              </a:rPr>
              <a:t>Nasiah</a:t>
            </a:r>
            <a:r>
              <a:rPr lang="en-US" altLang="en-US" sz="2000" dirty="0" smtClean="0">
                <a:solidFill>
                  <a:schemeClr val="tx2"/>
                </a:solidFill>
                <a:effectLst>
                  <a:outerShdw blurRad="38100" dist="38100" dir="2700000" algn="tl">
                    <a:srgbClr val="C0C0C0"/>
                  </a:outerShdw>
                </a:effectLst>
              </a:rPr>
              <a:t>, </a:t>
            </a:r>
            <a:r>
              <a:rPr lang="en-US" altLang="en-US" sz="2000" dirty="0" err="1" smtClean="0">
                <a:solidFill>
                  <a:schemeClr val="tx2"/>
                </a:solidFill>
                <a:effectLst>
                  <a:outerShdw blurRad="38100" dist="38100" dir="2700000" algn="tl">
                    <a:srgbClr val="C0C0C0"/>
                  </a:outerShdw>
                </a:effectLst>
              </a:rPr>
              <a:t>Fadl</a:t>
            </a:r>
            <a:r>
              <a:rPr lang="en-US" altLang="en-US" sz="2000" dirty="0" smtClean="0">
                <a:solidFill>
                  <a:schemeClr val="tx2"/>
                </a:solidFill>
                <a:effectLst>
                  <a:outerShdw blurRad="38100" dist="38100" dir="2700000" algn="tl">
                    <a:srgbClr val="C0C0C0"/>
                  </a:outerShdw>
                </a:effectLst>
              </a:rPr>
              <a:t> </a:t>
            </a:r>
            <a:r>
              <a:rPr lang="en-US" altLang="en-US" sz="2000" dirty="0" err="1" smtClean="0">
                <a:solidFill>
                  <a:schemeClr val="tx2"/>
                </a:solidFill>
                <a:effectLst>
                  <a:outerShdw blurRad="38100" dist="38100" dir="2700000" algn="tl">
                    <a:srgbClr val="C0C0C0"/>
                  </a:outerShdw>
                </a:effectLst>
              </a:rPr>
              <a:t>dan</a:t>
            </a:r>
            <a:r>
              <a:rPr lang="en-US" altLang="en-US" sz="2000" dirty="0" smtClean="0">
                <a:solidFill>
                  <a:schemeClr val="tx2"/>
                </a:solidFill>
                <a:effectLst>
                  <a:outerShdw blurRad="38100" dist="38100" dir="2700000" algn="tl">
                    <a:srgbClr val="C0C0C0"/>
                  </a:outerShdw>
                </a:effectLst>
              </a:rPr>
              <a:t> </a:t>
            </a:r>
            <a:r>
              <a:rPr lang="en-US" altLang="en-US" sz="2000" dirty="0" err="1" smtClean="0">
                <a:solidFill>
                  <a:schemeClr val="tx2"/>
                </a:solidFill>
                <a:effectLst>
                  <a:outerShdw blurRad="38100" dist="38100" dir="2700000" algn="tl">
                    <a:srgbClr val="C0C0C0"/>
                  </a:outerShdw>
                </a:effectLst>
              </a:rPr>
              <a:t>Maysir</a:t>
            </a:r>
            <a:r>
              <a:rPr lang="en-US" altLang="en-US" sz="2000" dirty="0" smtClean="0">
                <a:solidFill>
                  <a:schemeClr val="tx2"/>
                </a:solidFill>
                <a:effectLst>
                  <a:outerShdw blurRad="38100" dist="38100" dir="2700000" algn="tl">
                    <a:srgbClr val="C0C0C0"/>
                  </a:outerShdw>
                </a:effectLst>
              </a:rPr>
              <a:t> </a:t>
            </a:r>
            <a:endParaRPr lang="en-US" altLang="en-US" sz="2000" dirty="0">
              <a:solidFill>
                <a:schemeClr val="tx2"/>
              </a:solidFill>
            </a:endParaRPr>
          </a:p>
        </p:txBody>
      </p:sp>
      <p:sp>
        <p:nvSpPr>
          <p:cNvPr id="70690" name="Oval 34"/>
          <p:cNvSpPr>
            <a:spLocks noChangeArrowheads="1"/>
          </p:cNvSpPr>
          <p:nvPr/>
        </p:nvSpPr>
        <p:spPr bwMode="gray">
          <a:xfrm rot="-723406">
            <a:off x="3392488" y="4953000"/>
            <a:ext cx="1438275" cy="666750"/>
          </a:xfrm>
          <a:prstGeom prst="ellipse">
            <a:avLst/>
          </a:prstGeom>
          <a:solidFill>
            <a:srgbClr val="0F2145">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1" name="Oval 35"/>
          <p:cNvSpPr>
            <a:spLocks noChangeArrowheads="1"/>
          </p:cNvSpPr>
          <p:nvPr/>
        </p:nvSpPr>
        <p:spPr bwMode="gray">
          <a:xfrm>
            <a:off x="3324225" y="3733800"/>
            <a:ext cx="1704975" cy="1706563"/>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70692" name="Oval 36"/>
          <p:cNvSpPr>
            <a:spLocks noChangeArrowheads="1"/>
          </p:cNvSpPr>
          <p:nvPr/>
        </p:nvSpPr>
        <p:spPr bwMode="gray">
          <a:xfrm>
            <a:off x="3344863" y="3743325"/>
            <a:ext cx="1878119" cy="1697038"/>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70693" name="Oval 37"/>
          <p:cNvSpPr>
            <a:spLocks noChangeArrowheads="1"/>
          </p:cNvSpPr>
          <p:nvPr/>
        </p:nvSpPr>
        <p:spPr bwMode="gray">
          <a:xfrm>
            <a:off x="3344863" y="3660752"/>
            <a:ext cx="1971675" cy="200341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70694" name="Oval 38"/>
          <p:cNvSpPr>
            <a:spLocks noChangeArrowheads="1"/>
          </p:cNvSpPr>
          <p:nvPr/>
        </p:nvSpPr>
        <p:spPr bwMode="gray">
          <a:xfrm>
            <a:off x="3292420" y="3803650"/>
            <a:ext cx="1930562" cy="1758950"/>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70695" name="Text Box 39"/>
          <p:cNvSpPr txBox="1">
            <a:spLocks noChangeArrowheads="1"/>
          </p:cNvSpPr>
          <p:nvPr/>
        </p:nvSpPr>
        <p:spPr bwMode="gray">
          <a:xfrm>
            <a:off x="3230836" y="3944463"/>
            <a:ext cx="199214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dirty="0" err="1" smtClean="0">
                <a:solidFill>
                  <a:srgbClr val="000000"/>
                </a:solidFill>
                <a:latin typeface="Constantia" panose="02030602050306030303" pitchFamily="18" charset="0"/>
              </a:rPr>
              <a:t>Diambil</a:t>
            </a:r>
            <a:r>
              <a:rPr lang="en-US" altLang="en-US" sz="1200" dirty="0" smtClean="0">
                <a:solidFill>
                  <a:srgbClr val="000000"/>
                </a:solidFill>
                <a:latin typeface="Constantia" panose="02030602050306030303" pitchFamily="18" charset="0"/>
              </a:rPr>
              <a:t> </a:t>
            </a:r>
          </a:p>
          <a:p>
            <a:pPr algn="ctr"/>
            <a:r>
              <a:rPr lang="en-US" altLang="en-US" sz="1200" dirty="0" err="1" smtClean="0">
                <a:solidFill>
                  <a:srgbClr val="000000"/>
                </a:solidFill>
                <a:latin typeface="Constantia" panose="02030602050306030303" pitchFamily="18" charset="0"/>
              </a:rPr>
              <a:t>Konsep</a:t>
            </a:r>
            <a:r>
              <a:rPr lang="en-US" altLang="en-US" sz="1200" dirty="0" smtClean="0">
                <a:solidFill>
                  <a:srgbClr val="000000"/>
                </a:solidFill>
                <a:latin typeface="Constantia" panose="02030602050306030303" pitchFamily="18" charset="0"/>
              </a:rPr>
              <a:t>  </a:t>
            </a:r>
            <a:r>
              <a:rPr lang="en-US" altLang="en-US" sz="1200" dirty="0" err="1" smtClean="0">
                <a:solidFill>
                  <a:srgbClr val="000000"/>
                </a:solidFill>
                <a:latin typeface="Constantia" panose="02030602050306030303" pitchFamily="18" charset="0"/>
              </a:rPr>
              <a:t>bunga</a:t>
            </a:r>
            <a:r>
              <a:rPr lang="en-US" altLang="en-US" sz="1200" dirty="0" smtClean="0">
                <a:solidFill>
                  <a:srgbClr val="000000"/>
                </a:solidFill>
                <a:latin typeface="Constantia" panose="02030602050306030303" pitchFamily="18" charset="0"/>
              </a:rPr>
              <a:t>  ex: </a:t>
            </a:r>
          </a:p>
          <a:p>
            <a:pPr algn="ctr"/>
            <a:r>
              <a:rPr lang="en-US" sz="1200" i="1" dirty="0" smtClean="0">
                <a:solidFill>
                  <a:schemeClr val="tx1"/>
                </a:solidFill>
                <a:latin typeface="Constantia" panose="02030602050306030303" pitchFamily="18" charset="0"/>
              </a:rPr>
              <a:t>simple</a:t>
            </a:r>
            <a:r>
              <a:rPr lang="en-US" sz="1200" dirty="0" smtClean="0">
                <a:solidFill>
                  <a:schemeClr val="tx1"/>
                </a:solidFill>
                <a:latin typeface="Constantia" panose="02030602050306030303" pitchFamily="18" charset="0"/>
              </a:rPr>
              <a:t> </a:t>
            </a:r>
            <a:r>
              <a:rPr lang="en-US" sz="1200" dirty="0" err="1" smtClean="0">
                <a:solidFill>
                  <a:schemeClr val="tx1"/>
                </a:solidFill>
                <a:latin typeface="Constantia" panose="02030602050306030303" pitchFamily="18" charset="0"/>
              </a:rPr>
              <a:t>dan</a:t>
            </a:r>
            <a:r>
              <a:rPr lang="en-US" sz="1200" dirty="0" smtClean="0">
                <a:solidFill>
                  <a:schemeClr val="tx1"/>
                </a:solidFill>
                <a:latin typeface="Constantia" panose="02030602050306030303" pitchFamily="18" charset="0"/>
              </a:rPr>
              <a:t>  </a:t>
            </a:r>
            <a:r>
              <a:rPr lang="en-US" sz="1200" i="1" dirty="0" smtClean="0">
                <a:solidFill>
                  <a:schemeClr val="tx1"/>
                </a:solidFill>
                <a:latin typeface="Constantia" panose="02030602050306030303" pitchFamily="18" charset="0"/>
              </a:rPr>
              <a:t>compounded</a:t>
            </a:r>
          </a:p>
          <a:p>
            <a:pPr algn="ctr"/>
            <a:r>
              <a:rPr lang="en-US" sz="1200" i="1" dirty="0" smtClean="0">
                <a:solidFill>
                  <a:schemeClr val="tx1"/>
                </a:solidFill>
                <a:latin typeface="Constantia" panose="02030602050306030303" pitchFamily="18" charset="0"/>
              </a:rPr>
              <a:t> interest</a:t>
            </a:r>
            <a:r>
              <a:rPr lang="en-US" sz="1200" dirty="0" smtClean="0">
                <a:solidFill>
                  <a:schemeClr val="tx1"/>
                </a:solidFill>
                <a:latin typeface="Constantia" panose="02030602050306030303" pitchFamily="18" charset="0"/>
              </a:rPr>
              <a:t>,  </a:t>
            </a:r>
            <a:r>
              <a:rPr lang="en-US" sz="1200" i="1" dirty="0" smtClean="0">
                <a:solidFill>
                  <a:schemeClr val="tx1"/>
                </a:solidFill>
                <a:latin typeface="Constantia" panose="02030602050306030303" pitchFamily="18" charset="0"/>
              </a:rPr>
              <a:t>fixed</a:t>
            </a:r>
            <a:r>
              <a:rPr lang="en-US" sz="1200" dirty="0" smtClean="0">
                <a:solidFill>
                  <a:schemeClr val="tx1"/>
                </a:solidFill>
                <a:latin typeface="Constantia" panose="02030602050306030303" pitchFamily="18" charset="0"/>
              </a:rPr>
              <a:t> </a:t>
            </a:r>
            <a:r>
              <a:rPr lang="en-US" sz="1200" dirty="0" err="1" smtClean="0">
                <a:solidFill>
                  <a:schemeClr val="tx1"/>
                </a:solidFill>
                <a:latin typeface="Constantia" panose="02030602050306030303" pitchFamily="18" charset="0"/>
              </a:rPr>
              <a:t>dan</a:t>
            </a:r>
            <a:r>
              <a:rPr lang="en-US" sz="1200" dirty="0" smtClean="0">
                <a:solidFill>
                  <a:schemeClr val="tx1"/>
                </a:solidFill>
                <a:latin typeface="Constantia" panose="02030602050306030303" pitchFamily="18" charset="0"/>
              </a:rPr>
              <a:t> </a:t>
            </a:r>
            <a:r>
              <a:rPr lang="en-US" sz="1200" i="1" dirty="0" smtClean="0">
                <a:solidFill>
                  <a:schemeClr val="tx1"/>
                </a:solidFill>
                <a:latin typeface="Constantia" panose="02030602050306030303" pitchFamily="18" charset="0"/>
              </a:rPr>
              <a:t>variable</a:t>
            </a:r>
          </a:p>
          <a:p>
            <a:pPr algn="ctr"/>
            <a:r>
              <a:rPr lang="en-US" sz="1200" i="1" dirty="0" smtClean="0">
                <a:solidFill>
                  <a:schemeClr val="tx1"/>
                </a:solidFill>
                <a:latin typeface="Constantia" panose="02030602050306030303" pitchFamily="18" charset="0"/>
              </a:rPr>
              <a:t> interest, risk premium </a:t>
            </a:r>
            <a:r>
              <a:rPr lang="en-US" sz="1200" dirty="0" err="1" smtClean="0">
                <a:solidFill>
                  <a:schemeClr val="tx1"/>
                </a:solidFill>
                <a:latin typeface="Constantia" panose="02030602050306030303" pitchFamily="18" charset="0"/>
              </a:rPr>
              <a:t>dan</a:t>
            </a:r>
            <a:r>
              <a:rPr lang="en-US" sz="1200" dirty="0" smtClean="0">
                <a:solidFill>
                  <a:schemeClr val="tx1"/>
                </a:solidFill>
                <a:latin typeface="Constantia" panose="02030602050306030303" pitchFamily="18" charset="0"/>
              </a:rPr>
              <a:t> </a:t>
            </a:r>
          </a:p>
          <a:p>
            <a:pPr algn="ctr"/>
            <a:r>
              <a:rPr lang="en-US" sz="1200" i="1" dirty="0" smtClean="0">
                <a:solidFill>
                  <a:schemeClr val="tx1"/>
                </a:solidFill>
                <a:latin typeface="Constantia" panose="02030602050306030303" pitchFamily="18" charset="0"/>
              </a:rPr>
              <a:t>term premium  </a:t>
            </a:r>
            <a:endParaRPr lang="en-US" altLang="en-US" sz="1200" dirty="0">
              <a:latin typeface="Constantia" panose="02030602050306030303" pitchFamily="18" charset="0"/>
            </a:endParaRPr>
          </a:p>
        </p:txBody>
      </p:sp>
      <p:sp>
        <p:nvSpPr>
          <p:cNvPr id="70696" name="Oval 40"/>
          <p:cNvSpPr>
            <a:spLocks noChangeArrowheads="1"/>
          </p:cNvSpPr>
          <p:nvPr/>
        </p:nvSpPr>
        <p:spPr bwMode="gray">
          <a:xfrm rot="-772996">
            <a:off x="1549400" y="4343400"/>
            <a:ext cx="1133475" cy="609600"/>
          </a:xfrm>
          <a:prstGeom prst="ellipse">
            <a:avLst/>
          </a:prstGeom>
          <a:solidFill>
            <a:srgbClr val="0F2145">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0697" name="Group 41"/>
          <p:cNvGrpSpPr>
            <a:grpSpLocks/>
          </p:cNvGrpSpPr>
          <p:nvPr/>
        </p:nvGrpSpPr>
        <p:grpSpPr bwMode="auto">
          <a:xfrm>
            <a:off x="1473199" y="3352798"/>
            <a:ext cx="1371601" cy="1441449"/>
            <a:chOff x="732" y="2112"/>
            <a:chExt cx="842" cy="860"/>
          </a:xfrm>
        </p:grpSpPr>
        <p:sp>
          <p:nvSpPr>
            <p:cNvPr id="70698" name="Oval 42"/>
            <p:cNvSpPr>
              <a:spLocks noChangeArrowheads="1"/>
            </p:cNvSpPr>
            <p:nvPr/>
          </p:nvSpPr>
          <p:spPr bwMode="gray">
            <a:xfrm>
              <a:off x="732" y="2112"/>
              <a:ext cx="842" cy="860"/>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70699" name="Oval 43"/>
            <p:cNvSpPr>
              <a:spLocks noChangeArrowheads="1"/>
            </p:cNvSpPr>
            <p:nvPr/>
          </p:nvSpPr>
          <p:spPr bwMode="gray">
            <a:xfrm>
              <a:off x="743" y="2117"/>
              <a:ext cx="821" cy="838"/>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70700" name="Oval 44"/>
            <p:cNvSpPr>
              <a:spLocks noChangeArrowheads="1"/>
            </p:cNvSpPr>
            <p:nvPr/>
          </p:nvSpPr>
          <p:spPr bwMode="gray">
            <a:xfrm>
              <a:off x="751" y="2125"/>
              <a:ext cx="781" cy="784"/>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70701" name="Oval 45"/>
            <p:cNvSpPr>
              <a:spLocks noChangeArrowheads="1"/>
            </p:cNvSpPr>
            <p:nvPr/>
          </p:nvSpPr>
          <p:spPr bwMode="gray">
            <a:xfrm>
              <a:off x="795" y="2147"/>
              <a:ext cx="695" cy="63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70702" name="Text Box 46"/>
            <p:cNvSpPr txBox="1">
              <a:spLocks noChangeArrowheads="1"/>
            </p:cNvSpPr>
            <p:nvPr/>
          </p:nvSpPr>
          <p:spPr bwMode="gray">
            <a:xfrm>
              <a:off x="811" y="2279"/>
              <a:ext cx="697" cy="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200" dirty="0" err="1" smtClean="0">
                  <a:solidFill>
                    <a:srgbClr val="000000"/>
                  </a:solidFill>
                  <a:latin typeface="Constantia" panose="02030602050306030303" pitchFamily="18" charset="0"/>
                </a:rPr>
                <a:t>Secara</a:t>
              </a:r>
              <a:r>
                <a:rPr lang="en-US" altLang="en-US" sz="1200" dirty="0" smtClean="0">
                  <a:solidFill>
                    <a:srgbClr val="000000"/>
                  </a:solidFill>
                  <a:latin typeface="Constantia" panose="02030602050306030303" pitchFamily="18" charset="0"/>
                </a:rPr>
                <a:t> </a:t>
              </a:r>
            </a:p>
            <a:p>
              <a:pPr algn="ctr"/>
              <a:r>
                <a:rPr lang="en-US" altLang="en-US" sz="1200" dirty="0" err="1" smtClean="0">
                  <a:solidFill>
                    <a:srgbClr val="000000"/>
                  </a:solidFill>
                  <a:latin typeface="Constantia" panose="02030602050306030303" pitchFamily="18" charset="0"/>
                </a:rPr>
                <a:t>Aplikasi</a:t>
              </a:r>
              <a:r>
                <a:rPr lang="en-US" altLang="en-US" sz="1200" dirty="0" smtClean="0">
                  <a:solidFill>
                    <a:srgbClr val="000000"/>
                  </a:solidFill>
                  <a:latin typeface="Constantia" panose="02030602050306030303" pitchFamily="18" charset="0"/>
                </a:rPr>
                <a:t>  </a:t>
              </a:r>
              <a:r>
                <a:rPr lang="en-US" altLang="en-US" sz="1200" dirty="0" err="1" smtClean="0">
                  <a:solidFill>
                    <a:srgbClr val="000000"/>
                  </a:solidFill>
                  <a:latin typeface="Constantia" panose="02030602050306030303" pitchFamily="18" charset="0"/>
                </a:rPr>
                <a:t>tidak</a:t>
              </a:r>
              <a:r>
                <a:rPr lang="en-US" altLang="en-US" sz="1200" dirty="0" smtClean="0">
                  <a:solidFill>
                    <a:srgbClr val="000000"/>
                  </a:solidFill>
                  <a:latin typeface="Constantia" panose="02030602050306030303" pitchFamily="18" charset="0"/>
                </a:rPr>
                <a:t> </a:t>
              </a:r>
              <a:r>
                <a:rPr lang="en-US" altLang="en-US" sz="1200" dirty="0" err="1" smtClean="0">
                  <a:solidFill>
                    <a:srgbClr val="000000"/>
                  </a:solidFill>
                  <a:latin typeface="Constantia" panose="02030602050306030303" pitchFamily="18" charset="0"/>
                </a:rPr>
                <a:t>ada</a:t>
              </a:r>
              <a:r>
                <a:rPr lang="en-US" altLang="en-US" sz="1200" dirty="0" smtClean="0">
                  <a:solidFill>
                    <a:srgbClr val="000000"/>
                  </a:solidFill>
                  <a:latin typeface="Constantia" panose="02030602050306030303" pitchFamily="18" charset="0"/>
                </a:rPr>
                <a:t>  </a:t>
              </a:r>
              <a:r>
                <a:rPr lang="en-US" altLang="en-US" sz="1200" dirty="0" err="1" smtClean="0">
                  <a:solidFill>
                    <a:srgbClr val="000000"/>
                  </a:solidFill>
                  <a:latin typeface="Constantia" panose="02030602050306030303" pitchFamily="18" charset="0"/>
                </a:rPr>
                <a:t>konsep</a:t>
              </a:r>
              <a:r>
                <a:rPr lang="en-US" altLang="en-US" sz="1200" dirty="0" smtClean="0">
                  <a:solidFill>
                    <a:srgbClr val="000000"/>
                  </a:solidFill>
                  <a:latin typeface="Constantia" panose="02030602050306030303" pitchFamily="18" charset="0"/>
                </a:rPr>
                <a:t> </a:t>
              </a:r>
            </a:p>
            <a:p>
              <a:pPr algn="ctr"/>
              <a:r>
                <a:rPr lang="en-US" altLang="en-US" sz="1200" dirty="0" err="1" smtClean="0">
                  <a:solidFill>
                    <a:srgbClr val="000000"/>
                  </a:solidFill>
                  <a:latin typeface="Constantia" panose="02030602050306030303" pitchFamily="18" charset="0"/>
                </a:rPr>
                <a:t>pengganti</a:t>
              </a:r>
              <a:endParaRPr lang="en-US" altLang="en-US" sz="1050" dirty="0">
                <a:latin typeface="Constantia" panose="02030602050306030303" pitchFamily="18" charset="0"/>
              </a:endParaRPr>
            </a:p>
          </p:txBody>
        </p:sp>
      </p:grpSp>
      <p:sp>
        <p:nvSpPr>
          <p:cNvPr id="70703" name="Oval 47"/>
          <p:cNvSpPr>
            <a:spLocks noChangeArrowheads="1"/>
          </p:cNvSpPr>
          <p:nvPr/>
        </p:nvSpPr>
        <p:spPr bwMode="gray">
          <a:xfrm>
            <a:off x="1371600" y="2587625"/>
            <a:ext cx="914400" cy="533400"/>
          </a:xfrm>
          <a:prstGeom prst="ellipse">
            <a:avLst/>
          </a:prstGeom>
          <a:solidFill>
            <a:srgbClr val="0F2145">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04" name="Oval 48"/>
          <p:cNvSpPr>
            <a:spLocks noChangeArrowheads="1"/>
          </p:cNvSpPr>
          <p:nvPr/>
        </p:nvSpPr>
        <p:spPr bwMode="gray">
          <a:xfrm>
            <a:off x="1447800" y="1981200"/>
            <a:ext cx="1023938" cy="1023938"/>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70705" name="Oval 49"/>
          <p:cNvSpPr>
            <a:spLocks noChangeArrowheads="1"/>
          </p:cNvSpPr>
          <p:nvPr/>
        </p:nvSpPr>
        <p:spPr bwMode="gray">
          <a:xfrm>
            <a:off x="1460500" y="1985963"/>
            <a:ext cx="1000125" cy="1000125"/>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70706" name="Oval 50"/>
          <p:cNvSpPr>
            <a:spLocks noChangeArrowheads="1"/>
          </p:cNvSpPr>
          <p:nvPr/>
        </p:nvSpPr>
        <p:spPr bwMode="gray">
          <a:xfrm>
            <a:off x="1471613" y="1997075"/>
            <a:ext cx="950912" cy="933450"/>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70707" name="Oval 51"/>
          <p:cNvSpPr>
            <a:spLocks noChangeArrowheads="1"/>
          </p:cNvSpPr>
          <p:nvPr/>
        </p:nvSpPr>
        <p:spPr bwMode="gray">
          <a:xfrm>
            <a:off x="1525588" y="2022475"/>
            <a:ext cx="847725" cy="757238"/>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70708" name="Text Box 52"/>
          <p:cNvSpPr txBox="1">
            <a:spLocks noChangeArrowheads="1"/>
          </p:cNvSpPr>
          <p:nvPr/>
        </p:nvSpPr>
        <p:spPr bwMode="gray">
          <a:xfrm>
            <a:off x="1472295" y="2155825"/>
            <a:ext cx="97494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000" dirty="0" err="1" smtClean="0">
                <a:solidFill>
                  <a:srgbClr val="000000"/>
                </a:solidFill>
                <a:latin typeface="Constantia" panose="02030602050306030303" pitchFamily="18" charset="0"/>
              </a:rPr>
              <a:t>Dihalalkan</a:t>
            </a:r>
            <a:r>
              <a:rPr lang="en-US" altLang="en-US" sz="1000" dirty="0" smtClean="0">
                <a:solidFill>
                  <a:srgbClr val="000000"/>
                </a:solidFill>
                <a:latin typeface="Constantia" panose="02030602050306030303" pitchFamily="18" charset="0"/>
              </a:rPr>
              <a:t> </a:t>
            </a:r>
          </a:p>
          <a:p>
            <a:pPr algn="ctr"/>
            <a:r>
              <a:rPr lang="en-US" altLang="en-US" sz="1000" dirty="0" err="1" smtClean="0">
                <a:solidFill>
                  <a:srgbClr val="000000"/>
                </a:solidFill>
                <a:latin typeface="Constantia" panose="02030602050306030303" pitchFamily="18" charset="0"/>
              </a:rPr>
              <a:t>Jual</a:t>
            </a:r>
            <a:r>
              <a:rPr lang="en-US" altLang="en-US" sz="1000" dirty="0" smtClean="0">
                <a:solidFill>
                  <a:srgbClr val="000000"/>
                </a:solidFill>
                <a:latin typeface="Constantia" panose="02030602050306030303" pitchFamily="18" charset="0"/>
              </a:rPr>
              <a:t> </a:t>
            </a:r>
            <a:r>
              <a:rPr lang="en-US" altLang="en-US" sz="1000" dirty="0" err="1" smtClean="0">
                <a:solidFill>
                  <a:srgbClr val="000000"/>
                </a:solidFill>
                <a:latin typeface="Constantia" panose="02030602050306030303" pitchFamily="18" charset="0"/>
              </a:rPr>
              <a:t>beli</a:t>
            </a:r>
            <a:r>
              <a:rPr lang="en-US" altLang="en-US" sz="1000" dirty="0" smtClean="0">
                <a:solidFill>
                  <a:srgbClr val="000000"/>
                </a:solidFill>
                <a:latin typeface="Constantia" panose="02030602050306030303" pitchFamily="18" charset="0"/>
              </a:rPr>
              <a:t> </a:t>
            </a:r>
            <a:r>
              <a:rPr lang="en-US" altLang="en-US" sz="1000" dirty="0" err="1" smtClean="0">
                <a:solidFill>
                  <a:srgbClr val="000000"/>
                </a:solidFill>
                <a:latin typeface="Constantia" panose="02030602050306030303" pitchFamily="18" charset="0"/>
              </a:rPr>
              <a:t>dan</a:t>
            </a:r>
            <a:endParaRPr lang="en-US" altLang="en-US" sz="1000" dirty="0" smtClean="0">
              <a:solidFill>
                <a:srgbClr val="000000"/>
              </a:solidFill>
              <a:latin typeface="Constantia" panose="02030602050306030303" pitchFamily="18" charset="0"/>
            </a:endParaRPr>
          </a:p>
          <a:p>
            <a:pPr algn="ctr"/>
            <a:r>
              <a:rPr lang="en-US" altLang="en-US" sz="1000" dirty="0" smtClean="0">
                <a:solidFill>
                  <a:srgbClr val="000000"/>
                </a:solidFill>
                <a:latin typeface="Constantia" panose="02030602050306030303" pitchFamily="18" charset="0"/>
              </a:rPr>
              <a:t> </a:t>
            </a:r>
            <a:r>
              <a:rPr lang="en-US" altLang="en-US" sz="1000" dirty="0" err="1" smtClean="0">
                <a:solidFill>
                  <a:srgbClr val="000000"/>
                </a:solidFill>
                <a:latin typeface="Constantia" panose="02030602050306030303" pitchFamily="18" charset="0"/>
              </a:rPr>
              <a:t>pengambilan</a:t>
            </a:r>
            <a:r>
              <a:rPr lang="en-US" altLang="en-US" sz="1000" dirty="0" smtClean="0">
                <a:solidFill>
                  <a:srgbClr val="000000"/>
                </a:solidFill>
                <a:latin typeface="Constantia" panose="02030602050306030303" pitchFamily="18" charset="0"/>
              </a:rPr>
              <a:t> </a:t>
            </a:r>
          </a:p>
          <a:p>
            <a:pPr algn="ctr"/>
            <a:r>
              <a:rPr lang="en-US" altLang="en-US" sz="1000" dirty="0" err="1" smtClean="0">
                <a:solidFill>
                  <a:srgbClr val="000000"/>
                </a:solidFill>
                <a:latin typeface="Constantia" panose="02030602050306030303" pitchFamily="18" charset="0"/>
              </a:rPr>
              <a:t>keuntungan</a:t>
            </a:r>
            <a:r>
              <a:rPr lang="en-US" altLang="en-US" sz="1000" dirty="0" smtClean="0">
                <a:solidFill>
                  <a:srgbClr val="000000"/>
                </a:solidFill>
                <a:latin typeface="Constantia" panose="02030602050306030303" pitchFamily="18" charset="0"/>
              </a:rPr>
              <a:t> </a:t>
            </a:r>
            <a:endParaRPr lang="en-US" altLang="en-US" sz="1000" dirty="0">
              <a:latin typeface="Constantia" panose="02030602050306030303" pitchFamily="18" charset="0"/>
            </a:endParaRPr>
          </a:p>
        </p:txBody>
      </p:sp>
      <p:sp>
        <p:nvSpPr>
          <p:cNvPr id="70709" name="Oval 53"/>
          <p:cNvSpPr>
            <a:spLocks noChangeArrowheads="1"/>
          </p:cNvSpPr>
          <p:nvPr/>
        </p:nvSpPr>
        <p:spPr bwMode="gray">
          <a:xfrm>
            <a:off x="2638425" y="2057400"/>
            <a:ext cx="685800" cy="228600"/>
          </a:xfrm>
          <a:prstGeom prst="ellipse">
            <a:avLst/>
          </a:prstGeom>
          <a:solidFill>
            <a:srgbClr val="0F2145">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10" name="Oval 54"/>
          <p:cNvSpPr>
            <a:spLocks noChangeArrowheads="1"/>
          </p:cNvSpPr>
          <p:nvPr/>
        </p:nvSpPr>
        <p:spPr bwMode="gray">
          <a:xfrm>
            <a:off x="2760663" y="1524000"/>
            <a:ext cx="682625" cy="682625"/>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70711" name="Oval 55"/>
          <p:cNvSpPr>
            <a:spLocks noChangeArrowheads="1"/>
          </p:cNvSpPr>
          <p:nvPr/>
        </p:nvSpPr>
        <p:spPr bwMode="gray">
          <a:xfrm>
            <a:off x="2770188" y="1527175"/>
            <a:ext cx="665162" cy="666750"/>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70712" name="Oval 56"/>
          <p:cNvSpPr>
            <a:spLocks noChangeArrowheads="1"/>
          </p:cNvSpPr>
          <p:nvPr/>
        </p:nvSpPr>
        <p:spPr bwMode="gray">
          <a:xfrm>
            <a:off x="2776538" y="1533525"/>
            <a:ext cx="633412" cy="622300"/>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70713" name="Oval 57"/>
          <p:cNvSpPr>
            <a:spLocks noChangeArrowheads="1"/>
          </p:cNvSpPr>
          <p:nvPr/>
        </p:nvSpPr>
        <p:spPr bwMode="gray">
          <a:xfrm>
            <a:off x="2813050" y="1552575"/>
            <a:ext cx="563563" cy="503238"/>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70714" name="Text Box 58"/>
          <p:cNvSpPr txBox="1">
            <a:spLocks noChangeArrowheads="1"/>
          </p:cNvSpPr>
          <p:nvPr/>
        </p:nvSpPr>
        <p:spPr bwMode="gray">
          <a:xfrm>
            <a:off x="2638425" y="1665257"/>
            <a:ext cx="9429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900" dirty="0" err="1" smtClean="0">
                <a:solidFill>
                  <a:srgbClr val="000000"/>
                </a:solidFill>
                <a:latin typeface="Constantia" panose="02030602050306030303" pitchFamily="18" charset="0"/>
              </a:rPr>
              <a:t>Pelarangan</a:t>
            </a:r>
            <a:r>
              <a:rPr lang="en-US" altLang="en-US" sz="900" dirty="0" smtClean="0">
                <a:solidFill>
                  <a:srgbClr val="000000"/>
                </a:solidFill>
                <a:latin typeface="Constantia" panose="02030602050306030303" pitchFamily="18" charset="0"/>
              </a:rPr>
              <a:t> </a:t>
            </a:r>
          </a:p>
          <a:p>
            <a:pPr algn="ctr"/>
            <a:r>
              <a:rPr lang="en-US" altLang="en-US" sz="900" dirty="0" err="1" smtClean="0">
                <a:solidFill>
                  <a:srgbClr val="000000"/>
                </a:solidFill>
                <a:latin typeface="Constantia" panose="02030602050306030303" pitchFamily="18" charset="0"/>
              </a:rPr>
              <a:t>Riba</a:t>
            </a:r>
            <a:endParaRPr lang="en-US" altLang="en-US" sz="1050" dirty="0">
              <a:latin typeface="Constantia" panose="02030602050306030303" pitchFamily="18" charset="0"/>
            </a:endParaRPr>
          </a:p>
        </p:txBody>
      </p:sp>
      <p:sp>
        <p:nvSpPr>
          <p:cNvPr id="2" name="Title 1"/>
          <p:cNvSpPr>
            <a:spLocks noGrp="1"/>
          </p:cNvSpPr>
          <p:nvPr>
            <p:ph type="title"/>
          </p:nvPr>
        </p:nvSpPr>
        <p:spPr/>
        <p:txBody>
          <a:bodyPr/>
          <a:lstStyle/>
          <a:p>
            <a:r>
              <a:rPr lang="en-US" dirty="0" smtClean="0"/>
              <a:t>PROBLEM BESAR</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ltLang="en-US" smtClean="0"/>
              <a:t>www.themegallery.com</a:t>
            </a:r>
            <a:endParaRPr lang="en-US" altLang="en-US"/>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31" t="8521" r="2350" b="961"/>
          <a:stretch/>
        </p:blipFill>
        <p:spPr bwMode="auto">
          <a:xfrm>
            <a:off x="152400" y="1600200"/>
            <a:ext cx="88392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4800" y="533400"/>
            <a:ext cx="4572000" cy="707886"/>
          </a:xfrm>
          <a:prstGeom prst="rect">
            <a:avLst/>
          </a:prstGeom>
        </p:spPr>
        <p:txBody>
          <a:bodyPr>
            <a:spAutoFit/>
          </a:bodyPr>
          <a:lstStyle/>
          <a:p>
            <a:r>
              <a:rPr lang="en-US" sz="2000" dirty="0" smtClean="0"/>
              <a:t>FLOW CHART </a:t>
            </a:r>
            <a:br>
              <a:rPr lang="en-US" sz="2000" dirty="0" smtClean="0"/>
            </a:br>
            <a:r>
              <a:rPr lang="en-US" sz="2000" dirty="0" smtClean="0"/>
              <a:t>PENEMUAN KONSEP</a:t>
            </a:r>
            <a:endParaRPr lang="en-US" sz="2000" dirty="0"/>
          </a:p>
        </p:txBody>
      </p:sp>
    </p:spTree>
    <p:extLst>
      <p:ext uri="{BB962C8B-B14F-4D97-AF65-F5344CB8AC3E}">
        <p14:creationId xmlns:p14="http://schemas.microsoft.com/office/powerpoint/2010/main" val="3833537352"/>
      </p:ext>
    </p:extLst>
  </p:cSld>
  <p:clrMapOvr>
    <a:masterClrMapping/>
  </p:clrMapOvr>
</p:sld>
</file>

<file path=ppt/theme/theme1.xml><?xml version="1.0" encoding="utf-8"?>
<a:theme xmlns:a="http://schemas.openxmlformats.org/drawingml/2006/main" name="cdb2004211gl">
  <a:themeElements>
    <a:clrScheme name="1922tgp_connection_light 2">
      <a:dk1>
        <a:srgbClr val="000000"/>
      </a:dk1>
      <a:lt1>
        <a:srgbClr val="FFFFFF"/>
      </a:lt1>
      <a:dk2>
        <a:srgbClr val="37399B"/>
      </a:dk2>
      <a:lt2>
        <a:srgbClr val="C0C0C0"/>
      </a:lt2>
      <a:accent1>
        <a:srgbClr val="4987E3"/>
      </a:accent1>
      <a:accent2>
        <a:srgbClr val="D23516"/>
      </a:accent2>
      <a:accent3>
        <a:srgbClr val="FFFFFF"/>
      </a:accent3>
      <a:accent4>
        <a:srgbClr val="000000"/>
      </a:accent4>
      <a:accent5>
        <a:srgbClr val="B1C3EF"/>
      </a:accent5>
      <a:accent6>
        <a:srgbClr val="BE2F13"/>
      </a:accent6>
      <a:hlink>
        <a:srgbClr val="36A1B6"/>
      </a:hlink>
      <a:folHlink>
        <a:srgbClr val="7FB242"/>
      </a:folHlink>
    </a:clrScheme>
    <a:fontScheme name="1922tgp_connection_ligh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922tgp_connection_light 1">
        <a:dk1>
          <a:srgbClr val="000000"/>
        </a:dk1>
        <a:lt1>
          <a:srgbClr val="FFFFFF"/>
        </a:lt1>
        <a:dk2>
          <a:srgbClr val="165E86"/>
        </a:dk2>
        <a:lt2>
          <a:srgbClr val="969696"/>
        </a:lt2>
        <a:accent1>
          <a:srgbClr val="2AA08A"/>
        </a:accent1>
        <a:accent2>
          <a:srgbClr val="AA67DD"/>
        </a:accent2>
        <a:accent3>
          <a:srgbClr val="FFFFFF"/>
        </a:accent3>
        <a:accent4>
          <a:srgbClr val="000000"/>
        </a:accent4>
        <a:accent5>
          <a:srgbClr val="ACCDC4"/>
        </a:accent5>
        <a:accent6>
          <a:srgbClr val="9A5DC8"/>
        </a:accent6>
        <a:hlink>
          <a:srgbClr val="7D96D3"/>
        </a:hlink>
        <a:folHlink>
          <a:srgbClr val="DEDB70"/>
        </a:folHlink>
      </a:clrScheme>
      <a:clrMap bg1="lt1" tx1="dk1" bg2="lt2" tx2="dk2" accent1="accent1" accent2="accent2" accent3="accent3" accent4="accent4" accent5="accent5" accent6="accent6" hlink="hlink" folHlink="folHlink"/>
    </a:extraClrScheme>
    <a:extraClrScheme>
      <a:clrScheme name="1922tgp_connection_light 2">
        <a:dk1>
          <a:srgbClr val="000000"/>
        </a:dk1>
        <a:lt1>
          <a:srgbClr val="FFFFFF"/>
        </a:lt1>
        <a:dk2>
          <a:srgbClr val="37399B"/>
        </a:dk2>
        <a:lt2>
          <a:srgbClr val="C0C0C0"/>
        </a:lt2>
        <a:accent1>
          <a:srgbClr val="4987E3"/>
        </a:accent1>
        <a:accent2>
          <a:srgbClr val="D23516"/>
        </a:accent2>
        <a:accent3>
          <a:srgbClr val="FFFFFF"/>
        </a:accent3>
        <a:accent4>
          <a:srgbClr val="000000"/>
        </a:accent4>
        <a:accent5>
          <a:srgbClr val="B1C3EF"/>
        </a:accent5>
        <a:accent6>
          <a:srgbClr val="BE2F13"/>
        </a:accent6>
        <a:hlink>
          <a:srgbClr val="36A1B6"/>
        </a:hlink>
        <a:folHlink>
          <a:srgbClr val="7FB242"/>
        </a:folHlink>
      </a:clrScheme>
      <a:clrMap bg1="lt1" tx1="dk1" bg2="lt2" tx2="dk2" accent1="accent1" accent2="accent2" accent3="accent3" accent4="accent4" accent5="accent5" accent6="accent6" hlink="hlink" folHlink="folHlink"/>
    </a:extraClrScheme>
    <a:extraClrScheme>
      <a:clrScheme name="1922tgp_connection_light 3">
        <a:dk1>
          <a:srgbClr val="000000"/>
        </a:dk1>
        <a:lt1>
          <a:srgbClr val="FFFFFF"/>
        </a:lt1>
        <a:dk2>
          <a:srgbClr val="000066"/>
        </a:dk2>
        <a:lt2>
          <a:srgbClr val="969696"/>
        </a:lt2>
        <a:accent1>
          <a:srgbClr val="117AC1"/>
        </a:accent1>
        <a:accent2>
          <a:srgbClr val="3E9887"/>
        </a:accent2>
        <a:accent3>
          <a:srgbClr val="FFFFFF"/>
        </a:accent3>
        <a:accent4>
          <a:srgbClr val="000000"/>
        </a:accent4>
        <a:accent5>
          <a:srgbClr val="AABEDD"/>
        </a:accent5>
        <a:accent6>
          <a:srgbClr val="37897A"/>
        </a:accent6>
        <a:hlink>
          <a:srgbClr val="D17FB6"/>
        </a:hlink>
        <a:folHlink>
          <a:srgbClr val="E3981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70Gp_natural_light">
  <a:themeElements>
    <a:clrScheme name="170Gp_natural_light 1">
      <a:dk1>
        <a:srgbClr val="000000"/>
      </a:dk1>
      <a:lt1>
        <a:srgbClr val="FFFFFF"/>
      </a:lt1>
      <a:dk2>
        <a:srgbClr val="000066"/>
      </a:dk2>
      <a:lt2>
        <a:srgbClr val="C0C0C0"/>
      </a:lt2>
      <a:accent1>
        <a:srgbClr val="65D135"/>
      </a:accent1>
      <a:accent2>
        <a:srgbClr val="ECCE4C"/>
      </a:accent2>
      <a:accent3>
        <a:srgbClr val="FFFFFF"/>
      </a:accent3>
      <a:accent4>
        <a:srgbClr val="000000"/>
      </a:accent4>
      <a:accent5>
        <a:srgbClr val="B8E5AE"/>
      </a:accent5>
      <a:accent6>
        <a:srgbClr val="D6BA44"/>
      </a:accent6>
      <a:hlink>
        <a:srgbClr val="AE0404"/>
      </a:hlink>
      <a:folHlink>
        <a:srgbClr val="0066CC"/>
      </a:folHlink>
    </a:clrScheme>
    <a:fontScheme name="170Gp_natural_light">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70Gp_natural_light 1">
        <a:dk1>
          <a:srgbClr val="000000"/>
        </a:dk1>
        <a:lt1>
          <a:srgbClr val="FFFFFF"/>
        </a:lt1>
        <a:dk2>
          <a:srgbClr val="000066"/>
        </a:dk2>
        <a:lt2>
          <a:srgbClr val="C0C0C0"/>
        </a:lt2>
        <a:accent1>
          <a:srgbClr val="65D135"/>
        </a:accent1>
        <a:accent2>
          <a:srgbClr val="ECCE4C"/>
        </a:accent2>
        <a:accent3>
          <a:srgbClr val="FFFFFF"/>
        </a:accent3>
        <a:accent4>
          <a:srgbClr val="000000"/>
        </a:accent4>
        <a:accent5>
          <a:srgbClr val="B8E5AE"/>
        </a:accent5>
        <a:accent6>
          <a:srgbClr val="D6BA44"/>
        </a:accent6>
        <a:hlink>
          <a:srgbClr val="AE0404"/>
        </a:hlink>
        <a:folHlink>
          <a:srgbClr val="0066CC"/>
        </a:folHlink>
      </a:clrScheme>
      <a:clrMap bg1="lt1" tx1="dk1" bg2="lt2" tx2="dk2" accent1="accent1" accent2="accent2" accent3="accent3" accent4="accent4" accent5="accent5" accent6="accent6" hlink="hlink" folHlink="folHlink"/>
    </a:extraClrScheme>
    <a:extraClrScheme>
      <a:clrScheme name="170Gp_natural_light 2">
        <a:dk1>
          <a:srgbClr val="000000"/>
        </a:dk1>
        <a:lt1>
          <a:srgbClr val="FFFFFF"/>
        </a:lt1>
        <a:dk2>
          <a:srgbClr val="17407D"/>
        </a:dk2>
        <a:lt2>
          <a:srgbClr val="DDDDDD"/>
        </a:lt2>
        <a:accent1>
          <a:srgbClr val="5DC5B9"/>
        </a:accent1>
        <a:accent2>
          <a:srgbClr val="99CCFF"/>
        </a:accent2>
        <a:accent3>
          <a:srgbClr val="FFFFFF"/>
        </a:accent3>
        <a:accent4>
          <a:srgbClr val="000000"/>
        </a:accent4>
        <a:accent5>
          <a:srgbClr val="B6DFD9"/>
        </a:accent5>
        <a:accent6>
          <a:srgbClr val="8AB9E7"/>
        </a:accent6>
        <a:hlink>
          <a:srgbClr val="5D99DB"/>
        </a:hlink>
        <a:folHlink>
          <a:srgbClr val="F1CA69"/>
        </a:folHlink>
      </a:clrScheme>
      <a:clrMap bg1="lt1" tx1="dk1" bg2="lt2" tx2="dk2" accent1="accent1" accent2="accent2" accent3="accent3" accent4="accent4" accent5="accent5" accent6="accent6" hlink="hlink" folHlink="folHlink"/>
    </a:extraClrScheme>
    <a:extraClrScheme>
      <a:clrScheme name="170Gp_natural_light 3">
        <a:dk1>
          <a:srgbClr val="000000"/>
        </a:dk1>
        <a:lt1>
          <a:srgbClr val="FFFFFF"/>
        </a:lt1>
        <a:dk2>
          <a:srgbClr val="511550"/>
        </a:dk2>
        <a:lt2>
          <a:srgbClr val="DDDDDD"/>
        </a:lt2>
        <a:accent1>
          <a:srgbClr val="8B8DE1"/>
        </a:accent1>
        <a:accent2>
          <a:srgbClr val="CABDF5"/>
        </a:accent2>
        <a:accent3>
          <a:srgbClr val="FFFFFF"/>
        </a:accent3>
        <a:accent4>
          <a:srgbClr val="000000"/>
        </a:accent4>
        <a:accent5>
          <a:srgbClr val="C4C5EE"/>
        </a:accent5>
        <a:accent6>
          <a:srgbClr val="B7ABDE"/>
        </a:accent6>
        <a:hlink>
          <a:srgbClr val="58AFD2"/>
        </a:hlink>
        <a:folHlink>
          <a:srgbClr val="BFDF63"/>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cdb2004211gl</Template>
  <TotalTime>180</TotalTime>
  <Words>4499</Words>
  <Application>Microsoft Office PowerPoint</Application>
  <PresentationFormat>On-screen Show (4:3)</PresentationFormat>
  <Paragraphs>260</Paragraphs>
  <Slides>50</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50</vt:i4>
      </vt:variant>
    </vt:vector>
  </HeadingPairs>
  <TitlesOfParts>
    <vt:vector size="53" baseType="lpstr">
      <vt:lpstr>cdb2004211gl</vt:lpstr>
      <vt:lpstr>170Gp_natural_light</vt:lpstr>
      <vt:lpstr>Image</vt:lpstr>
      <vt:lpstr>KONSEP RATE OF PROFIT SEBAGAI PENGGANTI KONSEP BUNGA PADA PASAR KEUANGAN SYARIAH</vt:lpstr>
      <vt:lpstr>PowerPoint Presentation</vt:lpstr>
      <vt:lpstr>Acuan analisa/ alat ukur</vt:lpstr>
      <vt:lpstr>PowerPoint Presentation</vt:lpstr>
      <vt:lpstr>METODE ELIMINASI RIBA DAN MAYSIR PADA RATE OF PROFIT</vt:lpstr>
      <vt:lpstr>POSISI PEMIKIRAN</vt:lpstr>
      <vt:lpstr>PowerPoint Presentation</vt:lpstr>
      <vt:lpstr>PROBLEM BESAR</vt:lpstr>
      <vt:lpstr>PowerPoint Presentation</vt:lpstr>
      <vt:lpstr>Pemetaan Teori Suku Bunga Ekonom Konvensional</vt:lpstr>
      <vt:lpstr>DISKURSUS RATE OF PROFIT PRESPEKIF EKONOMI KONVENSIONAL</vt:lpstr>
      <vt:lpstr>RATE OF PROFIT  PADA AKAD SYARIAH</vt:lpstr>
      <vt:lpstr>Patokan Rate of Profit dalam Pembiayaan Syariah </vt:lpstr>
      <vt:lpstr>Pemetaan Pemikiran Ekonom Muslim tentang Rate of Profit</vt:lpstr>
      <vt:lpstr>Pemetaan Pemikiran Ekonom Muslim tentang Rate of Profit</vt:lpstr>
      <vt:lpstr>Pemetaan Pemikiran Ekonom Muslim tentang Rate of Profit</vt:lpstr>
      <vt:lpstr>TEKNIK SELEKSI AKAD UNTUK MENGHINDARI MAYSIR</vt:lpstr>
      <vt:lpstr>TEKNIK PENENTUAN RATE OF PROFIT DI BANK SYARIAH </vt:lpstr>
      <vt:lpstr>Perbandingan Perhitungan Margin di Bank Syariah dan Bunga Tetap di Bank Konvensional</vt:lpstr>
      <vt:lpstr>Perbandingan Perhitungan Margin di Bank Syariah dan Bunga Tetap di Bank Konvensional</vt:lpstr>
      <vt:lpstr>PERBEDAAN KONSEP RATE OF INTEREST DAN RATE OF PROFIT</vt:lpstr>
      <vt:lpstr>PERBEDAAN KONSEP RATE OF INTEREST DAN RATE OF PROFIT</vt:lpstr>
      <vt:lpstr>PERBEDAAN KONSEP RATE OF INTEREST DAN RATE OF PROFIT</vt:lpstr>
      <vt:lpstr>The Previous Study on The Rate of Profit Stability of Islamic Bank</vt:lpstr>
      <vt:lpstr>Research Model</vt:lpstr>
      <vt:lpstr>The Role of The Rate of Profit in Creating Distribution of Income as Measured by the Net Income Margin of Islamic Asset Liability Management </vt:lpstr>
      <vt:lpstr>The maturity-adjusted Gap : will determine the stability of net income of Islamic Bank</vt:lpstr>
      <vt:lpstr>The Role of Rate of Profit in Creating Equitable Distribution of Wealth as Measured by the Volatility of Asset Value of Islamic Financial Product</vt:lpstr>
      <vt:lpstr>Quantitative Research Model</vt:lpstr>
      <vt:lpstr>The Research result</vt:lpstr>
      <vt:lpstr>CONCLUSION</vt:lpstr>
      <vt:lpstr>DAMPAK KEBIJAKAN REGULASI PASAR UANG SYARIAH DAN PRAKTEK BI REPO RATE DI PERBANKAN SYARIAH : ALTERNATIF PENGGANTI SBI-S DAN RATE OF PROFIT SEBAGAI REFERENCE RATE</vt:lpstr>
      <vt:lpstr>Regulasi Kebijakan Pasar Uang Syariah dan Operasi Moneter Syariah Bank Indonesia Saat ini</vt:lpstr>
      <vt:lpstr>Peran Pasar Uang dan Repo</vt:lpstr>
      <vt:lpstr>Fatwa DSN tentang Pasar Uang Antar Bank Syariah</vt:lpstr>
      <vt:lpstr>Operasi moneter syariah dengan Repo oleh Bank Indonesia  saat ini dilakukan dengan 2 instrumen</vt:lpstr>
      <vt:lpstr>Transaksi Repo BI dan Bank Syariah selain OPT : Standing Facility dan Deposit Facility</vt:lpstr>
      <vt:lpstr>Dampak Transmisi Kebijakan Moneter Syariah dengan Repo  dan Pengaruhnya pada Reference Rate Perbankan Syariah </vt:lpstr>
      <vt:lpstr>PowerPoint Presentation</vt:lpstr>
      <vt:lpstr>Permasalahan BI rate sebagai Reference Rate/Benchmark</vt:lpstr>
      <vt:lpstr>Pendapat yang Pro BI rate : Penggunaan Conventional Benchmark</vt:lpstr>
      <vt:lpstr>Pendapat yang Kontra BI Rate : Penggunaan Islamic Benchmark</vt:lpstr>
      <vt:lpstr>PowerPoint Presentation</vt:lpstr>
      <vt:lpstr>PowerPoint Presentation</vt:lpstr>
      <vt:lpstr>Risiko Transaksi Repo dengan  SIMA/SBSN</vt:lpstr>
      <vt:lpstr>Risiko Repo dan Harga Aset SBSN</vt:lpstr>
      <vt:lpstr>PowerPoint Presentation</vt:lpstr>
      <vt:lpstr>Manfaat dan Keuntungan Transaksi Repo</vt:lpstr>
      <vt:lpstr>Kesimpulan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ennytris</dc:creator>
  <cp:lastModifiedBy>Diah</cp:lastModifiedBy>
  <cp:revision>21</cp:revision>
  <dcterms:created xsi:type="dcterms:W3CDTF">2015-04-17T12:30:05Z</dcterms:created>
  <dcterms:modified xsi:type="dcterms:W3CDTF">2017-06-14T07:05:18Z</dcterms:modified>
</cp:coreProperties>
</file>