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9" r:id="rId3"/>
    <p:sldId id="275" r:id="rId4"/>
    <p:sldId id="258" r:id="rId5"/>
    <p:sldId id="260" r:id="rId6"/>
    <p:sldId id="261" r:id="rId7"/>
    <p:sldId id="263" r:id="rId8"/>
    <p:sldId id="265" r:id="rId9"/>
    <p:sldId id="262" r:id="rId10"/>
    <p:sldId id="274" r:id="rId11"/>
    <p:sldId id="276" r:id="rId12"/>
    <p:sldId id="288" r:id="rId13"/>
    <p:sldId id="28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7" r:id="rId23"/>
    <p:sldId id="286" r:id="rId24"/>
    <p:sldId id="279" r:id="rId25"/>
    <p:sldId id="280" r:id="rId26"/>
    <p:sldId id="287" r:id="rId27"/>
    <p:sldId id="281" r:id="rId28"/>
    <p:sldId id="282" r:id="rId29"/>
    <p:sldId id="283" r:id="rId30"/>
    <p:sldId id="284" r:id="rId31"/>
    <p:sldId id="285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67C8C-4FE1-F84A-AA81-CC3D46BA516C}" type="doc">
      <dgm:prSet loTypeId="urn:microsoft.com/office/officeart/2005/8/layout/hierarchy3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77CCEF5-AA3C-7246-978C-964433F523F0}">
      <dgm:prSet phldrT="[Text]" custT="1"/>
      <dgm:spPr/>
      <dgm:t>
        <a:bodyPr/>
        <a:lstStyle/>
        <a:p>
          <a:r>
            <a:rPr lang="id-ID" sz="2000" b="1" dirty="0" smtClean="0">
              <a:latin typeface="Times New Roman" charset="0"/>
              <a:ea typeface="Times New Roman" charset="0"/>
              <a:cs typeface="Times New Roman" charset="0"/>
            </a:rPr>
            <a:t>Memenuhi definisi </a:t>
          </a:r>
          <a:r>
            <a:rPr lang="en-US" sz="2000" b="1" dirty="0" smtClean="0">
              <a:latin typeface="Times New Roman" charset="0"/>
              <a:ea typeface="Times New Roman" charset="0"/>
              <a:cs typeface="Times New Roman" charset="0"/>
            </a:rPr>
            <a:t>ETAP</a:t>
          </a:r>
        </a:p>
      </dgm:t>
    </dgm:pt>
    <dgm:pt modelId="{7C82B1B0-87E9-694D-80E1-F04F272BC351}" type="parTrans" cxnId="{50893920-FEAA-D44D-9AF5-9934CEB29CB6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5604A9FF-C597-AE4F-9713-F51259F3C5A6}" type="sibTrans" cxnId="{50893920-FEAA-D44D-9AF5-9934CEB29CB6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F260CC1B-986F-6448-AA35-34D6D0BDED66}">
      <dgm:prSet phldrT="[Text]" custT="1"/>
      <dgm:spPr/>
      <dgm:t>
        <a:bodyPr lIns="0" rIns="0"/>
        <a:lstStyle/>
        <a:p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Entitas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yang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memiliki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akuntabilitas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publik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yang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signifikan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;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dan</a:t>
          </a:r>
          <a:endParaRPr lang="en-US" sz="16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B28D3621-F89E-7A46-9FA1-6EEF07F40552}" type="parTrans" cxnId="{C69DE1CE-41B6-914E-92B1-8043C0217F19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F7562510-67DA-0448-B642-684F67E7DBD9}" type="sibTrans" cxnId="{C69DE1CE-41B6-914E-92B1-8043C0217F19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57083B1C-E7E4-9140-995F-703A45A29ABD}">
      <dgm:prSet phldrT="[Text]" custT="1"/>
      <dgm:spPr/>
      <dgm:t>
        <a:bodyPr lIns="0" rIns="0"/>
        <a:lstStyle/>
        <a:p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Menerbitkan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laporan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keuangan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untuk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tujuan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umum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bagi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pengguna</a:t>
          </a:r>
          <a:r>
            <a:rPr lang="en-US" sz="16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dirty="0" err="1" smtClean="0">
              <a:latin typeface="Times New Roman" charset="0"/>
              <a:ea typeface="Times New Roman" charset="0"/>
              <a:cs typeface="Times New Roman" charset="0"/>
            </a:rPr>
            <a:t>eksternal</a:t>
          </a:r>
          <a:endParaRPr lang="en-US" sz="16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C00E5E54-9088-5648-85C9-C8C967E589E6}" type="parTrans" cxnId="{2B5E62C7-6558-0642-B6DA-6FBC4E321E73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F716A3EE-684C-0D4A-AA9B-0EA1BCFD8FF2}" type="sibTrans" cxnId="{2B5E62C7-6558-0642-B6DA-6FBC4E321E73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6EF79179-9BC5-A640-92C0-247DE0FDFDF1}">
      <dgm:prSet phldrT="[Text]" custT="1"/>
      <dgm:spPr/>
      <dgm:t>
        <a:bodyPr/>
        <a:lstStyle/>
        <a:p>
          <a:r>
            <a:rPr lang="id-ID" sz="2000" b="1" dirty="0" smtClean="0">
              <a:latin typeface="Times New Roman" charset="0"/>
              <a:ea typeface="Times New Roman" charset="0"/>
              <a:cs typeface="Times New Roman" charset="0"/>
            </a:rPr>
            <a:t>Memenuhi k</a:t>
          </a:r>
          <a:r>
            <a:rPr lang="en-US" sz="2000" b="1" dirty="0" err="1" smtClean="0">
              <a:latin typeface="Times New Roman" charset="0"/>
              <a:ea typeface="Times New Roman" charset="0"/>
              <a:cs typeface="Times New Roman" charset="0"/>
            </a:rPr>
            <a:t>riteria</a:t>
          </a:r>
          <a:r>
            <a:rPr lang="id-ID" sz="2000" b="1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2000" b="1" dirty="0" smtClean="0">
              <a:latin typeface="Times New Roman" charset="0"/>
              <a:ea typeface="Times New Roman" charset="0"/>
              <a:cs typeface="Times New Roman" charset="0"/>
            </a:rPr>
            <a:t>UMKM </a:t>
          </a:r>
          <a:r>
            <a:rPr lang="id-ID" sz="2000" b="1" dirty="0" smtClean="0">
              <a:latin typeface="Times New Roman" charset="0"/>
              <a:ea typeface="Times New Roman" charset="0"/>
              <a:cs typeface="Times New Roman" charset="0"/>
            </a:rPr>
            <a:t/>
          </a:r>
          <a:br>
            <a:rPr lang="id-ID" sz="2000" b="1" dirty="0" smtClean="0">
              <a:latin typeface="Times New Roman" charset="0"/>
              <a:ea typeface="Times New Roman" charset="0"/>
              <a:cs typeface="Times New Roman" charset="0"/>
            </a:rPr>
          </a:br>
          <a:r>
            <a:rPr lang="en-US" sz="2000" b="1" dirty="0" err="1" smtClean="0">
              <a:latin typeface="Times New Roman" charset="0"/>
              <a:ea typeface="Times New Roman" charset="0"/>
              <a:cs typeface="Times New Roman" charset="0"/>
            </a:rPr>
            <a:t>sesuai</a:t>
          </a:r>
          <a:r>
            <a:rPr lang="en-US" sz="2000" b="1" baseline="0" dirty="0" smtClean="0">
              <a:latin typeface="Times New Roman" charset="0"/>
              <a:ea typeface="Times New Roman" charset="0"/>
              <a:cs typeface="Times New Roman" charset="0"/>
            </a:rPr>
            <a:t> UU No 20/2008 </a:t>
          </a:r>
          <a:r>
            <a:rPr lang="en-US" sz="2000" b="1" baseline="0" dirty="0" err="1" smtClean="0">
              <a:latin typeface="Times New Roman" charset="0"/>
              <a:ea typeface="Times New Roman" charset="0"/>
              <a:cs typeface="Times New Roman" charset="0"/>
            </a:rPr>
            <a:t>tentang</a:t>
          </a:r>
          <a:r>
            <a:rPr lang="en-US" sz="2000" b="1" baseline="0" dirty="0" smtClean="0">
              <a:latin typeface="Times New Roman" charset="0"/>
              <a:ea typeface="Times New Roman" charset="0"/>
              <a:cs typeface="Times New Roman" charset="0"/>
            </a:rPr>
            <a:t> UMKM</a:t>
          </a:r>
          <a:endParaRPr lang="en-US" sz="20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56645231-EE01-3144-AF6C-CC4461B257D4}" type="parTrans" cxnId="{B821C31D-2DAD-B345-9240-EF4850516E1F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01EE3C60-7E93-074B-9335-BBDE3254A033}" type="sibTrans" cxnId="{B821C31D-2DAD-B345-9240-EF4850516E1F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D31F8E51-08ED-624D-996F-6A2DED31EEED}">
      <dgm:prSet phldrT="[Text]" custT="1"/>
      <dgm:spPr/>
      <dgm:t>
        <a:bodyPr lIns="0" rIns="0"/>
        <a:lstStyle/>
        <a:p>
          <a:r>
            <a:rPr lang="en-US" sz="1600" b="1" dirty="0" err="1" smtClean="0">
              <a:latin typeface="Times New Roman" charset="0"/>
              <a:ea typeface="Times New Roman" charset="0"/>
              <a:cs typeface="Times New Roman" charset="0"/>
            </a:rPr>
            <a:t>Bukan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anak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perusahaan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cabang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perusahaan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yang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dimiliki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dikuasai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menjadi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bagian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,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secara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langsung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atau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langsung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1)</a:t>
          </a:r>
          <a:endParaRPr lang="en-US" sz="16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96F23261-E0AA-0048-BA36-6F08EE55EB19}" type="parTrans" cxnId="{11E22BC7-C27D-6641-81F5-CC05B52F1344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AE20B86B-BCFC-8045-8415-88727DDE1C5D}" type="sibTrans" cxnId="{11E22BC7-C27D-6641-81F5-CC05B52F1344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AAEC417F-DFBE-8448-84EB-61B1F70E28DF}">
      <dgm:prSet phldrT="[Text]" custT="1"/>
      <dgm:spPr/>
      <dgm:t>
        <a:bodyPr lIns="0" rIns="0"/>
        <a:lstStyle/>
        <a:p>
          <a:r>
            <a:rPr lang="en-US" sz="1600" b="1" dirty="0" err="1" smtClean="0">
              <a:latin typeface="Times New Roman" charset="0"/>
              <a:ea typeface="Times New Roman" charset="0"/>
              <a:cs typeface="Times New Roman" charset="0"/>
            </a:rPr>
            <a:t>Rentang</a:t>
          </a:r>
          <a:r>
            <a:rPr lang="en-US" sz="1600" b="1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dirty="0" err="1" smtClean="0">
              <a:latin typeface="Times New Roman" charset="0"/>
              <a:ea typeface="Times New Roman" charset="0"/>
              <a:cs typeface="Times New Roman" charset="0"/>
            </a:rPr>
            <a:t>kuantitatif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 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tertentu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: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kekayaan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bersih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termasuk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tanah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dan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bangunan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)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atau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hasil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penjualan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tahunan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6)</a:t>
          </a:r>
          <a:r>
            <a:rPr lang="de-DE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endParaRPr lang="en-US" sz="16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58CDD289-15A7-CB4A-AB81-F64200A84C2F}" type="parTrans" cxnId="{30D19581-D20D-EE4A-99E1-7370C065C889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7C4CC430-508E-9442-BB24-B67FF6458F6A}" type="sibTrans" cxnId="{30D19581-D20D-EE4A-99E1-7370C065C889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8E0C820D-468D-004A-BE60-85D2443152EA}">
      <dgm:prSet custT="1"/>
      <dgm:spPr/>
      <dgm:t>
        <a:bodyPr lIns="0" rIns="0"/>
        <a:lstStyle/>
        <a:p>
          <a:r>
            <a:rPr lang="en-US" sz="1600" b="1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memiliki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="1" baseline="0" dirty="0" err="1" smtClean="0">
              <a:latin typeface="Times New Roman" charset="0"/>
              <a:ea typeface="Times New Roman" charset="0"/>
              <a:cs typeface="Times New Roman" charset="0"/>
            </a:rPr>
            <a:t>menguasai</a:t>
          </a:r>
          <a:r>
            <a:rPr lang="en-US" sz="1600" b="1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UMKM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mitra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usahanya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           (</a:t>
          </a:r>
          <a:r>
            <a:rPr lang="en-US" sz="16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baseline="0" dirty="0" smtClean="0">
              <a:latin typeface="Times New Roman" charset="0"/>
              <a:ea typeface="Times New Roman" charset="0"/>
              <a:cs typeface="Times New Roman" charset="0"/>
            </a:rPr>
            <a:t> 35)</a:t>
          </a:r>
          <a:endParaRPr lang="en-US" sz="16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77C7A325-C37A-6946-ACA7-9EC49096032C}" type="parTrans" cxnId="{16C606BF-E85D-DA45-BA19-ACFD7E76C1BC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1997A394-37A7-954D-822C-938BB2CE7FF7}" type="sibTrans" cxnId="{16C606BF-E85D-DA45-BA19-ACFD7E76C1BC}">
      <dgm:prSet/>
      <dgm:spPr/>
      <dgm:t>
        <a:bodyPr/>
        <a:lstStyle/>
        <a:p>
          <a:endParaRPr lang="en-US" sz="1600">
            <a:latin typeface="Times New Roman" charset="0"/>
            <a:ea typeface="Times New Roman" charset="0"/>
            <a:cs typeface="Times New Roman" charset="0"/>
          </a:endParaRPr>
        </a:p>
      </dgm:t>
    </dgm:pt>
    <dgm:pt modelId="{0F844A27-3CCB-5B4E-82F8-9F6AA59ACB58}" type="pres">
      <dgm:prSet presAssocID="{44167C8C-4FE1-F84A-AA81-CC3D46BA51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561DCE-5C5F-3046-89B2-0CC78B62DB2C}" type="pres">
      <dgm:prSet presAssocID="{477CCEF5-AA3C-7246-978C-964433F523F0}" presName="root" presStyleCnt="0"/>
      <dgm:spPr/>
      <dgm:t>
        <a:bodyPr/>
        <a:lstStyle/>
        <a:p>
          <a:endParaRPr lang="id-ID"/>
        </a:p>
      </dgm:t>
    </dgm:pt>
    <dgm:pt modelId="{5AC81079-AD26-2D45-A4C2-C4792739640D}" type="pres">
      <dgm:prSet presAssocID="{477CCEF5-AA3C-7246-978C-964433F523F0}" presName="rootComposite" presStyleCnt="0"/>
      <dgm:spPr/>
      <dgm:t>
        <a:bodyPr/>
        <a:lstStyle/>
        <a:p>
          <a:endParaRPr lang="id-ID"/>
        </a:p>
      </dgm:t>
    </dgm:pt>
    <dgm:pt modelId="{63E02858-30C2-D843-A503-3C4CE9BDB23F}" type="pres">
      <dgm:prSet presAssocID="{477CCEF5-AA3C-7246-978C-964433F523F0}" presName="rootText" presStyleLbl="node1" presStyleIdx="0" presStyleCnt="2" custScaleX="153689" custLinFactNeighborX="11505" custLinFactNeighborY="4819"/>
      <dgm:spPr/>
      <dgm:t>
        <a:bodyPr/>
        <a:lstStyle/>
        <a:p>
          <a:endParaRPr lang="en-US"/>
        </a:p>
      </dgm:t>
    </dgm:pt>
    <dgm:pt modelId="{211E4751-CFF2-A948-B0E9-4A5B2EAF08C0}" type="pres">
      <dgm:prSet presAssocID="{477CCEF5-AA3C-7246-978C-964433F523F0}" presName="rootConnector" presStyleLbl="node1" presStyleIdx="0" presStyleCnt="2"/>
      <dgm:spPr/>
      <dgm:t>
        <a:bodyPr/>
        <a:lstStyle/>
        <a:p>
          <a:endParaRPr lang="en-US"/>
        </a:p>
      </dgm:t>
    </dgm:pt>
    <dgm:pt modelId="{95C2DBC0-239E-5441-BF93-AAB0A5ACC390}" type="pres">
      <dgm:prSet presAssocID="{477CCEF5-AA3C-7246-978C-964433F523F0}" presName="childShape" presStyleCnt="0"/>
      <dgm:spPr/>
      <dgm:t>
        <a:bodyPr/>
        <a:lstStyle/>
        <a:p>
          <a:endParaRPr lang="id-ID"/>
        </a:p>
      </dgm:t>
    </dgm:pt>
    <dgm:pt modelId="{2B234842-F0C0-3846-A9A2-C71B085DE247}" type="pres">
      <dgm:prSet presAssocID="{B28D3621-F89E-7A46-9FA1-6EEF07F40552}" presName="Name13" presStyleLbl="parChTrans1D2" presStyleIdx="0" presStyleCnt="5"/>
      <dgm:spPr/>
      <dgm:t>
        <a:bodyPr/>
        <a:lstStyle/>
        <a:p>
          <a:endParaRPr lang="en-US"/>
        </a:p>
      </dgm:t>
    </dgm:pt>
    <dgm:pt modelId="{5E94D88D-7F52-964F-AB6B-F712A2A3D37D}" type="pres">
      <dgm:prSet presAssocID="{F260CC1B-986F-6448-AA35-34D6D0BDED66}" presName="childText" presStyleLbl="bgAcc1" presStyleIdx="0" presStyleCnt="5" custScaleX="147937" custLinFactNeighborX="9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9F2AF-B20C-8B46-8498-DA26B2B05D8E}" type="pres">
      <dgm:prSet presAssocID="{C00E5E54-9088-5648-85C9-C8C967E589E6}" presName="Name13" presStyleLbl="parChTrans1D2" presStyleIdx="1" presStyleCnt="5"/>
      <dgm:spPr/>
      <dgm:t>
        <a:bodyPr/>
        <a:lstStyle/>
        <a:p>
          <a:endParaRPr lang="en-US"/>
        </a:p>
      </dgm:t>
    </dgm:pt>
    <dgm:pt modelId="{62397B5C-7D51-3046-95C8-81204819C3D2}" type="pres">
      <dgm:prSet presAssocID="{57083B1C-E7E4-9140-995F-703A45A29ABD}" presName="childText" presStyleLbl="bgAcc1" presStyleIdx="1" presStyleCnt="5" custScaleX="152305" custLinFactNeighborX="5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0CE89-0F25-BB45-B077-F13850CF6C40}" type="pres">
      <dgm:prSet presAssocID="{6EF79179-9BC5-A640-92C0-247DE0FDFDF1}" presName="root" presStyleCnt="0"/>
      <dgm:spPr/>
      <dgm:t>
        <a:bodyPr/>
        <a:lstStyle/>
        <a:p>
          <a:endParaRPr lang="id-ID"/>
        </a:p>
      </dgm:t>
    </dgm:pt>
    <dgm:pt modelId="{B509B5BE-2B54-AF4B-9656-5AE0D66D8305}" type="pres">
      <dgm:prSet presAssocID="{6EF79179-9BC5-A640-92C0-247DE0FDFDF1}" presName="rootComposite" presStyleCnt="0"/>
      <dgm:spPr/>
      <dgm:t>
        <a:bodyPr/>
        <a:lstStyle/>
        <a:p>
          <a:endParaRPr lang="id-ID"/>
        </a:p>
      </dgm:t>
    </dgm:pt>
    <dgm:pt modelId="{126B0C41-3BCF-074A-BBB7-DEFC1404CB73}" type="pres">
      <dgm:prSet presAssocID="{6EF79179-9BC5-A640-92C0-247DE0FDFDF1}" presName="rootText" presStyleLbl="node1" presStyleIdx="1" presStyleCnt="2" custScaleX="162622" custLinFactNeighborX="28981"/>
      <dgm:spPr/>
      <dgm:t>
        <a:bodyPr/>
        <a:lstStyle/>
        <a:p>
          <a:endParaRPr lang="en-US"/>
        </a:p>
      </dgm:t>
    </dgm:pt>
    <dgm:pt modelId="{39EA5D12-0DB8-E242-8F1D-55DFB02DE510}" type="pres">
      <dgm:prSet presAssocID="{6EF79179-9BC5-A640-92C0-247DE0FDFDF1}" presName="rootConnector" presStyleLbl="node1" presStyleIdx="1" presStyleCnt="2"/>
      <dgm:spPr/>
      <dgm:t>
        <a:bodyPr/>
        <a:lstStyle/>
        <a:p>
          <a:endParaRPr lang="en-US"/>
        </a:p>
      </dgm:t>
    </dgm:pt>
    <dgm:pt modelId="{C637FCD5-70ED-3B42-8BF6-6D24266F0A80}" type="pres">
      <dgm:prSet presAssocID="{6EF79179-9BC5-A640-92C0-247DE0FDFDF1}" presName="childShape" presStyleCnt="0"/>
      <dgm:spPr/>
      <dgm:t>
        <a:bodyPr/>
        <a:lstStyle/>
        <a:p>
          <a:endParaRPr lang="id-ID"/>
        </a:p>
      </dgm:t>
    </dgm:pt>
    <dgm:pt modelId="{56B3C150-A055-4442-8BB0-29DBB2234192}" type="pres">
      <dgm:prSet presAssocID="{96F23261-E0AA-0048-BA36-6F08EE55EB19}" presName="Name13" presStyleLbl="parChTrans1D2" presStyleIdx="2" presStyleCnt="5"/>
      <dgm:spPr/>
      <dgm:t>
        <a:bodyPr/>
        <a:lstStyle/>
        <a:p>
          <a:endParaRPr lang="en-US"/>
        </a:p>
      </dgm:t>
    </dgm:pt>
    <dgm:pt modelId="{02410CF3-7196-9F4D-A50E-D9409139CC9B}" type="pres">
      <dgm:prSet presAssocID="{D31F8E51-08ED-624D-996F-6A2DED31EEED}" presName="childText" presStyleLbl="bgAcc1" presStyleIdx="2" presStyleCnt="5" custScaleX="190799" custScaleY="111856" custLinFactNeighborX="46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DA2DB1-DCE4-A84A-8C30-01A49E8E2EE7}" type="pres">
      <dgm:prSet presAssocID="{58CDD289-15A7-CB4A-AB81-F64200A84C2F}" presName="Name13" presStyleLbl="parChTrans1D2" presStyleIdx="3" presStyleCnt="5"/>
      <dgm:spPr/>
      <dgm:t>
        <a:bodyPr/>
        <a:lstStyle/>
        <a:p>
          <a:endParaRPr lang="en-US"/>
        </a:p>
      </dgm:t>
    </dgm:pt>
    <dgm:pt modelId="{5DE17E22-9030-6D4A-BF9B-C22CFF6BE402}" type="pres">
      <dgm:prSet presAssocID="{AAEC417F-DFBE-8448-84EB-61B1F70E28DF}" presName="childText" presStyleLbl="bgAcc1" presStyleIdx="3" presStyleCnt="5" custScaleX="190799" custLinFactNeighborX="47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160D6-4B59-C649-9A23-13D495541E57}" type="pres">
      <dgm:prSet presAssocID="{77C7A325-C37A-6946-ACA7-9EC49096032C}" presName="Name13" presStyleLbl="parChTrans1D2" presStyleIdx="4" presStyleCnt="5"/>
      <dgm:spPr/>
      <dgm:t>
        <a:bodyPr/>
        <a:lstStyle/>
        <a:p>
          <a:endParaRPr lang="en-US"/>
        </a:p>
      </dgm:t>
    </dgm:pt>
    <dgm:pt modelId="{AD23E781-7D91-7D42-BBA1-F01C8DBD04C6}" type="pres">
      <dgm:prSet presAssocID="{8E0C820D-468D-004A-BE60-85D2443152EA}" presName="childText" presStyleLbl="bgAcc1" presStyleIdx="4" presStyleCnt="5" custScaleX="189885" custScaleY="73107" custLinFactNeighborX="447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1DFB66-2408-4023-A6D9-DC915663E0C6}" type="presOf" srcId="{6EF79179-9BC5-A640-92C0-247DE0FDFDF1}" destId="{126B0C41-3BCF-074A-BBB7-DEFC1404CB73}" srcOrd="0" destOrd="0" presId="urn:microsoft.com/office/officeart/2005/8/layout/hierarchy3"/>
    <dgm:cxn modelId="{50893920-FEAA-D44D-9AF5-9934CEB29CB6}" srcId="{44167C8C-4FE1-F84A-AA81-CC3D46BA516C}" destId="{477CCEF5-AA3C-7246-978C-964433F523F0}" srcOrd="0" destOrd="0" parTransId="{7C82B1B0-87E9-694D-80E1-F04F272BC351}" sibTransId="{5604A9FF-C597-AE4F-9713-F51259F3C5A6}"/>
    <dgm:cxn modelId="{C69DE1CE-41B6-914E-92B1-8043C0217F19}" srcId="{477CCEF5-AA3C-7246-978C-964433F523F0}" destId="{F260CC1B-986F-6448-AA35-34D6D0BDED66}" srcOrd="0" destOrd="0" parTransId="{B28D3621-F89E-7A46-9FA1-6EEF07F40552}" sibTransId="{F7562510-67DA-0448-B642-684F67E7DBD9}"/>
    <dgm:cxn modelId="{FF71809B-C248-4480-A53C-DAEE8F7AB902}" type="presOf" srcId="{96F23261-E0AA-0048-BA36-6F08EE55EB19}" destId="{56B3C150-A055-4442-8BB0-29DBB2234192}" srcOrd="0" destOrd="0" presId="urn:microsoft.com/office/officeart/2005/8/layout/hierarchy3"/>
    <dgm:cxn modelId="{11E22BC7-C27D-6641-81F5-CC05B52F1344}" srcId="{6EF79179-9BC5-A640-92C0-247DE0FDFDF1}" destId="{D31F8E51-08ED-624D-996F-6A2DED31EEED}" srcOrd="0" destOrd="0" parTransId="{96F23261-E0AA-0048-BA36-6F08EE55EB19}" sibTransId="{AE20B86B-BCFC-8045-8415-88727DDE1C5D}"/>
    <dgm:cxn modelId="{0AC7A2B7-CFC4-4E0A-A626-F7EDC2946D1E}" type="presOf" srcId="{AAEC417F-DFBE-8448-84EB-61B1F70E28DF}" destId="{5DE17E22-9030-6D4A-BF9B-C22CFF6BE402}" srcOrd="0" destOrd="0" presId="urn:microsoft.com/office/officeart/2005/8/layout/hierarchy3"/>
    <dgm:cxn modelId="{36272A4D-D095-472B-86FF-ED251B80BC5B}" type="presOf" srcId="{77C7A325-C37A-6946-ACA7-9EC49096032C}" destId="{285160D6-4B59-C649-9A23-13D495541E57}" srcOrd="0" destOrd="0" presId="urn:microsoft.com/office/officeart/2005/8/layout/hierarchy3"/>
    <dgm:cxn modelId="{6EB0A4B1-E7FA-4955-A610-69AFEEC4BD0E}" type="presOf" srcId="{477CCEF5-AA3C-7246-978C-964433F523F0}" destId="{211E4751-CFF2-A948-B0E9-4A5B2EAF08C0}" srcOrd="1" destOrd="0" presId="urn:microsoft.com/office/officeart/2005/8/layout/hierarchy3"/>
    <dgm:cxn modelId="{BDE95B0D-31EC-4D3A-AAD0-2DE48E4098AA}" type="presOf" srcId="{B28D3621-F89E-7A46-9FA1-6EEF07F40552}" destId="{2B234842-F0C0-3846-A9A2-C71B085DE247}" srcOrd="0" destOrd="0" presId="urn:microsoft.com/office/officeart/2005/8/layout/hierarchy3"/>
    <dgm:cxn modelId="{F768F199-01D4-4D71-A83B-6078D2C821BA}" type="presOf" srcId="{C00E5E54-9088-5648-85C9-C8C967E589E6}" destId="{2EF9F2AF-B20C-8B46-8498-DA26B2B05D8E}" srcOrd="0" destOrd="0" presId="urn:microsoft.com/office/officeart/2005/8/layout/hierarchy3"/>
    <dgm:cxn modelId="{C74333A6-7301-45AC-B184-320C9777EA58}" type="presOf" srcId="{8E0C820D-468D-004A-BE60-85D2443152EA}" destId="{AD23E781-7D91-7D42-BBA1-F01C8DBD04C6}" srcOrd="0" destOrd="0" presId="urn:microsoft.com/office/officeart/2005/8/layout/hierarchy3"/>
    <dgm:cxn modelId="{B821C31D-2DAD-B345-9240-EF4850516E1F}" srcId="{44167C8C-4FE1-F84A-AA81-CC3D46BA516C}" destId="{6EF79179-9BC5-A640-92C0-247DE0FDFDF1}" srcOrd="1" destOrd="0" parTransId="{56645231-EE01-3144-AF6C-CC4461B257D4}" sibTransId="{01EE3C60-7E93-074B-9335-BBDE3254A033}"/>
    <dgm:cxn modelId="{2BC65DFF-40B0-41B1-BF20-B4C5F7C6525E}" type="presOf" srcId="{57083B1C-E7E4-9140-995F-703A45A29ABD}" destId="{62397B5C-7D51-3046-95C8-81204819C3D2}" srcOrd="0" destOrd="0" presId="urn:microsoft.com/office/officeart/2005/8/layout/hierarchy3"/>
    <dgm:cxn modelId="{52D08858-0946-4EF2-9740-80CAEA2C8118}" type="presOf" srcId="{6EF79179-9BC5-A640-92C0-247DE0FDFDF1}" destId="{39EA5D12-0DB8-E242-8F1D-55DFB02DE510}" srcOrd="1" destOrd="0" presId="urn:microsoft.com/office/officeart/2005/8/layout/hierarchy3"/>
    <dgm:cxn modelId="{16C606BF-E85D-DA45-BA19-ACFD7E76C1BC}" srcId="{6EF79179-9BC5-A640-92C0-247DE0FDFDF1}" destId="{8E0C820D-468D-004A-BE60-85D2443152EA}" srcOrd="2" destOrd="0" parTransId="{77C7A325-C37A-6946-ACA7-9EC49096032C}" sibTransId="{1997A394-37A7-954D-822C-938BB2CE7FF7}"/>
    <dgm:cxn modelId="{39554ED2-C124-4A70-A691-39981124E30C}" type="presOf" srcId="{58CDD289-15A7-CB4A-AB81-F64200A84C2F}" destId="{55DA2DB1-DCE4-A84A-8C30-01A49E8E2EE7}" srcOrd="0" destOrd="0" presId="urn:microsoft.com/office/officeart/2005/8/layout/hierarchy3"/>
    <dgm:cxn modelId="{2B5E62C7-6558-0642-B6DA-6FBC4E321E73}" srcId="{477CCEF5-AA3C-7246-978C-964433F523F0}" destId="{57083B1C-E7E4-9140-995F-703A45A29ABD}" srcOrd="1" destOrd="0" parTransId="{C00E5E54-9088-5648-85C9-C8C967E589E6}" sibTransId="{F716A3EE-684C-0D4A-AA9B-0EA1BCFD8FF2}"/>
    <dgm:cxn modelId="{FED31059-9193-4C72-955E-5F1C37E6AC3B}" type="presOf" srcId="{F260CC1B-986F-6448-AA35-34D6D0BDED66}" destId="{5E94D88D-7F52-964F-AB6B-F712A2A3D37D}" srcOrd="0" destOrd="0" presId="urn:microsoft.com/office/officeart/2005/8/layout/hierarchy3"/>
    <dgm:cxn modelId="{E6D2DF3E-C08F-4A8A-B449-0141FFAEB150}" type="presOf" srcId="{D31F8E51-08ED-624D-996F-6A2DED31EEED}" destId="{02410CF3-7196-9F4D-A50E-D9409139CC9B}" srcOrd="0" destOrd="0" presId="urn:microsoft.com/office/officeart/2005/8/layout/hierarchy3"/>
    <dgm:cxn modelId="{08CB6340-41AF-44DE-9E5A-807A9AACEBE0}" type="presOf" srcId="{44167C8C-4FE1-F84A-AA81-CC3D46BA516C}" destId="{0F844A27-3CCB-5B4E-82F8-9F6AA59ACB58}" srcOrd="0" destOrd="0" presId="urn:microsoft.com/office/officeart/2005/8/layout/hierarchy3"/>
    <dgm:cxn modelId="{30D19581-D20D-EE4A-99E1-7370C065C889}" srcId="{6EF79179-9BC5-A640-92C0-247DE0FDFDF1}" destId="{AAEC417F-DFBE-8448-84EB-61B1F70E28DF}" srcOrd="1" destOrd="0" parTransId="{58CDD289-15A7-CB4A-AB81-F64200A84C2F}" sibTransId="{7C4CC430-508E-9442-BB24-B67FF6458F6A}"/>
    <dgm:cxn modelId="{26182EDD-9056-48EB-9876-82705E8A307D}" type="presOf" srcId="{477CCEF5-AA3C-7246-978C-964433F523F0}" destId="{63E02858-30C2-D843-A503-3C4CE9BDB23F}" srcOrd="0" destOrd="0" presId="urn:microsoft.com/office/officeart/2005/8/layout/hierarchy3"/>
    <dgm:cxn modelId="{5134BC8D-F51B-456E-8AB8-D6C6F4292F0C}" type="presParOf" srcId="{0F844A27-3CCB-5B4E-82F8-9F6AA59ACB58}" destId="{CB561DCE-5C5F-3046-89B2-0CC78B62DB2C}" srcOrd="0" destOrd="0" presId="urn:microsoft.com/office/officeart/2005/8/layout/hierarchy3"/>
    <dgm:cxn modelId="{45FEB0C7-726E-422F-8566-82918AF3DE5A}" type="presParOf" srcId="{CB561DCE-5C5F-3046-89B2-0CC78B62DB2C}" destId="{5AC81079-AD26-2D45-A4C2-C4792739640D}" srcOrd="0" destOrd="0" presId="urn:microsoft.com/office/officeart/2005/8/layout/hierarchy3"/>
    <dgm:cxn modelId="{785BC92D-8C4D-488A-AD4D-573D73D69F86}" type="presParOf" srcId="{5AC81079-AD26-2D45-A4C2-C4792739640D}" destId="{63E02858-30C2-D843-A503-3C4CE9BDB23F}" srcOrd="0" destOrd="0" presId="urn:microsoft.com/office/officeart/2005/8/layout/hierarchy3"/>
    <dgm:cxn modelId="{17C24BDF-1548-479A-BF0C-C9871E11CCFA}" type="presParOf" srcId="{5AC81079-AD26-2D45-A4C2-C4792739640D}" destId="{211E4751-CFF2-A948-B0E9-4A5B2EAF08C0}" srcOrd="1" destOrd="0" presId="urn:microsoft.com/office/officeart/2005/8/layout/hierarchy3"/>
    <dgm:cxn modelId="{E6006792-01DB-41E7-9C73-60EC0A99A064}" type="presParOf" srcId="{CB561DCE-5C5F-3046-89B2-0CC78B62DB2C}" destId="{95C2DBC0-239E-5441-BF93-AAB0A5ACC390}" srcOrd="1" destOrd="0" presId="urn:microsoft.com/office/officeart/2005/8/layout/hierarchy3"/>
    <dgm:cxn modelId="{C3DAE187-E687-4A4B-9ABE-4123EEADDD85}" type="presParOf" srcId="{95C2DBC0-239E-5441-BF93-AAB0A5ACC390}" destId="{2B234842-F0C0-3846-A9A2-C71B085DE247}" srcOrd="0" destOrd="0" presId="urn:microsoft.com/office/officeart/2005/8/layout/hierarchy3"/>
    <dgm:cxn modelId="{4B633808-0E1D-4274-9CEC-0997CB0384EE}" type="presParOf" srcId="{95C2DBC0-239E-5441-BF93-AAB0A5ACC390}" destId="{5E94D88D-7F52-964F-AB6B-F712A2A3D37D}" srcOrd="1" destOrd="0" presId="urn:microsoft.com/office/officeart/2005/8/layout/hierarchy3"/>
    <dgm:cxn modelId="{DF186033-8992-4193-89EB-44E9F9863FC2}" type="presParOf" srcId="{95C2DBC0-239E-5441-BF93-AAB0A5ACC390}" destId="{2EF9F2AF-B20C-8B46-8498-DA26B2B05D8E}" srcOrd="2" destOrd="0" presId="urn:microsoft.com/office/officeart/2005/8/layout/hierarchy3"/>
    <dgm:cxn modelId="{1B4C6AA8-8666-4766-997A-6638639036DC}" type="presParOf" srcId="{95C2DBC0-239E-5441-BF93-AAB0A5ACC390}" destId="{62397B5C-7D51-3046-95C8-81204819C3D2}" srcOrd="3" destOrd="0" presId="urn:microsoft.com/office/officeart/2005/8/layout/hierarchy3"/>
    <dgm:cxn modelId="{7CF95001-4A87-466F-850D-482E4CC4D0CF}" type="presParOf" srcId="{0F844A27-3CCB-5B4E-82F8-9F6AA59ACB58}" destId="{F3B0CE89-0F25-BB45-B077-F13850CF6C40}" srcOrd="1" destOrd="0" presId="urn:microsoft.com/office/officeart/2005/8/layout/hierarchy3"/>
    <dgm:cxn modelId="{2F4EDAA4-AAF2-461B-8508-8C68E2C029F0}" type="presParOf" srcId="{F3B0CE89-0F25-BB45-B077-F13850CF6C40}" destId="{B509B5BE-2B54-AF4B-9656-5AE0D66D8305}" srcOrd="0" destOrd="0" presId="urn:microsoft.com/office/officeart/2005/8/layout/hierarchy3"/>
    <dgm:cxn modelId="{10DBCAE4-90D1-4B97-9424-D73A1246F063}" type="presParOf" srcId="{B509B5BE-2B54-AF4B-9656-5AE0D66D8305}" destId="{126B0C41-3BCF-074A-BBB7-DEFC1404CB73}" srcOrd="0" destOrd="0" presId="urn:microsoft.com/office/officeart/2005/8/layout/hierarchy3"/>
    <dgm:cxn modelId="{8CDE8DFE-576F-4C88-B500-A1C5C3C71A02}" type="presParOf" srcId="{B509B5BE-2B54-AF4B-9656-5AE0D66D8305}" destId="{39EA5D12-0DB8-E242-8F1D-55DFB02DE510}" srcOrd="1" destOrd="0" presId="urn:microsoft.com/office/officeart/2005/8/layout/hierarchy3"/>
    <dgm:cxn modelId="{81082285-5368-4547-A9B4-027E6F63B6B1}" type="presParOf" srcId="{F3B0CE89-0F25-BB45-B077-F13850CF6C40}" destId="{C637FCD5-70ED-3B42-8BF6-6D24266F0A80}" srcOrd="1" destOrd="0" presId="urn:microsoft.com/office/officeart/2005/8/layout/hierarchy3"/>
    <dgm:cxn modelId="{1DF9CEEE-B898-4784-8B0D-3758579F14D0}" type="presParOf" srcId="{C637FCD5-70ED-3B42-8BF6-6D24266F0A80}" destId="{56B3C150-A055-4442-8BB0-29DBB2234192}" srcOrd="0" destOrd="0" presId="urn:microsoft.com/office/officeart/2005/8/layout/hierarchy3"/>
    <dgm:cxn modelId="{A566AF8B-F04B-4746-9431-1F415209BCE8}" type="presParOf" srcId="{C637FCD5-70ED-3B42-8BF6-6D24266F0A80}" destId="{02410CF3-7196-9F4D-A50E-D9409139CC9B}" srcOrd="1" destOrd="0" presId="urn:microsoft.com/office/officeart/2005/8/layout/hierarchy3"/>
    <dgm:cxn modelId="{5BC833B8-7CB7-45EC-AC73-C8AA860F2012}" type="presParOf" srcId="{C637FCD5-70ED-3B42-8BF6-6D24266F0A80}" destId="{55DA2DB1-DCE4-A84A-8C30-01A49E8E2EE7}" srcOrd="2" destOrd="0" presId="urn:microsoft.com/office/officeart/2005/8/layout/hierarchy3"/>
    <dgm:cxn modelId="{E785FEA8-4075-4622-B9C9-C18640A8E6C5}" type="presParOf" srcId="{C637FCD5-70ED-3B42-8BF6-6D24266F0A80}" destId="{5DE17E22-9030-6D4A-BF9B-C22CFF6BE402}" srcOrd="3" destOrd="0" presId="urn:microsoft.com/office/officeart/2005/8/layout/hierarchy3"/>
    <dgm:cxn modelId="{9ED82B81-7C5C-41B8-AD59-9BC7CA69DCA8}" type="presParOf" srcId="{C637FCD5-70ED-3B42-8BF6-6D24266F0A80}" destId="{285160D6-4B59-C649-9A23-13D495541E57}" srcOrd="4" destOrd="0" presId="urn:microsoft.com/office/officeart/2005/8/layout/hierarchy3"/>
    <dgm:cxn modelId="{7920686E-88B0-43BC-8E78-D60790CCCB73}" type="presParOf" srcId="{C637FCD5-70ED-3B42-8BF6-6D24266F0A80}" destId="{AD23E781-7D91-7D42-BBA1-F01C8DBD04C6}" srcOrd="5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370860-9BE0-48D5-AF79-027673BC1268}" type="doc">
      <dgm:prSet loTypeId="urn:microsoft.com/office/officeart/2005/8/layout/list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id-ID"/>
        </a:p>
      </dgm:t>
    </dgm:pt>
    <dgm:pt modelId="{7D99F08C-0C73-4A15-A6F8-76F4E5C5334F}">
      <dgm:prSet phldrT="[Text]" custT="1"/>
      <dgm:spPr/>
      <dgm:t>
        <a:bodyPr/>
        <a:lstStyle/>
        <a:p>
          <a:r>
            <a:rPr lang="id-ID" sz="2400" b="1" dirty="0" smtClean="0"/>
            <a:t>IFRS terbaru:</a:t>
          </a:r>
          <a:endParaRPr lang="id-ID" sz="2400" b="1" dirty="0"/>
        </a:p>
      </dgm:t>
    </dgm:pt>
    <dgm:pt modelId="{1DDC35F5-82F7-487E-B026-DDD9C0C5D5AF}" type="parTrans" cxnId="{05863D1A-D5CA-4A05-A3E9-F9DCE46E9433}">
      <dgm:prSet/>
      <dgm:spPr/>
      <dgm:t>
        <a:bodyPr/>
        <a:lstStyle/>
        <a:p>
          <a:endParaRPr lang="id-ID" sz="2000"/>
        </a:p>
      </dgm:t>
    </dgm:pt>
    <dgm:pt modelId="{3451CFA3-5216-4397-BCFF-A0E479F0E94B}" type="sibTrans" cxnId="{05863D1A-D5CA-4A05-A3E9-F9DCE46E9433}">
      <dgm:prSet/>
      <dgm:spPr/>
      <dgm:t>
        <a:bodyPr/>
        <a:lstStyle/>
        <a:p>
          <a:endParaRPr lang="id-ID" sz="2000"/>
        </a:p>
      </dgm:t>
    </dgm:pt>
    <dgm:pt modelId="{23E6E9D5-BC67-4089-A42B-519596B48F77}">
      <dgm:prSet custT="1"/>
      <dgm:spPr/>
      <dgm:t>
        <a:bodyPr/>
        <a:lstStyle/>
        <a:p>
          <a:r>
            <a:rPr lang="sv-SE" sz="2000" dirty="0" smtClean="0"/>
            <a:t>IFRS 9 Financial Instruments (efektif 1 Januari 2018) – Sudah diadopsi menjadi ED PSAK 71</a:t>
          </a:r>
          <a:endParaRPr lang="id-ID" sz="2000" dirty="0"/>
        </a:p>
      </dgm:t>
    </dgm:pt>
    <dgm:pt modelId="{2A36662E-7614-4E95-88D2-D6D2E1977BA1}" type="parTrans" cxnId="{3898F902-73E9-4EBA-B3BE-FCA8ADB604FD}">
      <dgm:prSet/>
      <dgm:spPr/>
      <dgm:t>
        <a:bodyPr/>
        <a:lstStyle/>
        <a:p>
          <a:endParaRPr lang="id-ID" sz="2000"/>
        </a:p>
      </dgm:t>
    </dgm:pt>
    <dgm:pt modelId="{21F40DC9-C442-46A0-AF63-5FE81A63038B}" type="sibTrans" cxnId="{3898F902-73E9-4EBA-B3BE-FCA8ADB604FD}">
      <dgm:prSet/>
      <dgm:spPr/>
      <dgm:t>
        <a:bodyPr/>
        <a:lstStyle/>
        <a:p>
          <a:endParaRPr lang="id-ID" sz="2000"/>
        </a:p>
      </dgm:t>
    </dgm:pt>
    <dgm:pt modelId="{0C500DB1-29E9-4D8B-85AB-F7F531D18F00}">
      <dgm:prSet custT="1"/>
      <dgm:spPr/>
      <dgm:t>
        <a:bodyPr/>
        <a:lstStyle/>
        <a:p>
          <a:r>
            <a:rPr lang="en-US" sz="2000" dirty="0" smtClean="0"/>
            <a:t>IFRS 14 Regulatory Deferral Accounts (efektif 1 Januari 2016) – </a:t>
          </a:r>
          <a:r>
            <a:rPr lang="en-US" sz="2000" dirty="0" err="1" smtClean="0"/>
            <a:t>belum</a:t>
          </a:r>
          <a:r>
            <a:rPr lang="en-US" sz="2000" dirty="0" smtClean="0"/>
            <a:t> </a:t>
          </a:r>
          <a:r>
            <a:rPr lang="en-US" sz="2000" dirty="0" err="1" smtClean="0"/>
            <a:t>diadopsi</a:t>
          </a:r>
          <a:r>
            <a:rPr lang="en-US" sz="2000" dirty="0" smtClean="0"/>
            <a:t> </a:t>
          </a:r>
          <a:r>
            <a:rPr lang="en-US" sz="2000" dirty="0" err="1" smtClean="0"/>
            <a:t>karena</a:t>
          </a:r>
          <a:r>
            <a:rPr lang="en-US" sz="2000" dirty="0" smtClean="0"/>
            <a:t> </a:t>
          </a:r>
          <a:r>
            <a:rPr lang="en-US" sz="2000" dirty="0" err="1" smtClean="0"/>
            <a:t>dirasa</a:t>
          </a:r>
          <a:r>
            <a:rPr lang="en-US" sz="2000" dirty="0" smtClean="0"/>
            <a:t> </a:t>
          </a:r>
          <a:r>
            <a:rPr lang="en-US" sz="2000" dirty="0" err="1" smtClean="0"/>
            <a:t>tidak</a:t>
          </a:r>
          <a:r>
            <a:rPr lang="en-US" sz="2000" dirty="0" smtClean="0"/>
            <a:t> </a:t>
          </a:r>
          <a:r>
            <a:rPr lang="en-US" sz="2000" dirty="0" err="1" smtClean="0"/>
            <a:t>relevan</a:t>
          </a:r>
          <a:r>
            <a:rPr lang="en-US" sz="2000" dirty="0" smtClean="0"/>
            <a:t> </a:t>
          </a:r>
          <a:r>
            <a:rPr lang="en-US" sz="2000" dirty="0" err="1" smtClean="0"/>
            <a:t>untuk</a:t>
          </a:r>
          <a:r>
            <a:rPr lang="en-US" sz="2000" dirty="0" smtClean="0"/>
            <a:t> Indonesia</a:t>
          </a:r>
          <a:endParaRPr lang="id-ID" sz="2000" dirty="0"/>
        </a:p>
      </dgm:t>
    </dgm:pt>
    <dgm:pt modelId="{A37CBBDD-E869-4344-9EB8-2CA085EA5A91}" type="parTrans" cxnId="{24711728-BC53-458C-8EBB-3F85A714EF5A}">
      <dgm:prSet/>
      <dgm:spPr/>
      <dgm:t>
        <a:bodyPr/>
        <a:lstStyle/>
        <a:p>
          <a:endParaRPr lang="id-ID" sz="2000"/>
        </a:p>
      </dgm:t>
    </dgm:pt>
    <dgm:pt modelId="{772A1E0C-320C-4100-AEF6-C4F93AE8B4DF}" type="sibTrans" cxnId="{24711728-BC53-458C-8EBB-3F85A714EF5A}">
      <dgm:prSet/>
      <dgm:spPr/>
      <dgm:t>
        <a:bodyPr/>
        <a:lstStyle/>
        <a:p>
          <a:endParaRPr lang="id-ID" sz="2000"/>
        </a:p>
      </dgm:t>
    </dgm:pt>
    <dgm:pt modelId="{BA87519C-EAE6-467D-8387-AA800AF605BB}">
      <dgm:prSet custT="1"/>
      <dgm:spPr/>
      <dgm:t>
        <a:bodyPr/>
        <a:lstStyle/>
        <a:p>
          <a:r>
            <a:rPr lang="en-US" sz="2000" dirty="0" smtClean="0"/>
            <a:t>IFRS 15 Revenue from Contracts with Customers (efektif 1 Januari 2017) – </a:t>
          </a:r>
          <a:r>
            <a:rPr lang="en-US" sz="2000" dirty="0" err="1" smtClean="0"/>
            <a:t>Akan</a:t>
          </a:r>
          <a:r>
            <a:rPr lang="en-US" sz="2000" dirty="0" smtClean="0"/>
            <a:t> </a:t>
          </a:r>
          <a:r>
            <a:rPr lang="en-US" sz="2000" dirty="0" err="1" smtClean="0"/>
            <a:t>diadopsi</a:t>
          </a:r>
          <a:r>
            <a:rPr lang="en-US" sz="2000" dirty="0" smtClean="0"/>
            <a:t> </a:t>
          </a:r>
          <a:r>
            <a:rPr lang="en-US" sz="2000" dirty="0" err="1" smtClean="0"/>
            <a:t>menjadi</a:t>
          </a:r>
          <a:r>
            <a:rPr lang="en-US" sz="2000" dirty="0" smtClean="0"/>
            <a:t> ED PSAK 72</a:t>
          </a:r>
          <a:endParaRPr lang="id-ID" sz="2000" dirty="0"/>
        </a:p>
      </dgm:t>
    </dgm:pt>
    <dgm:pt modelId="{DDD6EF46-00FF-4CDD-8651-B71E6E428A86}" type="parTrans" cxnId="{1B7517A0-3267-4BCE-AC1F-6BB7ADFA7A55}">
      <dgm:prSet/>
      <dgm:spPr/>
      <dgm:t>
        <a:bodyPr/>
        <a:lstStyle/>
        <a:p>
          <a:endParaRPr lang="id-ID" sz="2000"/>
        </a:p>
      </dgm:t>
    </dgm:pt>
    <dgm:pt modelId="{9DB4A727-7656-4552-B291-3BBA6ACAF502}" type="sibTrans" cxnId="{1B7517A0-3267-4BCE-AC1F-6BB7ADFA7A55}">
      <dgm:prSet/>
      <dgm:spPr/>
      <dgm:t>
        <a:bodyPr/>
        <a:lstStyle/>
        <a:p>
          <a:endParaRPr lang="id-ID" sz="2000"/>
        </a:p>
      </dgm:t>
    </dgm:pt>
    <dgm:pt modelId="{F167B21F-4D5F-4BB3-AC64-969349CC7500}">
      <dgm:prSet custT="1"/>
      <dgm:spPr/>
      <dgm:t>
        <a:bodyPr/>
        <a:lstStyle/>
        <a:p>
          <a:r>
            <a:rPr lang="id-ID" sz="2000" dirty="0" smtClean="0"/>
            <a:t>IFRIC 21 Levies (efektif 1 Januari 2014) – </a:t>
          </a:r>
          <a:r>
            <a:rPr lang="en-US" sz="2000" dirty="0" err="1" smtClean="0"/>
            <a:t>Sudah</a:t>
          </a:r>
          <a:r>
            <a:rPr lang="en-US" sz="2000" dirty="0" smtClean="0"/>
            <a:t> </a:t>
          </a:r>
          <a:r>
            <a:rPr lang="en-US" sz="2000" dirty="0" err="1" smtClean="0"/>
            <a:t>diadopsi</a:t>
          </a:r>
          <a:r>
            <a:rPr lang="en-US" sz="2000" dirty="0" smtClean="0"/>
            <a:t> </a:t>
          </a:r>
          <a:r>
            <a:rPr lang="en-US" sz="2000" dirty="0" err="1" smtClean="0"/>
            <a:t>menjadi</a:t>
          </a:r>
          <a:r>
            <a:rPr lang="en-US" sz="2000" dirty="0" smtClean="0"/>
            <a:t> ISAK 30</a:t>
          </a:r>
          <a:endParaRPr lang="id-ID" sz="2000" dirty="0"/>
        </a:p>
      </dgm:t>
    </dgm:pt>
    <dgm:pt modelId="{9E614E74-3047-4871-A992-A2FF32CB38A2}" type="parTrans" cxnId="{33DB268C-8988-4EC6-8207-C39513C4C1B3}">
      <dgm:prSet/>
      <dgm:spPr/>
      <dgm:t>
        <a:bodyPr/>
        <a:lstStyle/>
        <a:p>
          <a:endParaRPr lang="id-ID" sz="2000"/>
        </a:p>
      </dgm:t>
    </dgm:pt>
    <dgm:pt modelId="{16CF954E-16EB-4C30-AD4D-75F7CDC16AAC}" type="sibTrans" cxnId="{33DB268C-8988-4EC6-8207-C39513C4C1B3}">
      <dgm:prSet/>
      <dgm:spPr/>
      <dgm:t>
        <a:bodyPr/>
        <a:lstStyle/>
        <a:p>
          <a:endParaRPr lang="id-ID" sz="2000"/>
        </a:p>
      </dgm:t>
    </dgm:pt>
    <dgm:pt modelId="{A6C7FE5A-0809-4AE4-8698-03C328AC7F72}">
      <dgm:prSet custT="1"/>
      <dgm:spPr/>
      <dgm:t>
        <a:bodyPr/>
        <a:lstStyle/>
        <a:p>
          <a:r>
            <a:rPr lang="id-ID" sz="2000" dirty="0" smtClean="0"/>
            <a:t>Amandemen IAS 41 Agriculture (efektif 1 Januari 2016)</a:t>
          </a:r>
          <a:r>
            <a:rPr lang="en-US" sz="2000" dirty="0" smtClean="0"/>
            <a:t> – </a:t>
          </a:r>
          <a:r>
            <a:rPr lang="en-US" sz="2000" dirty="0" err="1" smtClean="0"/>
            <a:t>Sudah</a:t>
          </a:r>
          <a:r>
            <a:rPr lang="en-US" sz="2000" dirty="0" smtClean="0"/>
            <a:t> </a:t>
          </a:r>
          <a:r>
            <a:rPr lang="en-US" sz="2000" dirty="0" err="1" smtClean="0"/>
            <a:t>Diadopsi</a:t>
          </a:r>
          <a:r>
            <a:rPr lang="en-US" sz="2000" dirty="0" smtClean="0"/>
            <a:t> </a:t>
          </a:r>
          <a:r>
            <a:rPr lang="en-US" sz="2000" dirty="0" err="1" smtClean="0"/>
            <a:t>menjadi</a:t>
          </a:r>
          <a:r>
            <a:rPr lang="en-US" sz="2000" dirty="0" smtClean="0"/>
            <a:t> </a:t>
          </a:r>
          <a:r>
            <a:rPr lang="en-US" sz="2000" dirty="0" err="1" smtClean="0"/>
            <a:t>amandemen</a:t>
          </a:r>
          <a:r>
            <a:rPr lang="en-US" sz="2000" dirty="0" smtClean="0"/>
            <a:t> PSAK 16</a:t>
          </a:r>
          <a:endParaRPr lang="id-ID" sz="2000" dirty="0"/>
        </a:p>
      </dgm:t>
    </dgm:pt>
    <dgm:pt modelId="{D0F2C30A-1646-4C2F-AA96-EEC619A07F11}" type="parTrans" cxnId="{47FFC1FB-1A6F-4231-874B-623DD4BE04B1}">
      <dgm:prSet/>
      <dgm:spPr/>
      <dgm:t>
        <a:bodyPr/>
        <a:lstStyle/>
        <a:p>
          <a:endParaRPr lang="id-ID" sz="2000"/>
        </a:p>
      </dgm:t>
    </dgm:pt>
    <dgm:pt modelId="{D7D48E9A-3611-4DD3-B33C-C050545F5DE0}" type="sibTrans" cxnId="{47FFC1FB-1A6F-4231-874B-623DD4BE04B1}">
      <dgm:prSet/>
      <dgm:spPr/>
      <dgm:t>
        <a:bodyPr/>
        <a:lstStyle/>
        <a:p>
          <a:endParaRPr lang="id-ID" sz="2000"/>
        </a:p>
      </dgm:t>
    </dgm:pt>
    <dgm:pt modelId="{35FAAED4-671D-4BEA-80CA-472029054A3C}">
      <dgm:prSet custT="1"/>
      <dgm:spPr/>
      <dgm:t>
        <a:bodyPr/>
        <a:lstStyle/>
        <a:p>
          <a:r>
            <a:rPr lang="id-ID" sz="2400" b="1" dirty="0" smtClean="0"/>
            <a:t>Pembahasan IASB:</a:t>
          </a:r>
          <a:endParaRPr lang="id-ID" sz="2400" b="1" dirty="0"/>
        </a:p>
      </dgm:t>
    </dgm:pt>
    <dgm:pt modelId="{6013322C-0663-4038-B130-D07389739663}" type="parTrans" cxnId="{F9928ED0-B3AA-4D64-A836-4B28C4809C8F}">
      <dgm:prSet/>
      <dgm:spPr/>
      <dgm:t>
        <a:bodyPr/>
        <a:lstStyle/>
        <a:p>
          <a:endParaRPr lang="id-ID" sz="2000"/>
        </a:p>
      </dgm:t>
    </dgm:pt>
    <dgm:pt modelId="{72A1677F-B467-410A-9E2E-4576C6CCFBF0}" type="sibTrans" cxnId="{F9928ED0-B3AA-4D64-A836-4B28C4809C8F}">
      <dgm:prSet/>
      <dgm:spPr/>
      <dgm:t>
        <a:bodyPr/>
        <a:lstStyle/>
        <a:p>
          <a:endParaRPr lang="id-ID" sz="2000"/>
        </a:p>
      </dgm:t>
    </dgm:pt>
    <dgm:pt modelId="{6E46D366-B1D4-43BD-A593-21E5CEF47184}">
      <dgm:prSet custT="1"/>
      <dgm:spPr/>
      <dgm:t>
        <a:bodyPr/>
        <a:lstStyle/>
        <a:p>
          <a:r>
            <a:rPr lang="id-ID" sz="2000" dirty="0" smtClean="0"/>
            <a:t>IFRS 4 Insurance Contract</a:t>
          </a:r>
          <a:r>
            <a:rPr lang="en-US" sz="2000" dirty="0" smtClean="0"/>
            <a:t>s</a:t>
          </a:r>
          <a:endParaRPr lang="id-ID" sz="2000" dirty="0"/>
        </a:p>
      </dgm:t>
    </dgm:pt>
    <dgm:pt modelId="{5BFAA172-ECC5-4393-A120-CFE38867391D}" type="parTrans" cxnId="{DB37A139-2D27-4016-92EA-7E7C73C0B9FA}">
      <dgm:prSet/>
      <dgm:spPr/>
      <dgm:t>
        <a:bodyPr/>
        <a:lstStyle/>
        <a:p>
          <a:endParaRPr lang="id-ID" sz="2000"/>
        </a:p>
      </dgm:t>
    </dgm:pt>
    <dgm:pt modelId="{B2DD5BF6-50AF-48DE-BDD9-2096AEFAA522}" type="sibTrans" cxnId="{DB37A139-2D27-4016-92EA-7E7C73C0B9FA}">
      <dgm:prSet/>
      <dgm:spPr/>
      <dgm:t>
        <a:bodyPr/>
        <a:lstStyle/>
        <a:p>
          <a:endParaRPr lang="id-ID" sz="2000"/>
        </a:p>
      </dgm:t>
    </dgm:pt>
    <dgm:pt modelId="{A3DFDA89-A508-4E4C-9A0B-BEE29B0B8376}">
      <dgm:prSet custT="1"/>
      <dgm:spPr/>
      <dgm:t>
        <a:bodyPr/>
        <a:lstStyle/>
        <a:p>
          <a:r>
            <a:rPr lang="fr-FR" sz="2000" dirty="0" err="1" smtClean="0"/>
            <a:t>Amandemen</a:t>
          </a:r>
          <a:r>
            <a:rPr lang="fr-FR" sz="2000" dirty="0" smtClean="0"/>
            <a:t> dan penyesuaian IFRS lain</a:t>
          </a:r>
          <a:endParaRPr lang="id-ID" sz="2000" dirty="0"/>
        </a:p>
      </dgm:t>
    </dgm:pt>
    <dgm:pt modelId="{299D59D3-9C41-4D74-9117-FEAAB296552C}" type="parTrans" cxnId="{B7D2184D-4E8D-4BC4-AA82-0B3195CDBE07}">
      <dgm:prSet/>
      <dgm:spPr/>
      <dgm:t>
        <a:bodyPr/>
        <a:lstStyle/>
        <a:p>
          <a:endParaRPr lang="id-ID" sz="2000"/>
        </a:p>
      </dgm:t>
    </dgm:pt>
    <dgm:pt modelId="{218C89B7-CBFE-4848-B4D7-95EBF25FFB68}" type="sibTrans" cxnId="{B7D2184D-4E8D-4BC4-AA82-0B3195CDBE07}">
      <dgm:prSet/>
      <dgm:spPr/>
      <dgm:t>
        <a:bodyPr/>
        <a:lstStyle/>
        <a:p>
          <a:endParaRPr lang="id-ID" sz="2000"/>
        </a:p>
      </dgm:t>
    </dgm:pt>
    <dgm:pt modelId="{0176EE4F-FDA7-4F26-85C5-194A8527A2DF}">
      <dgm:prSet custT="1"/>
      <dgm:spPr/>
      <dgm:t>
        <a:bodyPr/>
        <a:lstStyle/>
        <a:p>
          <a:r>
            <a:rPr lang="en-US" sz="2000" dirty="0" smtClean="0"/>
            <a:t>IFRS 16 Leases – </a:t>
          </a:r>
          <a:r>
            <a:rPr lang="en-US" sz="2000" dirty="0" err="1" smtClean="0"/>
            <a:t>Akan</a:t>
          </a:r>
          <a:r>
            <a:rPr lang="en-US" sz="2000" dirty="0" smtClean="0"/>
            <a:t> </a:t>
          </a:r>
          <a:r>
            <a:rPr lang="en-US" sz="2000" dirty="0" err="1" smtClean="0"/>
            <a:t>diadopsi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masuk</a:t>
          </a:r>
          <a:r>
            <a:rPr lang="en-US" sz="2000" dirty="0" smtClean="0"/>
            <a:t> agenda DSAK </a:t>
          </a:r>
          <a:r>
            <a:rPr lang="en-US" sz="2000" dirty="0" err="1" smtClean="0"/>
            <a:t>tahun</a:t>
          </a:r>
          <a:r>
            <a:rPr lang="en-US" sz="2000" dirty="0" smtClean="0"/>
            <a:t> 2016</a:t>
          </a:r>
          <a:endParaRPr lang="id-ID" sz="2000" dirty="0"/>
        </a:p>
      </dgm:t>
    </dgm:pt>
    <dgm:pt modelId="{95D78849-7B19-4AC2-A690-44924B731EEE}" type="parTrans" cxnId="{525C08ED-7379-4CCD-8E1F-01658EC65C60}">
      <dgm:prSet/>
      <dgm:spPr/>
      <dgm:t>
        <a:bodyPr/>
        <a:lstStyle/>
        <a:p>
          <a:endParaRPr lang="en-US"/>
        </a:p>
      </dgm:t>
    </dgm:pt>
    <dgm:pt modelId="{1EA789D6-C1EC-4F57-B5BA-A8F262535C3D}" type="sibTrans" cxnId="{525C08ED-7379-4CCD-8E1F-01658EC65C60}">
      <dgm:prSet/>
      <dgm:spPr/>
      <dgm:t>
        <a:bodyPr/>
        <a:lstStyle/>
        <a:p>
          <a:endParaRPr lang="en-US"/>
        </a:p>
      </dgm:t>
    </dgm:pt>
    <dgm:pt modelId="{874BC7A7-330F-47B8-8E80-917A93B245A9}" type="pres">
      <dgm:prSet presAssocID="{93370860-9BE0-48D5-AF79-027673BC12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A6C9BC-45DC-490B-AE83-3AD2D4859EDB}" type="pres">
      <dgm:prSet presAssocID="{7D99F08C-0C73-4A15-A6F8-76F4E5C5334F}" presName="parentLin" presStyleCnt="0"/>
      <dgm:spPr/>
      <dgm:t>
        <a:bodyPr/>
        <a:lstStyle/>
        <a:p>
          <a:endParaRPr lang="en-US"/>
        </a:p>
      </dgm:t>
    </dgm:pt>
    <dgm:pt modelId="{76ABA129-EB7F-4B2B-A33C-A8BBF2F96BC3}" type="pres">
      <dgm:prSet presAssocID="{7D99F08C-0C73-4A15-A6F8-76F4E5C5334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9DCB8F9-6F6B-4BC0-89B3-D99FACDF16CE}" type="pres">
      <dgm:prSet presAssocID="{7D99F08C-0C73-4A15-A6F8-76F4E5C5334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94B49D8-DBB2-4201-874E-12D3A2CF9BF8}" type="pres">
      <dgm:prSet presAssocID="{7D99F08C-0C73-4A15-A6F8-76F4E5C5334F}" presName="negativeSpace" presStyleCnt="0"/>
      <dgm:spPr/>
      <dgm:t>
        <a:bodyPr/>
        <a:lstStyle/>
        <a:p>
          <a:endParaRPr lang="en-US"/>
        </a:p>
      </dgm:t>
    </dgm:pt>
    <dgm:pt modelId="{F4B655E6-A22A-48E8-AEFD-C025E0DE8F2A}" type="pres">
      <dgm:prSet presAssocID="{7D99F08C-0C73-4A15-A6F8-76F4E5C5334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78D117-752D-4A6F-932B-BEA70CD6138F}" type="pres">
      <dgm:prSet presAssocID="{3451CFA3-5216-4397-BCFF-A0E479F0E94B}" presName="spaceBetweenRectangles" presStyleCnt="0"/>
      <dgm:spPr/>
      <dgm:t>
        <a:bodyPr/>
        <a:lstStyle/>
        <a:p>
          <a:endParaRPr lang="en-US"/>
        </a:p>
      </dgm:t>
    </dgm:pt>
    <dgm:pt modelId="{5CDA8F12-7150-46E4-AE58-F22BE68E1B25}" type="pres">
      <dgm:prSet presAssocID="{35FAAED4-671D-4BEA-80CA-472029054A3C}" presName="parentLin" presStyleCnt="0"/>
      <dgm:spPr/>
      <dgm:t>
        <a:bodyPr/>
        <a:lstStyle/>
        <a:p>
          <a:endParaRPr lang="en-US"/>
        </a:p>
      </dgm:t>
    </dgm:pt>
    <dgm:pt modelId="{0BE90721-F81F-4C6F-8730-7B9720B16C33}" type="pres">
      <dgm:prSet presAssocID="{35FAAED4-671D-4BEA-80CA-472029054A3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92481F8-995B-42F8-93E6-64942BCE20E3}" type="pres">
      <dgm:prSet presAssocID="{35FAAED4-671D-4BEA-80CA-472029054A3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1F5DFC8-CC17-48C3-9E6A-BCBA8F774BF3}" type="pres">
      <dgm:prSet presAssocID="{35FAAED4-671D-4BEA-80CA-472029054A3C}" presName="negativeSpace" presStyleCnt="0"/>
      <dgm:spPr/>
      <dgm:t>
        <a:bodyPr/>
        <a:lstStyle/>
        <a:p>
          <a:endParaRPr lang="en-US"/>
        </a:p>
      </dgm:t>
    </dgm:pt>
    <dgm:pt modelId="{33CA56C5-9324-45D4-9EED-C7BECF51AC6F}" type="pres">
      <dgm:prSet presAssocID="{35FAAED4-671D-4BEA-80CA-472029054A3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7B147D-C139-483C-8A60-F8CF34A7378C}" type="presOf" srcId="{23E6E9D5-BC67-4089-A42B-519596B48F77}" destId="{F4B655E6-A22A-48E8-AEFD-C025E0DE8F2A}" srcOrd="0" destOrd="0" presId="urn:microsoft.com/office/officeart/2005/8/layout/list1"/>
    <dgm:cxn modelId="{CD859776-A460-47B9-B9B0-2C419120E607}" type="presOf" srcId="{0176EE4F-FDA7-4F26-85C5-194A8527A2DF}" destId="{F4B655E6-A22A-48E8-AEFD-C025E0DE8F2A}" srcOrd="0" destOrd="5" presId="urn:microsoft.com/office/officeart/2005/8/layout/list1"/>
    <dgm:cxn modelId="{525C08ED-7379-4CCD-8E1F-01658EC65C60}" srcId="{7D99F08C-0C73-4A15-A6F8-76F4E5C5334F}" destId="{0176EE4F-FDA7-4F26-85C5-194A8527A2DF}" srcOrd="5" destOrd="0" parTransId="{95D78849-7B19-4AC2-A690-44924B731EEE}" sibTransId="{1EA789D6-C1EC-4F57-B5BA-A8F262535C3D}"/>
    <dgm:cxn modelId="{C4BCB57A-F644-42AB-8262-0171A5A44C62}" type="presOf" srcId="{7D99F08C-0C73-4A15-A6F8-76F4E5C5334F}" destId="{B9DCB8F9-6F6B-4BC0-89B3-D99FACDF16CE}" srcOrd="1" destOrd="0" presId="urn:microsoft.com/office/officeart/2005/8/layout/list1"/>
    <dgm:cxn modelId="{AB0647E3-7ECC-48FB-B425-BBEDD58CAFCB}" type="presOf" srcId="{93370860-9BE0-48D5-AF79-027673BC1268}" destId="{874BC7A7-330F-47B8-8E80-917A93B245A9}" srcOrd="0" destOrd="0" presId="urn:microsoft.com/office/officeart/2005/8/layout/list1"/>
    <dgm:cxn modelId="{24711728-BC53-458C-8EBB-3F85A714EF5A}" srcId="{7D99F08C-0C73-4A15-A6F8-76F4E5C5334F}" destId="{0C500DB1-29E9-4D8B-85AB-F7F531D18F00}" srcOrd="1" destOrd="0" parTransId="{A37CBBDD-E869-4344-9EB8-2CA085EA5A91}" sibTransId="{772A1E0C-320C-4100-AEF6-C4F93AE8B4DF}"/>
    <dgm:cxn modelId="{BF41078E-9211-49E3-906F-74B3450852CB}" type="presOf" srcId="{0C500DB1-29E9-4D8B-85AB-F7F531D18F00}" destId="{F4B655E6-A22A-48E8-AEFD-C025E0DE8F2A}" srcOrd="0" destOrd="1" presId="urn:microsoft.com/office/officeart/2005/8/layout/list1"/>
    <dgm:cxn modelId="{DB37A139-2D27-4016-92EA-7E7C73C0B9FA}" srcId="{35FAAED4-671D-4BEA-80CA-472029054A3C}" destId="{6E46D366-B1D4-43BD-A593-21E5CEF47184}" srcOrd="0" destOrd="0" parTransId="{5BFAA172-ECC5-4393-A120-CFE38867391D}" sibTransId="{B2DD5BF6-50AF-48DE-BDD9-2096AEFAA522}"/>
    <dgm:cxn modelId="{05863D1A-D5CA-4A05-A3E9-F9DCE46E9433}" srcId="{93370860-9BE0-48D5-AF79-027673BC1268}" destId="{7D99F08C-0C73-4A15-A6F8-76F4E5C5334F}" srcOrd="0" destOrd="0" parTransId="{1DDC35F5-82F7-487E-B026-DDD9C0C5D5AF}" sibTransId="{3451CFA3-5216-4397-BCFF-A0E479F0E94B}"/>
    <dgm:cxn modelId="{92ADD4C0-C6B4-4A60-B49A-F2B0AEDE7E02}" type="presOf" srcId="{35FAAED4-671D-4BEA-80CA-472029054A3C}" destId="{0BE90721-F81F-4C6F-8730-7B9720B16C33}" srcOrd="0" destOrd="0" presId="urn:microsoft.com/office/officeart/2005/8/layout/list1"/>
    <dgm:cxn modelId="{B7D2184D-4E8D-4BC4-AA82-0B3195CDBE07}" srcId="{35FAAED4-671D-4BEA-80CA-472029054A3C}" destId="{A3DFDA89-A508-4E4C-9A0B-BEE29B0B8376}" srcOrd="1" destOrd="0" parTransId="{299D59D3-9C41-4D74-9117-FEAAB296552C}" sibTransId="{218C89B7-CBFE-4848-B4D7-95EBF25FFB68}"/>
    <dgm:cxn modelId="{3898F902-73E9-4EBA-B3BE-FCA8ADB604FD}" srcId="{7D99F08C-0C73-4A15-A6F8-76F4E5C5334F}" destId="{23E6E9D5-BC67-4089-A42B-519596B48F77}" srcOrd="0" destOrd="0" parTransId="{2A36662E-7614-4E95-88D2-D6D2E1977BA1}" sibTransId="{21F40DC9-C442-46A0-AF63-5FE81A63038B}"/>
    <dgm:cxn modelId="{1B7517A0-3267-4BCE-AC1F-6BB7ADFA7A55}" srcId="{7D99F08C-0C73-4A15-A6F8-76F4E5C5334F}" destId="{BA87519C-EAE6-467D-8387-AA800AF605BB}" srcOrd="2" destOrd="0" parTransId="{DDD6EF46-00FF-4CDD-8651-B71E6E428A86}" sibTransId="{9DB4A727-7656-4552-B291-3BBA6ACAF502}"/>
    <dgm:cxn modelId="{5DE67BFF-3528-444B-803B-06EA8A240A08}" type="presOf" srcId="{6E46D366-B1D4-43BD-A593-21E5CEF47184}" destId="{33CA56C5-9324-45D4-9EED-C7BECF51AC6F}" srcOrd="0" destOrd="0" presId="urn:microsoft.com/office/officeart/2005/8/layout/list1"/>
    <dgm:cxn modelId="{BA856A6F-2FB0-4970-BDFD-57CAB7783CE6}" type="presOf" srcId="{7D99F08C-0C73-4A15-A6F8-76F4E5C5334F}" destId="{76ABA129-EB7F-4B2B-A33C-A8BBF2F96BC3}" srcOrd="0" destOrd="0" presId="urn:microsoft.com/office/officeart/2005/8/layout/list1"/>
    <dgm:cxn modelId="{E5BB05F7-BBC6-4EC2-B1DC-DA8C6837D6A9}" type="presOf" srcId="{A6C7FE5A-0809-4AE4-8698-03C328AC7F72}" destId="{F4B655E6-A22A-48E8-AEFD-C025E0DE8F2A}" srcOrd="0" destOrd="4" presId="urn:microsoft.com/office/officeart/2005/8/layout/list1"/>
    <dgm:cxn modelId="{1C319312-D978-4AEA-87B6-1F088977D251}" type="presOf" srcId="{A3DFDA89-A508-4E4C-9A0B-BEE29B0B8376}" destId="{33CA56C5-9324-45D4-9EED-C7BECF51AC6F}" srcOrd="0" destOrd="1" presId="urn:microsoft.com/office/officeart/2005/8/layout/list1"/>
    <dgm:cxn modelId="{33DB268C-8988-4EC6-8207-C39513C4C1B3}" srcId="{7D99F08C-0C73-4A15-A6F8-76F4E5C5334F}" destId="{F167B21F-4D5F-4BB3-AC64-969349CC7500}" srcOrd="3" destOrd="0" parTransId="{9E614E74-3047-4871-A992-A2FF32CB38A2}" sibTransId="{16CF954E-16EB-4C30-AD4D-75F7CDC16AAC}"/>
    <dgm:cxn modelId="{F8AF5AAD-6A9C-42CB-83E4-34FF195F05C8}" type="presOf" srcId="{BA87519C-EAE6-467D-8387-AA800AF605BB}" destId="{F4B655E6-A22A-48E8-AEFD-C025E0DE8F2A}" srcOrd="0" destOrd="2" presId="urn:microsoft.com/office/officeart/2005/8/layout/list1"/>
    <dgm:cxn modelId="{B8270F83-FACB-4869-84C3-4BC8CB19AD97}" type="presOf" srcId="{F167B21F-4D5F-4BB3-AC64-969349CC7500}" destId="{F4B655E6-A22A-48E8-AEFD-C025E0DE8F2A}" srcOrd="0" destOrd="3" presId="urn:microsoft.com/office/officeart/2005/8/layout/list1"/>
    <dgm:cxn modelId="{47FFC1FB-1A6F-4231-874B-623DD4BE04B1}" srcId="{7D99F08C-0C73-4A15-A6F8-76F4E5C5334F}" destId="{A6C7FE5A-0809-4AE4-8698-03C328AC7F72}" srcOrd="4" destOrd="0" parTransId="{D0F2C30A-1646-4C2F-AA96-EEC619A07F11}" sibTransId="{D7D48E9A-3611-4DD3-B33C-C050545F5DE0}"/>
    <dgm:cxn modelId="{35E5C1E4-C39E-427C-88F1-83810B4AE2F2}" type="presOf" srcId="{35FAAED4-671D-4BEA-80CA-472029054A3C}" destId="{092481F8-995B-42F8-93E6-64942BCE20E3}" srcOrd="1" destOrd="0" presId="urn:microsoft.com/office/officeart/2005/8/layout/list1"/>
    <dgm:cxn modelId="{F9928ED0-B3AA-4D64-A836-4B28C4809C8F}" srcId="{93370860-9BE0-48D5-AF79-027673BC1268}" destId="{35FAAED4-671D-4BEA-80CA-472029054A3C}" srcOrd="1" destOrd="0" parTransId="{6013322C-0663-4038-B130-D07389739663}" sibTransId="{72A1677F-B467-410A-9E2E-4576C6CCFBF0}"/>
    <dgm:cxn modelId="{CF04598C-39CB-489D-8CA7-44BD3A0D0F10}" type="presParOf" srcId="{874BC7A7-330F-47B8-8E80-917A93B245A9}" destId="{61A6C9BC-45DC-490B-AE83-3AD2D4859EDB}" srcOrd="0" destOrd="0" presId="urn:microsoft.com/office/officeart/2005/8/layout/list1"/>
    <dgm:cxn modelId="{C890166A-3567-4075-8693-CEE8ACA16966}" type="presParOf" srcId="{61A6C9BC-45DC-490B-AE83-3AD2D4859EDB}" destId="{76ABA129-EB7F-4B2B-A33C-A8BBF2F96BC3}" srcOrd="0" destOrd="0" presId="urn:microsoft.com/office/officeart/2005/8/layout/list1"/>
    <dgm:cxn modelId="{9ADB9F53-E72D-4ED5-8B0F-1DB73C949A46}" type="presParOf" srcId="{61A6C9BC-45DC-490B-AE83-3AD2D4859EDB}" destId="{B9DCB8F9-6F6B-4BC0-89B3-D99FACDF16CE}" srcOrd="1" destOrd="0" presId="urn:microsoft.com/office/officeart/2005/8/layout/list1"/>
    <dgm:cxn modelId="{6CA63C2F-0750-4B59-8A54-1F499DC06C30}" type="presParOf" srcId="{874BC7A7-330F-47B8-8E80-917A93B245A9}" destId="{694B49D8-DBB2-4201-874E-12D3A2CF9BF8}" srcOrd="1" destOrd="0" presId="urn:microsoft.com/office/officeart/2005/8/layout/list1"/>
    <dgm:cxn modelId="{48DB27C2-B562-407D-90F1-E0250B97EFB5}" type="presParOf" srcId="{874BC7A7-330F-47B8-8E80-917A93B245A9}" destId="{F4B655E6-A22A-48E8-AEFD-C025E0DE8F2A}" srcOrd="2" destOrd="0" presId="urn:microsoft.com/office/officeart/2005/8/layout/list1"/>
    <dgm:cxn modelId="{75FBAD59-89DE-419B-A716-966B4F56CDD0}" type="presParOf" srcId="{874BC7A7-330F-47B8-8E80-917A93B245A9}" destId="{C278D117-752D-4A6F-932B-BEA70CD6138F}" srcOrd="3" destOrd="0" presId="urn:microsoft.com/office/officeart/2005/8/layout/list1"/>
    <dgm:cxn modelId="{4D491073-D20D-4F21-8E68-C78DD850107E}" type="presParOf" srcId="{874BC7A7-330F-47B8-8E80-917A93B245A9}" destId="{5CDA8F12-7150-46E4-AE58-F22BE68E1B25}" srcOrd="4" destOrd="0" presId="urn:microsoft.com/office/officeart/2005/8/layout/list1"/>
    <dgm:cxn modelId="{5B6B01F0-1F79-4174-A435-B755010D4E7D}" type="presParOf" srcId="{5CDA8F12-7150-46E4-AE58-F22BE68E1B25}" destId="{0BE90721-F81F-4C6F-8730-7B9720B16C33}" srcOrd="0" destOrd="0" presId="urn:microsoft.com/office/officeart/2005/8/layout/list1"/>
    <dgm:cxn modelId="{011F96C9-33AA-4D79-86E3-D836F1DC9BFE}" type="presParOf" srcId="{5CDA8F12-7150-46E4-AE58-F22BE68E1B25}" destId="{092481F8-995B-42F8-93E6-64942BCE20E3}" srcOrd="1" destOrd="0" presId="urn:microsoft.com/office/officeart/2005/8/layout/list1"/>
    <dgm:cxn modelId="{87A78F10-D31E-426D-8438-87B6AA326A05}" type="presParOf" srcId="{874BC7A7-330F-47B8-8E80-917A93B245A9}" destId="{21F5DFC8-CC17-48C3-9E6A-BCBA8F774BF3}" srcOrd="5" destOrd="0" presId="urn:microsoft.com/office/officeart/2005/8/layout/list1"/>
    <dgm:cxn modelId="{6D8CB780-86EA-4104-A998-AF6E0EDAE53E}" type="presParOf" srcId="{874BC7A7-330F-47B8-8E80-917A93B245A9}" destId="{33CA56C5-9324-45D4-9EED-C7BECF51AC6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E02858-30C2-D843-A503-3C4CE9BDB23F}">
      <dsp:nvSpPr>
        <dsp:cNvPr id="0" name=""/>
        <dsp:cNvSpPr/>
      </dsp:nvSpPr>
      <dsp:spPr>
        <a:xfrm>
          <a:off x="1283342" y="51610"/>
          <a:ext cx="3206285" cy="104310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latin typeface="Times New Roman" charset="0"/>
              <a:ea typeface="Times New Roman" charset="0"/>
              <a:cs typeface="Times New Roman" charset="0"/>
            </a:rPr>
            <a:t>Memenuhi definisi </a:t>
          </a:r>
          <a:r>
            <a:rPr lang="en-US" sz="2000" b="1" kern="1200" dirty="0" smtClean="0">
              <a:latin typeface="Times New Roman" charset="0"/>
              <a:ea typeface="Times New Roman" charset="0"/>
              <a:cs typeface="Times New Roman" charset="0"/>
            </a:rPr>
            <a:t>ETAP</a:t>
          </a:r>
        </a:p>
      </dsp:txBody>
      <dsp:txXfrm>
        <a:off x="1283342" y="51610"/>
        <a:ext cx="3206285" cy="1043108"/>
      </dsp:txXfrm>
    </dsp:sp>
    <dsp:sp modelId="{2B234842-F0C0-3846-A9A2-C71B085DE247}">
      <dsp:nvSpPr>
        <dsp:cNvPr id="0" name=""/>
        <dsp:cNvSpPr/>
      </dsp:nvSpPr>
      <dsp:spPr>
        <a:xfrm>
          <a:off x="1603970" y="1094719"/>
          <a:ext cx="239395" cy="732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063"/>
              </a:lnTo>
              <a:lnTo>
                <a:pt x="239395" y="732063"/>
              </a:lnTo>
            </a:path>
          </a:pathLst>
        </a:custGeom>
        <a:noFill/>
        <a:ln w="10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4D88D-7F52-964F-AB6B-F712A2A3D37D}">
      <dsp:nvSpPr>
        <dsp:cNvPr id="0" name=""/>
        <dsp:cNvSpPr/>
      </dsp:nvSpPr>
      <dsp:spPr>
        <a:xfrm>
          <a:off x="1843366" y="1305229"/>
          <a:ext cx="2469029" cy="104310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Entitas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yang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memiliki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akuntabilitas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publik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yang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signifikan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;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dan</a:t>
          </a:r>
          <a:endParaRPr lang="en-US" sz="16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1843366" y="1305229"/>
        <a:ext cx="2469029" cy="1043108"/>
      </dsp:txXfrm>
    </dsp:sp>
    <dsp:sp modelId="{2EF9F2AF-B20C-8B46-8498-DA26B2B05D8E}">
      <dsp:nvSpPr>
        <dsp:cNvPr id="0" name=""/>
        <dsp:cNvSpPr/>
      </dsp:nvSpPr>
      <dsp:spPr>
        <a:xfrm>
          <a:off x="1603970" y="1094719"/>
          <a:ext cx="177643" cy="2035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949"/>
              </a:lnTo>
              <a:lnTo>
                <a:pt x="177643" y="2035949"/>
              </a:lnTo>
            </a:path>
          </a:pathLst>
        </a:custGeom>
        <a:noFill/>
        <a:ln w="10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97B5C-7D51-3046-95C8-81204819C3D2}">
      <dsp:nvSpPr>
        <dsp:cNvPr id="0" name=""/>
        <dsp:cNvSpPr/>
      </dsp:nvSpPr>
      <dsp:spPr>
        <a:xfrm>
          <a:off x="1781614" y="2609114"/>
          <a:ext cx="2541930" cy="104310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Menerbitkan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laporan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keuangan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untuk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tujuan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umum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bagi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pengguna</a:t>
          </a:r>
          <a:r>
            <a:rPr lang="en-US" sz="1600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dirty="0" err="1" smtClean="0">
              <a:latin typeface="Times New Roman" charset="0"/>
              <a:ea typeface="Times New Roman" charset="0"/>
              <a:cs typeface="Times New Roman" charset="0"/>
            </a:rPr>
            <a:t>eksternal</a:t>
          </a:r>
          <a:endParaRPr lang="en-US" sz="16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1781614" y="2609114"/>
        <a:ext cx="2541930" cy="1043108"/>
      </dsp:txXfrm>
    </dsp:sp>
    <dsp:sp modelId="{126B0C41-3BCF-074A-BBB7-DEFC1404CB73}">
      <dsp:nvSpPr>
        <dsp:cNvPr id="0" name=""/>
        <dsp:cNvSpPr/>
      </dsp:nvSpPr>
      <dsp:spPr>
        <a:xfrm>
          <a:off x="5375769" y="1343"/>
          <a:ext cx="3392647" cy="104310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latin typeface="Times New Roman" charset="0"/>
              <a:ea typeface="Times New Roman" charset="0"/>
              <a:cs typeface="Times New Roman" charset="0"/>
            </a:rPr>
            <a:t>Memenuhi k</a:t>
          </a:r>
          <a:r>
            <a:rPr lang="en-US" sz="2000" b="1" kern="1200" dirty="0" err="1" smtClean="0">
              <a:latin typeface="Times New Roman" charset="0"/>
              <a:ea typeface="Times New Roman" charset="0"/>
              <a:cs typeface="Times New Roman" charset="0"/>
            </a:rPr>
            <a:t>riteria</a:t>
          </a:r>
          <a:r>
            <a:rPr lang="id-ID" sz="2000" b="1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2000" b="1" kern="1200" dirty="0" smtClean="0">
              <a:latin typeface="Times New Roman" charset="0"/>
              <a:ea typeface="Times New Roman" charset="0"/>
              <a:cs typeface="Times New Roman" charset="0"/>
            </a:rPr>
            <a:t>UMKM </a:t>
          </a:r>
          <a:r>
            <a:rPr lang="id-ID" sz="2000" b="1" kern="1200" dirty="0" smtClean="0">
              <a:latin typeface="Times New Roman" charset="0"/>
              <a:ea typeface="Times New Roman" charset="0"/>
              <a:cs typeface="Times New Roman" charset="0"/>
            </a:rPr>
            <a:t/>
          </a:r>
          <a:br>
            <a:rPr lang="id-ID" sz="2000" b="1" kern="1200" dirty="0" smtClean="0">
              <a:latin typeface="Times New Roman" charset="0"/>
              <a:ea typeface="Times New Roman" charset="0"/>
              <a:cs typeface="Times New Roman" charset="0"/>
            </a:rPr>
          </a:br>
          <a:r>
            <a:rPr lang="en-US" sz="2000" b="1" kern="1200" dirty="0" err="1" smtClean="0">
              <a:latin typeface="Times New Roman" charset="0"/>
              <a:ea typeface="Times New Roman" charset="0"/>
              <a:cs typeface="Times New Roman" charset="0"/>
            </a:rPr>
            <a:t>sesuai</a:t>
          </a:r>
          <a:r>
            <a:rPr lang="en-US" sz="20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UU No 20/2008 </a:t>
          </a:r>
          <a:r>
            <a:rPr lang="en-US" sz="20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tentang</a:t>
          </a:r>
          <a:r>
            <a:rPr lang="en-US" sz="20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UMKM</a:t>
          </a:r>
          <a:endParaRPr lang="en-US" sz="20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5375769" y="1343"/>
        <a:ext cx="3392647" cy="1043108"/>
      </dsp:txXfrm>
    </dsp:sp>
    <dsp:sp modelId="{56B3C150-A055-4442-8BB0-29DBB2234192}">
      <dsp:nvSpPr>
        <dsp:cNvPr id="0" name=""/>
        <dsp:cNvSpPr/>
      </dsp:nvSpPr>
      <dsp:spPr>
        <a:xfrm>
          <a:off x="5715034" y="1044452"/>
          <a:ext cx="504338" cy="844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166"/>
              </a:lnTo>
              <a:lnTo>
                <a:pt x="504338" y="844166"/>
              </a:lnTo>
            </a:path>
          </a:pathLst>
        </a:custGeom>
        <a:noFill/>
        <a:ln w="10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10CF3-7196-9F4D-A50E-D9409139CC9B}">
      <dsp:nvSpPr>
        <dsp:cNvPr id="0" name=""/>
        <dsp:cNvSpPr/>
      </dsp:nvSpPr>
      <dsp:spPr>
        <a:xfrm>
          <a:off x="6219372" y="1305229"/>
          <a:ext cx="3184384" cy="116677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Times New Roman" charset="0"/>
              <a:ea typeface="Times New Roman" charset="0"/>
              <a:cs typeface="Times New Roman" charset="0"/>
            </a:rPr>
            <a:t>Bukan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anak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perusahaan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cabang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perusahaan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yang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dimiliki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dikuasai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menjadi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bagian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,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secara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langsung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atau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langsung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1)</a:t>
          </a:r>
          <a:endParaRPr lang="en-US" sz="16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6219372" y="1305229"/>
        <a:ext cx="3184384" cy="1166779"/>
      </dsp:txXfrm>
    </dsp:sp>
    <dsp:sp modelId="{55DA2DB1-DCE4-A84A-8C30-01A49E8E2EE7}">
      <dsp:nvSpPr>
        <dsp:cNvPr id="0" name=""/>
        <dsp:cNvSpPr/>
      </dsp:nvSpPr>
      <dsp:spPr>
        <a:xfrm>
          <a:off x="5715034" y="1044452"/>
          <a:ext cx="528622" cy="220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887"/>
              </a:lnTo>
              <a:lnTo>
                <a:pt x="528622" y="2209887"/>
              </a:lnTo>
            </a:path>
          </a:pathLst>
        </a:custGeom>
        <a:noFill/>
        <a:ln w="10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17E22-9030-6D4A-BF9B-C22CFF6BE402}">
      <dsp:nvSpPr>
        <dsp:cNvPr id="0" name=""/>
        <dsp:cNvSpPr/>
      </dsp:nvSpPr>
      <dsp:spPr>
        <a:xfrm>
          <a:off x="6243656" y="2732785"/>
          <a:ext cx="3184384" cy="104310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Times New Roman" charset="0"/>
              <a:ea typeface="Times New Roman" charset="0"/>
              <a:cs typeface="Times New Roman" charset="0"/>
            </a:rPr>
            <a:t>Rentang</a:t>
          </a:r>
          <a:r>
            <a:rPr lang="en-US" sz="1600" b="1" kern="120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kern="1200" dirty="0" err="1" smtClean="0">
              <a:latin typeface="Times New Roman" charset="0"/>
              <a:ea typeface="Times New Roman" charset="0"/>
              <a:cs typeface="Times New Roman" charset="0"/>
            </a:rPr>
            <a:t>kuantitatif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 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tertentu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: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kekayaan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bersih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termasuk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tanah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dan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bangunan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)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atau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hasil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penjualan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tahunan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(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6)</a:t>
          </a:r>
          <a:r>
            <a:rPr lang="de-DE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endParaRPr lang="en-US" sz="16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6243656" y="2732785"/>
        <a:ext cx="3184384" cy="1043108"/>
      </dsp:txXfrm>
    </dsp:sp>
    <dsp:sp modelId="{285160D6-4B59-C649-9A23-13D495541E57}">
      <dsp:nvSpPr>
        <dsp:cNvPr id="0" name=""/>
        <dsp:cNvSpPr/>
      </dsp:nvSpPr>
      <dsp:spPr>
        <a:xfrm>
          <a:off x="5715034" y="1044452"/>
          <a:ext cx="480806" cy="3373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3511"/>
              </a:lnTo>
              <a:lnTo>
                <a:pt x="480806" y="3373511"/>
              </a:lnTo>
            </a:path>
          </a:pathLst>
        </a:custGeom>
        <a:noFill/>
        <a:ln w="10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3E781-7D91-7D42-BBA1-F01C8DBD04C6}">
      <dsp:nvSpPr>
        <dsp:cNvPr id="0" name=""/>
        <dsp:cNvSpPr/>
      </dsp:nvSpPr>
      <dsp:spPr>
        <a:xfrm>
          <a:off x="6195840" y="4036671"/>
          <a:ext cx="3169130" cy="76258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Times New Roman" charset="0"/>
              <a:ea typeface="Times New Roman" charset="0"/>
              <a:cs typeface="Times New Roman" charset="0"/>
            </a:rPr>
            <a:t>Tidak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memiliki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/</a:t>
          </a:r>
          <a:r>
            <a:rPr lang="en-US" sz="1600" b="1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menguasai</a:t>
          </a:r>
          <a:r>
            <a:rPr lang="en-US" sz="1600" b="1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UMKM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mitra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usahanya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           (</a:t>
          </a:r>
          <a:r>
            <a:rPr lang="en-US" sz="1600" kern="1200" baseline="0" dirty="0" err="1" smtClean="0">
              <a:latin typeface="Times New Roman" charset="0"/>
              <a:ea typeface="Times New Roman" charset="0"/>
              <a:cs typeface="Times New Roman" charset="0"/>
            </a:rPr>
            <a:t>Pasal</a:t>
          </a:r>
          <a:r>
            <a:rPr lang="en-US" sz="1600" kern="1200" baseline="0" dirty="0" smtClean="0">
              <a:latin typeface="Times New Roman" charset="0"/>
              <a:ea typeface="Times New Roman" charset="0"/>
              <a:cs typeface="Times New Roman" charset="0"/>
            </a:rPr>
            <a:t> 35)</a:t>
          </a:r>
          <a:endParaRPr lang="en-US" sz="16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6195840" y="4036671"/>
        <a:ext cx="3169130" cy="7625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B655E6-A22A-48E8-AEFD-C025E0DE8F2A}">
      <dsp:nvSpPr>
        <dsp:cNvPr id="0" name=""/>
        <dsp:cNvSpPr/>
      </dsp:nvSpPr>
      <dsp:spPr>
        <a:xfrm>
          <a:off x="0" y="150524"/>
          <a:ext cx="7924800" cy="3572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187452" rIns="6150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000" kern="1200" dirty="0" smtClean="0"/>
            <a:t>IFRS 9 Financial Instruments (efektif 1 Januari 2018) – Sudah diadopsi menjadi ED PSAK 71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IFRS 14 Regulatory Deferral Accounts (efektif 1 Januari 2016) – </a:t>
          </a:r>
          <a:r>
            <a:rPr lang="en-US" sz="2000" kern="1200" dirty="0" err="1" smtClean="0"/>
            <a:t>belum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diadopsi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karena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dirasa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tidak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relevan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untuk</a:t>
          </a:r>
          <a:r>
            <a:rPr lang="en-US" sz="2000" kern="1200" dirty="0" smtClean="0"/>
            <a:t> Indonesia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IFRS 15 Revenue from Contracts with Customers (efektif 1 Januari 2017) – </a:t>
          </a:r>
          <a:r>
            <a:rPr lang="en-US" sz="2000" kern="1200" dirty="0" err="1" smtClean="0"/>
            <a:t>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diadopsi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menjadi</a:t>
          </a:r>
          <a:r>
            <a:rPr lang="en-US" sz="2000" kern="1200" dirty="0" smtClean="0"/>
            <a:t> ED PSAK 72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IFRIC 21 Levies (efektif 1 Januari 2014) – </a:t>
          </a:r>
          <a:r>
            <a:rPr lang="en-US" sz="2000" kern="1200" dirty="0" err="1" smtClean="0"/>
            <a:t>Sudah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diadopsi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menjadi</a:t>
          </a:r>
          <a:r>
            <a:rPr lang="en-US" sz="2000" kern="1200" dirty="0" smtClean="0"/>
            <a:t> ISAK 30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Amandemen IAS 41 Agriculture (efektif 1 Januari 2016)</a:t>
          </a:r>
          <a:r>
            <a:rPr lang="en-US" sz="2000" kern="1200" dirty="0" smtClean="0"/>
            <a:t> – </a:t>
          </a:r>
          <a:r>
            <a:rPr lang="en-US" sz="2000" kern="1200" dirty="0" err="1" smtClean="0"/>
            <a:t>Sudah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Diadopsi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menjadi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amandemen</a:t>
          </a:r>
          <a:r>
            <a:rPr lang="en-US" sz="2000" kern="1200" dirty="0" smtClean="0"/>
            <a:t> PSAK 16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IFRS 16 Leases – </a:t>
          </a:r>
          <a:r>
            <a:rPr lang="en-US" sz="2000" kern="1200" dirty="0" err="1" smtClean="0"/>
            <a:t>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diadopsi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masuk</a:t>
          </a:r>
          <a:r>
            <a:rPr lang="en-US" sz="2000" kern="1200" dirty="0" smtClean="0"/>
            <a:t> agenda DSAK </a:t>
          </a:r>
          <a:r>
            <a:rPr lang="en-US" sz="2000" kern="1200" dirty="0" err="1" smtClean="0"/>
            <a:t>tahun</a:t>
          </a:r>
          <a:r>
            <a:rPr lang="en-US" sz="2000" kern="1200" dirty="0" smtClean="0"/>
            <a:t> 2016</a:t>
          </a:r>
          <a:endParaRPr lang="id-ID" sz="2000" kern="1200" dirty="0"/>
        </a:p>
      </dsp:txBody>
      <dsp:txXfrm>
        <a:off x="0" y="150524"/>
        <a:ext cx="7924800" cy="3572100"/>
      </dsp:txXfrm>
    </dsp:sp>
    <dsp:sp modelId="{B9DCB8F9-6F6B-4BC0-89B3-D99FACDF16CE}">
      <dsp:nvSpPr>
        <dsp:cNvPr id="0" name=""/>
        <dsp:cNvSpPr/>
      </dsp:nvSpPr>
      <dsp:spPr>
        <a:xfrm>
          <a:off x="396240" y="17684"/>
          <a:ext cx="554736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IFRS terbaru:</a:t>
          </a:r>
          <a:endParaRPr lang="id-ID" sz="2400" b="1" kern="1200" dirty="0"/>
        </a:p>
      </dsp:txBody>
      <dsp:txXfrm>
        <a:off x="396240" y="17684"/>
        <a:ext cx="5547360" cy="265680"/>
      </dsp:txXfrm>
    </dsp:sp>
    <dsp:sp modelId="{33CA56C5-9324-45D4-9EED-C7BECF51AC6F}">
      <dsp:nvSpPr>
        <dsp:cNvPr id="0" name=""/>
        <dsp:cNvSpPr/>
      </dsp:nvSpPr>
      <dsp:spPr>
        <a:xfrm>
          <a:off x="0" y="3904065"/>
          <a:ext cx="7924800" cy="878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187452" rIns="6150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IFRS 4 Insurance Contract</a:t>
          </a:r>
          <a:r>
            <a:rPr lang="en-US" sz="2000" kern="1200" dirty="0" smtClean="0"/>
            <a:t>s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err="1" smtClean="0"/>
            <a:t>Amandemen</a:t>
          </a:r>
          <a:r>
            <a:rPr lang="fr-FR" sz="2000" kern="1200" dirty="0" smtClean="0"/>
            <a:t> dan penyesuaian IFRS lain</a:t>
          </a:r>
          <a:endParaRPr lang="id-ID" sz="2000" kern="1200" dirty="0"/>
        </a:p>
      </dsp:txBody>
      <dsp:txXfrm>
        <a:off x="0" y="3904065"/>
        <a:ext cx="7924800" cy="878850"/>
      </dsp:txXfrm>
    </dsp:sp>
    <dsp:sp modelId="{092481F8-995B-42F8-93E6-64942BCE20E3}">
      <dsp:nvSpPr>
        <dsp:cNvPr id="0" name=""/>
        <dsp:cNvSpPr/>
      </dsp:nvSpPr>
      <dsp:spPr>
        <a:xfrm>
          <a:off x="396240" y="3771225"/>
          <a:ext cx="5547360" cy="26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Pembahasan IASB:</a:t>
          </a:r>
          <a:endParaRPr lang="id-ID" sz="2400" b="1" kern="1200" dirty="0"/>
        </a:p>
      </dsp:txBody>
      <dsp:txXfrm>
        <a:off x="396240" y="3771225"/>
        <a:ext cx="5547360" cy="265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A9DDF-3C2F-4377-92D5-41E8F41B7100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0F8AF-AEAD-4208-A41A-30B2C695F4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Pasal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Pasal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35 UU UMKM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berarti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EMKM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entitas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entitas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asosiasi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Pasal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6 UU UMKM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rentang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kuantitatif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UMKM yang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dilihat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kekayaan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bersih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tahunan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DK05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(c)).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86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9404">
              <a:defRPr/>
            </a:pPr>
            <a:r>
              <a:rPr lang="en-US" sz="1000" b="1" dirty="0"/>
              <a:t>IFRS FULL ADOPTION ?</a:t>
            </a:r>
            <a:endParaRPr lang="en-US" sz="1000" dirty="0"/>
          </a:p>
          <a:p>
            <a:pPr defTabSz="899404">
              <a:defRPr/>
            </a:pPr>
            <a:endParaRPr lang="en-US" sz="1000" dirty="0"/>
          </a:p>
          <a:p>
            <a:pPr defTabSz="899404">
              <a:defRPr/>
            </a:pPr>
            <a:r>
              <a:rPr lang="en-US" sz="1000" dirty="0"/>
              <a:t>Taking into consideration the current IFRS convergence program (Phase One and Phase Two) which will end in 1 January 2015</a:t>
            </a:r>
          </a:p>
          <a:p>
            <a:pPr defTabSz="899404">
              <a:defRPr/>
            </a:pPr>
            <a:endParaRPr lang="en-US" sz="1000" dirty="0"/>
          </a:p>
          <a:p>
            <a:pPr defTabSz="899404">
              <a:defRPr/>
            </a:pPr>
            <a:r>
              <a:rPr lang="en-US" sz="1000" b="1" dirty="0"/>
              <a:t>WHEN ?</a:t>
            </a:r>
          </a:p>
          <a:p>
            <a:pPr defTabSz="899404">
              <a:buFontTx/>
              <a:buChar char="-"/>
              <a:defRPr/>
            </a:pPr>
            <a:r>
              <a:rPr lang="en-US" sz="1000" dirty="0"/>
              <a:t> After the next milestone, that is the effective date for the second phase convergence, 1 January 2015</a:t>
            </a:r>
          </a:p>
          <a:p>
            <a:pPr defTabSz="899404">
              <a:buFontTx/>
              <a:buChar char="-"/>
              <a:defRPr/>
            </a:pPr>
            <a:r>
              <a:rPr lang="en-GB" sz="1000" dirty="0"/>
              <a:t> Taking into consideration the required transition time from phase two to full adoption</a:t>
            </a:r>
          </a:p>
          <a:p>
            <a:pPr defTabSz="899404">
              <a:buFontTx/>
              <a:buChar char="-"/>
              <a:defRPr/>
            </a:pPr>
            <a:r>
              <a:rPr lang="en-GB" sz="1000" dirty="0"/>
              <a:t> A long term blue print as the next step, to further establish Indonesia’s approach towards the IFRS full adoption</a:t>
            </a:r>
          </a:p>
          <a:p>
            <a:pPr defTabSz="899404">
              <a:defRPr/>
            </a:pPr>
            <a:endParaRPr lang="en-GB" sz="1000" dirty="0"/>
          </a:p>
          <a:p>
            <a:pPr defTabSz="899404">
              <a:defRPr/>
            </a:pPr>
            <a:r>
              <a:rPr lang="en-GB" sz="1000" b="1" dirty="0"/>
              <a:t>CONSIDERATIONS</a:t>
            </a:r>
            <a:endParaRPr lang="en-GB" sz="1000" dirty="0"/>
          </a:p>
          <a:p>
            <a:pPr defTabSz="899404">
              <a:buFontTx/>
              <a:buChar char="-"/>
              <a:defRPr/>
            </a:pPr>
            <a:r>
              <a:rPr lang="en-GB" sz="1000" dirty="0"/>
              <a:t> IFRS full adoption as a national commitment that requires the full support and commitment from all stakeholders</a:t>
            </a:r>
          </a:p>
          <a:p>
            <a:pPr defTabSz="899404">
              <a:buFontTx/>
              <a:buChar char="-"/>
              <a:defRPr/>
            </a:pPr>
            <a:r>
              <a:rPr lang="en-GB" sz="1000" dirty="0"/>
              <a:t> Identifying the best Indonesian FRS structure (tiers) to accommodate IFRS</a:t>
            </a:r>
          </a:p>
          <a:p>
            <a:pPr defTabSz="899404">
              <a:buFontTx/>
              <a:buChar char="-"/>
              <a:defRPr/>
            </a:pPr>
            <a:r>
              <a:rPr lang="en-GB" sz="1000" dirty="0"/>
              <a:t> Cooperation and coordination with relevant regulators, to accommodate IFRS in the regulations</a:t>
            </a:r>
            <a:endParaRPr lang="en-GB" sz="1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9746B-2A34-4285-BE83-03F0AD068E0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00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IFRS FULL ADOPTION ?</a:t>
            </a:r>
            <a:endParaRPr lang="en-US" sz="10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baseline="0" dirty="0" smtClean="0"/>
              <a:t>Taking into consideration the current IFRS convergence program (Phase One and Phase Two) which will end in 1 January 2015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/>
              <a:t>WHEN 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b="0" baseline="0" dirty="0" smtClean="0"/>
              <a:t> After the next milestone, that is the effective date for the second phase convergence, 1 January 2015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b="0" dirty="0" smtClean="0"/>
              <a:t> Taking</a:t>
            </a:r>
            <a:r>
              <a:rPr lang="en-GB" sz="1000" b="0" baseline="0" dirty="0" smtClean="0"/>
              <a:t> into consideration the required transition time from phase two to full adoption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b="0" baseline="0" dirty="0" smtClean="0"/>
              <a:t> A long term blue print as the next step, to further establish Indonesia’s approach towards the IFRS full adoption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baseline="0" dirty="0" smtClean="0"/>
              <a:t>CONSIDERATIONS</a:t>
            </a:r>
            <a:endParaRPr lang="en-GB" sz="1000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b="0" baseline="0" dirty="0" smtClean="0"/>
              <a:t> IFRS full adoption as a national commitment that requires the full support and commitment from all stakeholders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b="0" baseline="0" dirty="0" smtClean="0"/>
              <a:t> Identifying the best Indonesian FRS structure (tiers) to accommodate IFRS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b="0" baseline="0" dirty="0" smtClean="0"/>
              <a:t> Cooperation and coordination with relevant regulators, to accommodate IFRS in the regulations</a:t>
            </a:r>
            <a:endParaRPr lang="en-GB" sz="10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9746B-2A34-4285-BE83-03F0AD068E0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041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0663" y="669925"/>
            <a:ext cx="4402137" cy="3302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300" b="1" dirty="0" smtClean="0"/>
              <a:t>1.  On the topic, “Challenges Facing Financial Accounting,” what did the AICPA Special Committee on Financial Reporting suggest should be included in future financial statements?</a:t>
            </a:r>
          </a:p>
          <a:p>
            <a:pPr>
              <a:buFontTx/>
              <a:buChar char="•"/>
            </a:pPr>
            <a:r>
              <a:rPr lang="en-US" sz="1300" b="1" dirty="0" smtClean="0"/>
              <a:t>Non-financial</a:t>
            </a:r>
            <a:r>
              <a:rPr lang="en-US" sz="1100" b="1" dirty="0" smtClean="0"/>
              <a:t> </a:t>
            </a:r>
            <a:r>
              <a:rPr lang="en-US" sz="1300" b="1" dirty="0" smtClean="0"/>
              <a:t>Measurements</a:t>
            </a:r>
            <a:r>
              <a:rPr lang="en-US" sz="1100" b="1" dirty="0" smtClean="0"/>
              <a:t> (customer satisfaction indexes, backlog information, and reject rates on goods purchases).</a:t>
            </a:r>
          </a:p>
          <a:p>
            <a:pPr>
              <a:buFontTx/>
              <a:buChar char="•"/>
            </a:pPr>
            <a:r>
              <a:rPr lang="en-US" sz="1300" b="1" dirty="0" smtClean="0"/>
              <a:t>Forward-looking Information</a:t>
            </a:r>
            <a:r>
              <a:rPr lang="en-US" sz="1100" b="1" dirty="0" smtClean="0"/>
              <a:t> </a:t>
            </a:r>
          </a:p>
          <a:p>
            <a:pPr>
              <a:buFontTx/>
              <a:buChar char="•"/>
            </a:pPr>
            <a:r>
              <a:rPr lang="en-US" sz="1300" b="1" dirty="0" smtClean="0"/>
              <a:t>Soft Assets</a:t>
            </a:r>
            <a:r>
              <a:rPr lang="en-US" sz="1100" b="1" dirty="0" smtClean="0"/>
              <a:t> (a company’s know-how, market dominance, marketing setup, well-trained employees, and brand image).</a:t>
            </a:r>
          </a:p>
          <a:p>
            <a:pPr>
              <a:buFontTx/>
              <a:buChar char="•"/>
            </a:pPr>
            <a:r>
              <a:rPr lang="en-US" sz="1300" b="1" dirty="0" smtClean="0"/>
              <a:t>Timeliness</a:t>
            </a:r>
            <a:r>
              <a:rPr lang="en-US" sz="1100" b="1" dirty="0" smtClean="0"/>
              <a:t> (no real time financial information)</a:t>
            </a:r>
          </a:p>
          <a:p>
            <a:pPr>
              <a:buFontTx/>
              <a:buChar char="•"/>
            </a:pPr>
            <a:endParaRPr lang="en-US" sz="11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330227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36A34-0997-4F6F-8E2B-8E18B456F10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2667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36A34-0997-4F6F-8E2B-8E18B456F10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467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266D94-2438-4E65-B13E-21D73B7C64CA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93D7-AD7F-481E-86F3-19771EF1B77B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E7B8FBB-40FC-4152-9993-9EA52868F72E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154-7F15-4DB1-9A10-190F48E28384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41EE-73BA-40E9-B6CD-0377DC9BD4FA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3A2F9FB-98A4-49C7-8F57-B331577F6566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331CDE-7012-455F-BFFE-3E93831E3B54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9283-1294-4365-BEF3-6EECBA1C7425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4922-3BC4-4558-967D-199A87E96D3F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BF29-AFA0-4656-80F8-81866175AC33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1D322C2-31CF-492D-814B-6BE95BD77EAA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E72B43-E9B7-40E1-9CD7-777A1BFDFA4A}" type="datetime1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5A84F6-A6A9-4F64-8D1C-6A3A15227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PSAK </a:t>
            </a:r>
            <a:r>
              <a:rPr lang="en-US" dirty="0" err="1" smtClean="0"/>
              <a:t>konvergensi</a:t>
            </a:r>
            <a:r>
              <a:rPr lang="en-US" dirty="0" smtClean="0"/>
              <a:t> IFRS </a:t>
            </a:r>
            <a:r>
              <a:rPr lang="en-US" dirty="0" err="1" smtClean="0"/>
              <a:t>Terbaru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Ersa</a:t>
            </a:r>
            <a:r>
              <a:rPr lang="en-US" dirty="0" smtClean="0"/>
              <a:t> Tri </a:t>
            </a:r>
            <a:r>
              <a:rPr lang="en-US" dirty="0" err="1" smtClean="0"/>
              <a:t>Wahyuni</a:t>
            </a:r>
            <a:r>
              <a:rPr lang="en-US" dirty="0" smtClean="0"/>
              <a:t>, PhD, CA, </a:t>
            </a:r>
            <a:r>
              <a:rPr lang="en-US" dirty="0" err="1" smtClean="0"/>
              <a:t>Ak</a:t>
            </a:r>
            <a:r>
              <a:rPr lang="en-US" dirty="0" smtClean="0"/>
              <a:t> (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Padjadjaran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84F6-A6A9-4F64-8D1C-6A3A152277F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286000" y="3048000"/>
            <a:ext cx="6477000" cy="1828800"/>
          </a:xfrm>
        </p:spPr>
        <p:txBody>
          <a:bodyPr/>
          <a:lstStyle/>
          <a:p>
            <a:r>
              <a:rPr lang="en-US" dirty="0" err="1" smtClean="0"/>
              <a:t>Konvergensi</a:t>
            </a:r>
            <a:r>
              <a:rPr lang="en-US" dirty="0" smtClean="0"/>
              <a:t> IFRS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75A84F6-A6A9-4F64-8D1C-6A3A152277F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IFRS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64AB14-FF8F-41D7-906D-05B949494F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IFRS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IASB (International Accounting Standard Board) yang </a:t>
            </a:r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London</a:t>
            </a:r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telah </a:t>
            </a:r>
            <a:r>
              <a:rPr lang="en-US" dirty="0" err="1" smtClean="0"/>
              <a:t>diadopsi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142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endParaRPr lang="en-US" dirty="0" smtClean="0"/>
          </a:p>
          <a:p>
            <a:r>
              <a:rPr lang="en-US" dirty="0" smtClean="0"/>
              <a:t>Level </a:t>
            </a:r>
            <a:r>
              <a:rPr lang="en-US" dirty="0" err="1" smtClean="0"/>
              <a:t>adopsi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beda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Indonesia IFRS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PSAK</a:t>
            </a:r>
          </a:p>
          <a:p>
            <a:r>
              <a:rPr lang="en-US" dirty="0" smtClean="0"/>
              <a:t>IFRS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modal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533400"/>
            <a:ext cx="8839200" cy="516731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Konvergensi</a:t>
            </a:r>
            <a:r>
              <a:rPr lang="en-US" sz="3600" dirty="0" smtClean="0"/>
              <a:t> IFRS DI </a:t>
            </a:r>
            <a:r>
              <a:rPr lang="en-US" sz="3600" dirty="0"/>
              <a:t>INDONESIA</a:t>
            </a:r>
            <a:endParaRPr lang="id-ID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75C1652-3524-4DAB-ACA1-330D9DCD90BA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1371600"/>
            <a:ext cx="830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" y="1447800"/>
            <a:ext cx="8305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" y="2590800"/>
            <a:ext cx="830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6" idx="0"/>
          </p:cNvCxnSpPr>
          <p:nvPr/>
        </p:nvCxnSpPr>
        <p:spPr>
          <a:xfrm rot="5400000" flipH="1" flipV="1">
            <a:off x="533400" y="2209800"/>
            <a:ext cx="457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838200" y="2514600"/>
            <a:ext cx="3581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43400" y="2514600"/>
            <a:ext cx="3886200" cy="152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9" idx="1"/>
          </p:cNvCxnSpPr>
          <p:nvPr/>
        </p:nvCxnSpPr>
        <p:spPr>
          <a:xfrm rot="5400000">
            <a:off x="2400300" y="3352800"/>
            <a:ext cx="457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0" idx="1"/>
          </p:cNvCxnSpPr>
          <p:nvPr/>
        </p:nvCxnSpPr>
        <p:spPr>
          <a:xfrm rot="5400000">
            <a:off x="6134100" y="3352800"/>
            <a:ext cx="457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343400" y="2438400"/>
            <a:ext cx="304800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" name="Straight Connector 22"/>
          <p:cNvCxnSpPr>
            <a:stCxn id="22" idx="0"/>
            <a:endCxn id="24" idx="2"/>
          </p:cNvCxnSpPr>
          <p:nvPr/>
        </p:nvCxnSpPr>
        <p:spPr>
          <a:xfrm rot="5400000" flipH="1" flipV="1">
            <a:off x="4337566" y="2280166"/>
            <a:ext cx="31646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2400" y="1752600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1 Jan 12</a:t>
            </a:r>
          </a:p>
        </p:txBody>
      </p:sp>
      <p:sp>
        <p:nvSpPr>
          <p:cNvPr id="25" name="Oval 24"/>
          <p:cNvSpPr/>
          <p:nvPr/>
        </p:nvSpPr>
        <p:spPr>
          <a:xfrm>
            <a:off x="8077200" y="2438400"/>
            <a:ext cx="304800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6" name="Oval 25"/>
          <p:cNvSpPr/>
          <p:nvPr/>
        </p:nvSpPr>
        <p:spPr>
          <a:xfrm>
            <a:off x="609600" y="2438400"/>
            <a:ext cx="304800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7" name="Straight Connector 26"/>
          <p:cNvCxnSpPr>
            <a:stCxn id="25" idx="0"/>
            <a:endCxn id="28" idx="2"/>
          </p:cNvCxnSpPr>
          <p:nvPr/>
        </p:nvCxnSpPr>
        <p:spPr>
          <a:xfrm rot="5400000" flipH="1" flipV="1">
            <a:off x="8071366" y="2280166"/>
            <a:ext cx="31646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96200" y="1752600"/>
            <a:ext cx="1066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1 Jan 15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2438400" y="1219200"/>
            <a:ext cx="381000" cy="34290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/>
          <p:cNvSpPr/>
          <p:nvPr/>
        </p:nvSpPr>
        <p:spPr>
          <a:xfrm rot="16200000">
            <a:off x="6172200" y="1219200"/>
            <a:ext cx="381000" cy="34290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0"/>
          <p:cNvGrpSpPr/>
          <p:nvPr/>
        </p:nvGrpSpPr>
        <p:grpSpPr>
          <a:xfrm>
            <a:off x="1905000" y="3276600"/>
            <a:ext cx="1447800" cy="674132"/>
            <a:chOff x="1905000" y="3031331"/>
            <a:chExt cx="1447800" cy="674132"/>
          </a:xfrm>
        </p:grpSpPr>
        <p:sp>
          <p:nvSpPr>
            <p:cNvPr id="32" name="TextBox 31"/>
            <p:cNvSpPr txBox="1"/>
            <p:nvPr/>
          </p:nvSpPr>
          <p:spPr>
            <a:xfrm>
              <a:off x="1905000" y="3336131"/>
              <a:ext cx="144780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2008 – 2012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05000" y="3031331"/>
              <a:ext cx="1447800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PHASE ONE</a:t>
              </a:r>
            </a:p>
          </p:txBody>
        </p:sp>
      </p:grpSp>
      <p:grpSp>
        <p:nvGrpSpPr>
          <p:cNvPr id="3" name="Group 33"/>
          <p:cNvGrpSpPr/>
          <p:nvPr/>
        </p:nvGrpSpPr>
        <p:grpSpPr>
          <a:xfrm>
            <a:off x="5638800" y="3276600"/>
            <a:ext cx="1447800" cy="674132"/>
            <a:chOff x="5486400" y="3640931"/>
            <a:chExt cx="1447800" cy="674132"/>
          </a:xfrm>
        </p:grpSpPr>
        <p:sp>
          <p:nvSpPr>
            <p:cNvPr id="35" name="TextBox 34"/>
            <p:cNvSpPr txBox="1"/>
            <p:nvPr/>
          </p:nvSpPr>
          <p:spPr>
            <a:xfrm>
              <a:off x="5486400" y="3945731"/>
              <a:ext cx="1447800" cy="36933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2012 – 2015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86400" y="3640931"/>
              <a:ext cx="144780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PHASE TWO</a:t>
              </a:r>
            </a:p>
          </p:txBody>
        </p:sp>
      </p:grpSp>
      <p:grpSp>
        <p:nvGrpSpPr>
          <p:cNvPr id="7" name="Group 36"/>
          <p:cNvGrpSpPr/>
          <p:nvPr/>
        </p:nvGrpSpPr>
        <p:grpSpPr>
          <a:xfrm>
            <a:off x="381000" y="1600200"/>
            <a:ext cx="2362200" cy="674132"/>
            <a:chOff x="304800" y="3640931"/>
            <a:chExt cx="2362200" cy="674132"/>
          </a:xfrm>
        </p:grpSpPr>
        <p:sp>
          <p:nvSpPr>
            <p:cNvPr id="38" name="TextBox 37"/>
            <p:cNvSpPr txBox="1"/>
            <p:nvPr/>
          </p:nvSpPr>
          <p:spPr>
            <a:xfrm>
              <a:off x="304800" y="3945731"/>
              <a:ext cx="236220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8 Dec 08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4800" y="3640931"/>
              <a:ext cx="2362200" cy="3693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PUBLIC COMMITMENT</a:t>
              </a:r>
            </a:p>
          </p:txBody>
        </p:sp>
      </p:grpSp>
      <p:sp>
        <p:nvSpPr>
          <p:cNvPr id="42" name="Rectangle 41"/>
          <p:cNvSpPr/>
          <p:nvPr/>
        </p:nvSpPr>
        <p:spPr>
          <a:xfrm>
            <a:off x="304800" y="4495800"/>
            <a:ext cx="2514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IFRS FULL ADOPTION ?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505200" y="4191000"/>
            <a:ext cx="2286000" cy="1143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WHEN ?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Post 2015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Transitional period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Long term blue print</a:t>
            </a:r>
          </a:p>
        </p:txBody>
      </p:sp>
      <p:cxnSp>
        <p:nvCxnSpPr>
          <p:cNvPr id="45" name="Straight Arrow Connector 44"/>
          <p:cNvCxnSpPr>
            <a:stCxn id="42" idx="3"/>
            <a:endCxn id="43" idx="1"/>
          </p:cNvCxnSpPr>
          <p:nvPr/>
        </p:nvCxnSpPr>
        <p:spPr>
          <a:xfrm>
            <a:off x="2819400" y="4762500"/>
            <a:ext cx="6858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943600" y="4191000"/>
            <a:ext cx="2819400" cy="1143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CONSIDERATIONS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National commitment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Stakeholders’ buy in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Indonesian FRS structure</a:t>
            </a:r>
          </a:p>
        </p:txBody>
      </p:sp>
    </p:spTree>
    <p:extLst>
      <p:ext uri="{BB962C8B-B14F-4D97-AF65-F5344CB8AC3E}">
        <p14:creationId xmlns="" xmlns:p14="http://schemas.microsoft.com/office/powerpoint/2010/main" val="2033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594672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Konvergensi</a:t>
            </a:r>
            <a:r>
              <a:rPr lang="en-US" sz="3600" dirty="0" smtClean="0"/>
              <a:t> IFRS Di Indonesia</a:t>
            </a:r>
            <a:endParaRPr lang="id-ID" sz="3600" dirty="0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914400" y="1905000"/>
            <a:ext cx="8229600" cy="377539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Komitment</a:t>
            </a:r>
            <a:r>
              <a:rPr lang="en-US" sz="2400" dirty="0" smtClean="0"/>
              <a:t> </a:t>
            </a:r>
            <a:r>
              <a:rPr lang="en-US" sz="2400" dirty="0" err="1" smtClean="0"/>
              <a:t>dicanangkan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IAI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8 </a:t>
            </a:r>
            <a:r>
              <a:rPr lang="en-US" sz="2400" dirty="0" err="1" smtClean="0"/>
              <a:t>Desember</a:t>
            </a:r>
            <a:r>
              <a:rPr lang="en-US" sz="2400" dirty="0" smtClean="0"/>
              <a:t> 2008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IFRS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standar global. </a:t>
            </a:r>
            <a:endParaRPr lang="en-GB" sz="2400" dirty="0"/>
          </a:p>
          <a:p>
            <a:r>
              <a:rPr lang="en-US" sz="2400" dirty="0" err="1" smtClean="0"/>
              <a:t>Konvergensi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bertahap</a:t>
            </a:r>
            <a:r>
              <a:rPr lang="en-US" sz="2400" dirty="0" smtClean="0"/>
              <a:t>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adopsi</a:t>
            </a:r>
            <a:r>
              <a:rPr lang="en-US" sz="2400" dirty="0" smtClean="0"/>
              <a:t> full IFRS </a:t>
            </a:r>
          </a:p>
          <a:p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konvergensi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signidikan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SAK </a:t>
            </a:r>
            <a:r>
              <a:rPr lang="en-US" sz="2400" dirty="0" err="1" smtClean="0"/>
              <a:t>dan</a:t>
            </a:r>
            <a:r>
              <a:rPr lang="en-US" sz="2400" dirty="0" smtClean="0"/>
              <a:t> IFRS</a:t>
            </a:r>
          </a:p>
          <a:p>
            <a:r>
              <a:rPr lang="en-US" sz="2400" dirty="0" smtClean="0"/>
              <a:t>Indonesia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target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mengadopsi</a:t>
            </a:r>
            <a:r>
              <a:rPr lang="en-US" sz="2400" dirty="0" smtClean="0"/>
              <a:t> </a:t>
            </a:r>
            <a:r>
              <a:rPr lang="en-US" sz="2400" dirty="0" err="1" smtClean="0"/>
              <a:t>penuh</a:t>
            </a:r>
            <a:r>
              <a:rPr lang="en-US" sz="2400" dirty="0" smtClean="0"/>
              <a:t> IFRS. </a:t>
            </a:r>
          </a:p>
          <a:p>
            <a:r>
              <a:rPr lang="en-US" sz="2400" dirty="0" err="1" smtClean="0"/>
              <a:t>Definisi</a:t>
            </a:r>
            <a:r>
              <a:rPr lang="en-US" sz="2400" dirty="0" smtClean="0"/>
              <a:t> full </a:t>
            </a:r>
            <a:r>
              <a:rPr lang="en-US" sz="2400" dirty="0" err="1" smtClean="0"/>
              <a:t>adopsi</a:t>
            </a:r>
            <a:r>
              <a:rPr lang="en-US" sz="2400" dirty="0" smtClean="0"/>
              <a:t> IFRS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mengadopsi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IFRS. </a:t>
            </a:r>
            <a:endParaRPr lang="en-GB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75C1652-3524-4DAB-ACA1-330D9DCD90BA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524000"/>
            <a:ext cx="822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1600200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006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839200" cy="516731"/>
          </a:xfrm>
        </p:spPr>
        <p:txBody>
          <a:bodyPr>
            <a:noAutofit/>
          </a:bodyPr>
          <a:lstStyle/>
          <a:p>
            <a:r>
              <a:rPr lang="id-ID" sz="3200" b="1" dirty="0"/>
              <a:t>CONVERGENCE </a:t>
            </a:r>
            <a:r>
              <a:rPr lang="en-US" sz="3200" b="1" dirty="0"/>
              <a:t>STATUS AS AT 1 JANUARY 2015</a:t>
            </a:r>
            <a:endParaRPr lang="id-ID" sz="3200" b="1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5"/>
            <a:ext cx="3086100" cy="365125"/>
          </a:xfrm>
        </p:spPr>
        <p:txBody>
          <a:bodyPr/>
          <a:lstStyle/>
          <a:p>
            <a:r>
              <a:rPr lang="nb-NO" smtClean="0"/>
              <a:t>Mercu Buana 9 Desember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75C1652-3524-4DAB-ACA1-330D9DCD90B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6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4495800"/>
            <a:ext cx="8305800" cy="1629003"/>
          </a:xfrm>
        </p:spPr>
        <p:txBody>
          <a:bodyPr>
            <a:noAutofit/>
          </a:bodyPr>
          <a:lstStyle/>
          <a:p>
            <a:pPr algn="just"/>
            <a:r>
              <a:rPr lang="id-ID" sz="2000" dirty="0"/>
              <a:t>During 2013-2014 DSAK IAI has issued (including new and revision): 13 PSAK and 4 ISAK along with annual improvements of SAK. </a:t>
            </a:r>
          </a:p>
          <a:p>
            <a:pPr algn="just"/>
            <a:r>
              <a:rPr lang="id-ID" sz="2000" dirty="0"/>
              <a:t>During</a:t>
            </a:r>
            <a:r>
              <a:rPr lang="en-US" sz="2000" dirty="0"/>
              <a:t> 201</a:t>
            </a:r>
            <a:r>
              <a:rPr lang="id-ID" sz="2000" dirty="0"/>
              <a:t>5</a:t>
            </a:r>
            <a:r>
              <a:rPr lang="en-US" sz="2000" dirty="0"/>
              <a:t> DSAK IAI has issued (</a:t>
            </a:r>
            <a:r>
              <a:rPr lang="id-ID" sz="2000" dirty="0"/>
              <a:t>including </a:t>
            </a:r>
            <a:r>
              <a:rPr lang="en-US" sz="2000" dirty="0"/>
              <a:t>new and revision)</a:t>
            </a:r>
            <a:r>
              <a:rPr lang="id-ID" sz="2000" dirty="0"/>
              <a:t>: 11 PSAK and 2 ISAK </a:t>
            </a:r>
            <a:r>
              <a:rPr lang="en-US" sz="2000" dirty="0"/>
              <a:t>along with annual improvements</a:t>
            </a:r>
            <a:r>
              <a:rPr lang="id-ID" sz="2000" dirty="0"/>
              <a:t> </a:t>
            </a:r>
            <a:r>
              <a:rPr lang="en-US" sz="2000" dirty="0"/>
              <a:t>of</a:t>
            </a:r>
            <a:r>
              <a:rPr lang="id-ID" sz="2000" dirty="0"/>
              <a:t> </a:t>
            </a:r>
            <a:r>
              <a:rPr lang="en-US" sz="2000" dirty="0"/>
              <a:t>SAK</a:t>
            </a:r>
            <a:r>
              <a:rPr lang="id-ID" sz="2000" dirty="0"/>
              <a:t>.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381001" y="2116948"/>
            <a:ext cx="3015019" cy="1312052"/>
            <a:chOff x="491319" y="1228299"/>
            <a:chExt cx="2854657" cy="1050877"/>
          </a:xfrm>
        </p:grpSpPr>
        <p:sp>
          <p:nvSpPr>
            <p:cNvPr id="40" name="Rectangle 39"/>
            <p:cNvSpPr/>
            <p:nvPr/>
          </p:nvSpPr>
          <p:spPr>
            <a:xfrm>
              <a:off x="491319" y="1228299"/>
              <a:ext cx="2852382" cy="65509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STANDAR AKUNTANSI KEUANGAN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93594" y="1885666"/>
              <a:ext cx="2852382" cy="3935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AS AT EFFECTIVE 1 JANUARY 2015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5620604" y="2128900"/>
            <a:ext cx="3066196" cy="1147700"/>
            <a:chOff x="4492388" y="1257869"/>
            <a:chExt cx="2854657" cy="1050877"/>
          </a:xfrm>
        </p:grpSpPr>
        <p:sp>
          <p:nvSpPr>
            <p:cNvPr id="46" name="Rectangle 45"/>
            <p:cNvSpPr/>
            <p:nvPr/>
          </p:nvSpPr>
          <p:spPr>
            <a:xfrm>
              <a:off x="4492388" y="1257869"/>
              <a:ext cx="2852382" cy="6550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INTERNATIONAL FINANCIAL REPORTING STANDARDS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494663" y="1915236"/>
              <a:ext cx="2852382" cy="3935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AS AT EFFECTIVE 1 JANUARY 2014</a:t>
              </a: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3810000" y="2514600"/>
            <a:ext cx="1421642" cy="401274"/>
            <a:chOff x="3821373" y="2115403"/>
            <a:chExt cx="1421642" cy="534537"/>
          </a:xfrm>
        </p:grpSpPr>
        <p:sp>
          <p:nvSpPr>
            <p:cNvPr id="49" name="Wave 48"/>
            <p:cNvSpPr/>
            <p:nvPr/>
          </p:nvSpPr>
          <p:spPr>
            <a:xfrm>
              <a:off x="3821373" y="2115403"/>
              <a:ext cx="1405719" cy="232012"/>
            </a:xfrm>
            <a:prstGeom prst="wav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Wave 50"/>
            <p:cNvSpPr/>
            <p:nvPr/>
          </p:nvSpPr>
          <p:spPr>
            <a:xfrm>
              <a:off x="3837296" y="2417928"/>
              <a:ext cx="1405719" cy="232012"/>
            </a:xfrm>
            <a:prstGeom prst="wav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2590800" y="3581400"/>
            <a:ext cx="3835021" cy="50202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Substantially in line, with a number of exceptions</a:t>
            </a:r>
            <a:endParaRPr lang="id-ID" sz="1600" b="1" dirty="0"/>
          </a:p>
        </p:txBody>
      </p:sp>
      <p:cxnSp>
        <p:nvCxnSpPr>
          <p:cNvPr id="53" name="Straight Arrow Connector 52"/>
          <p:cNvCxnSpPr>
            <a:endCxn id="52" idx="0"/>
          </p:cNvCxnSpPr>
          <p:nvPr/>
        </p:nvCxnSpPr>
        <p:spPr>
          <a:xfrm rot="16200000" flipH="1" flipV="1">
            <a:off x="4330369" y="3401184"/>
            <a:ext cx="358156" cy="22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90801" y="1676400"/>
            <a:ext cx="3835021" cy="3090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1 year gap</a:t>
            </a:r>
          </a:p>
        </p:txBody>
      </p:sp>
      <p:cxnSp>
        <p:nvCxnSpPr>
          <p:cNvPr id="55" name="Straight Arrow Connector 54"/>
          <p:cNvCxnSpPr>
            <a:endCxn id="54" idx="2"/>
          </p:cNvCxnSpPr>
          <p:nvPr/>
        </p:nvCxnSpPr>
        <p:spPr>
          <a:xfrm rot="5400000" flipH="1" flipV="1">
            <a:off x="4338338" y="2153162"/>
            <a:ext cx="337670" cy="22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025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/>
      <p:bldP spid="52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Mengapa IFRS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7"/>
            <a:ext cx="8229600" cy="4686313"/>
          </a:xfrm>
        </p:spPr>
        <p:txBody>
          <a:bodyPr>
            <a:normAutofit/>
          </a:bodyPr>
          <a:lstStyle/>
          <a:p>
            <a:pPr algn="just"/>
            <a:r>
              <a:rPr lang="id-ID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Indonesia bagian dari IFAC, yang harus tunduk pada SMO (</a:t>
            </a:r>
            <a:r>
              <a:rPr lang="id-ID" sz="2000" i="1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Statement Membership Obligation</a:t>
            </a:r>
            <a:r>
              <a:rPr lang="id-ID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), salah satunya menggunakan IFRS sebagai </a:t>
            </a:r>
            <a:r>
              <a:rPr lang="id-ID" sz="2000" i="1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accounting standard</a:t>
            </a:r>
            <a:r>
              <a:rPr lang="id-ID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Konvergensi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IFRS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adalah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salah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satu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kesepakatan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pemerintah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Indonesia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anggota</a:t>
            </a:r>
            <a:r>
              <a:rPr lang="en-US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 G20 forum</a:t>
            </a:r>
            <a:r>
              <a:rPr lang="id-ID" sz="2000" dirty="0" smtClean="0">
                <a:latin typeface="Calibri" pitchFamily="34" charset="0"/>
                <a:ea typeface="SimHei" pitchFamily="49" charset="-122"/>
                <a:cs typeface="Times New Roman" pitchFamily="18" charset="0"/>
              </a:rPr>
              <a:t>.</a:t>
            </a:r>
            <a:endParaRPr lang="en-US" sz="2000" dirty="0" smtClean="0">
              <a:latin typeface="Calibri" pitchFamily="34" charset="0"/>
              <a:ea typeface="SimHei" pitchFamily="49" charset="-122"/>
              <a:cs typeface="Times New Roman" pitchFamily="18" charset="0"/>
            </a:endParaRPr>
          </a:p>
          <a:p>
            <a:r>
              <a:rPr lang="en-US" sz="2000" dirty="0" err="1" smtClean="0">
                <a:latin typeface="Calibri" pitchFamily="34" charset="0"/>
              </a:rPr>
              <a:t>Hasil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dari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pertemuan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pemimpin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negara</a:t>
            </a:r>
            <a:r>
              <a:rPr lang="en-US" sz="2000" dirty="0" smtClean="0">
                <a:latin typeface="Calibri" pitchFamily="34" charset="0"/>
              </a:rPr>
              <a:t> G20 forum </a:t>
            </a:r>
            <a:r>
              <a:rPr lang="en-US" sz="2000" dirty="0" err="1" smtClean="0">
                <a:latin typeface="Calibri" pitchFamily="34" charset="0"/>
              </a:rPr>
              <a:t>di</a:t>
            </a:r>
            <a:r>
              <a:rPr lang="en-US" sz="2000" dirty="0" smtClean="0">
                <a:latin typeface="Calibri" pitchFamily="34" charset="0"/>
              </a:rPr>
              <a:t> Washington DC, 15 November 2008 </a:t>
            </a:r>
            <a:r>
              <a:rPr lang="id-ID" sz="2000" dirty="0" smtClean="0">
                <a:latin typeface="Calibri" pitchFamily="34" charset="0"/>
              </a:rPr>
              <a:t>:</a:t>
            </a:r>
          </a:p>
          <a:p>
            <a:pPr lvl="1"/>
            <a:r>
              <a:rPr lang="id-ID" sz="2000" dirty="0" smtClean="0">
                <a:latin typeface="Calibri" pitchFamily="34" charset="0"/>
              </a:rPr>
              <a:t>“</a:t>
            </a:r>
            <a:r>
              <a:rPr lang="en-US" sz="2000" dirty="0" smtClean="0">
                <a:latin typeface="Calibri" pitchFamily="34" charset="0"/>
              </a:rPr>
              <a:t>Strengthening Transparency and Accountability</a:t>
            </a:r>
            <a:r>
              <a:rPr lang="id-ID" sz="2000" dirty="0" smtClean="0">
                <a:latin typeface="Calibri" pitchFamily="34" charset="0"/>
              </a:rPr>
              <a:t>”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err="1" smtClean="0">
                <a:latin typeface="Calibri" pitchFamily="34" charset="0"/>
                <a:cs typeface="Arial" pitchFamily="34" charset="0"/>
              </a:rPr>
              <a:t>Pertemuan</a:t>
            </a:r>
            <a:r>
              <a:rPr lang="en-US" sz="2000" dirty="0" smtClean="0">
                <a:latin typeface="Calibri" pitchFamily="34" charset="0"/>
                <a:cs typeface="Arial" pitchFamily="34" charset="0"/>
              </a:rPr>
              <a:t> G20 </a:t>
            </a:r>
            <a:r>
              <a:rPr lang="en-US" sz="2000" dirty="0" err="1" smtClean="0">
                <a:latin typeface="Calibri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Calibri" pitchFamily="34" charset="0"/>
                <a:cs typeface="Arial" pitchFamily="34" charset="0"/>
              </a:rPr>
              <a:t> London, 2 April 2009 </a:t>
            </a:r>
            <a:r>
              <a:rPr lang="en-US" sz="2000" dirty="0" err="1" smtClean="0">
                <a:latin typeface="Calibri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Calibri" pitchFamily="34" charset="0"/>
                <a:cs typeface="Arial" pitchFamily="34" charset="0"/>
              </a:rPr>
              <a:t>kesepakatan untuk </a:t>
            </a:r>
            <a:r>
              <a:rPr lang="en-US" sz="2000" i="1" dirty="0" smtClean="0">
                <a:latin typeface="Calibri" pitchFamily="34" charset="0"/>
                <a:cs typeface="Arial" pitchFamily="34" charset="0"/>
              </a:rPr>
              <a:t>Strengthening Financial Supervision and Regulation</a:t>
            </a:r>
            <a:r>
              <a:rPr lang="id-ID" sz="2000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id-ID" sz="2000" i="1" dirty="0" smtClean="0">
                <a:latin typeface="Calibri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i="1" dirty="0" smtClean="0">
                <a:latin typeface="Calibri" pitchFamily="34" charset="0"/>
                <a:cs typeface="Arial" pitchFamily="34" charset="0"/>
              </a:rPr>
              <a:t>“to call on the accounting standard setters to work urgently with supervisors and regulators to improve standards on valuation and provisioning and </a:t>
            </a:r>
            <a:r>
              <a:rPr lang="en-US" sz="2000" b="1" i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achieve a single set of high-quality global accounting standards</a:t>
            </a:r>
            <a:r>
              <a:rPr lang="en-US" sz="2000" i="1" dirty="0" smtClean="0">
                <a:latin typeface="Calibri" pitchFamily="34" charset="0"/>
                <a:cs typeface="Arial" pitchFamily="34" charset="0"/>
              </a:rPr>
              <a:t>.” </a:t>
            </a:r>
            <a:endParaRPr lang="en-SG" sz="2000" i="1" dirty="0" smtClean="0">
              <a:latin typeface="Calibri" pitchFamily="34" charset="0"/>
              <a:cs typeface="Arial" pitchFamily="34" charset="0"/>
            </a:endParaRPr>
          </a:p>
          <a:p>
            <a:pPr algn="just">
              <a:buNone/>
            </a:pPr>
            <a:endParaRPr lang="en-SG" sz="2000" dirty="0">
              <a:latin typeface="Calibri" pitchFamily="34" charset="0"/>
              <a:ea typeface="SimHei" pitchFamily="49" charset="-122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5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5413"/>
            <a:ext cx="8305800" cy="1093787"/>
          </a:xfrm>
          <a:noFill/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Manfaat  IFRS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id-ID" sz="2400" dirty="0" smtClean="0"/>
              <a:t>Meningkatkan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/>
              <a:t>banding </a:t>
            </a:r>
            <a:r>
              <a:rPr lang="en-US" sz="2400" dirty="0" err="1"/>
              <a:t>laporan</a:t>
            </a:r>
            <a:r>
              <a:rPr lang="en-US" sz="2400" dirty="0"/>
              <a:t> </a:t>
            </a:r>
            <a:r>
              <a:rPr lang="en-US" sz="2400" dirty="0" err="1" smtClean="0"/>
              <a:t>keuangan</a:t>
            </a:r>
            <a:r>
              <a:rPr lang="id-ID" sz="2400" dirty="0" smtClean="0"/>
              <a:t>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id-ID" sz="2400" dirty="0" smtClean="0"/>
              <a:t>M</a:t>
            </a:r>
            <a:r>
              <a:rPr lang="en-US" sz="2400" dirty="0" err="1" smtClean="0"/>
              <a:t>emberikan</a:t>
            </a:r>
            <a:r>
              <a:rPr lang="en-US" sz="2400" dirty="0" smtClean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berkualitas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modal </a:t>
            </a:r>
            <a:r>
              <a:rPr lang="en-US" sz="2400" dirty="0" err="1"/>
              <a:t>internasional</a:t>
            </a:r>
            <a:endParaRPr lang="en-US" sz="2400" dirty="0"/>
          </a:p>
          <a:p>
            <a:pPr>
              <a:spcBef>
                <a:spcPts val="1200"/>
              </a:spcBef>
              <a:spcAft>
                <a:spcPct val="20000"/>
              </a:spcAft>
            </a:pPr>
            <a:r>
              <a:rPr lang="en-US" sz="2400" dirty="0" err="1"/>
              <a:t>Menghilangkan</a:t>
            </a:r>
            <a:r>
              <a:rPr lang="en-US" sz="2400" dirty="0"/>
              <a:t> </a:t>
            </a:r>
            <a:r>
              <a:rPr lang="en-US" sz="2400" dirty="0" err="1"/>
              <a:t>hambatan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modal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ketentuan</a:t>
            </a:r>
            <a:r>
              <a:rPr lang="en-US" sz="2400" dirty="0"/>
              <a:t> </a:t>
            </a:r>
            <a:r>
              <a:rPr lang="en-US" sz="2400" dirty="0" err="1"/>
              <a:t>pelaporan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pelaporan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multinasional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analis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pelaporan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i="1" dirty="0"/>
              <a:t>“best </a:t>
            </a:r>
            <a:r>
              <a:rPr lang="en-US" sz="2400" i="1" dirty="0" err="1"/>
              <a:t>practise</a:t>
            </a:r>
            <a:r>
              <a:rPr lang="en-US" sz="2400" i="1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7356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1"/>
            <a:ext cx="8229600" cy="685800"/>
          </a:xfrm>
          <a:noFill/>
          <a:ln cap="flat"/>
        </p:spPr>
        <p:txBody>
          <a:bodyPr>
            <a:normAutofit/>
          </a:bodyPr>
          <a:lstStyle/>
          <a:p>
            <a:pPr marL="109538" algn="ctr">
              <a:defRPr/>
            </a:pPr>
            <a:r>
              <a:rPr lang="id-ID" sz="3200" b="1" dirty="0" smtClean="0">
                <a:solidFill>
                  <a:srgbClr val="FF0000"/>
                </a:solidFill>
                <a:latin typeface="Calibri" pitchFamily="34" charset="0"/>
              </a:rPr>
              <a:t>Karakteristik Standar ??</a:t>
            </a:r>
            <a:endParaRPr lang="en-US" sz="3200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55298" name="Picture 2" descr="C:\Program Files\Microsoft Office\MEDIA\CAGCAT10\j0301252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928934"/>
            <a:ext cx="2667469" cy="2282213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loud Callout 5"/>
          <p:cNvSpPr/>
          <p:nvPr/>
        </p:nvSpPr>
        <p:spPr>
          <a:xfrm>
            <a:off x="4857752" y="1357298"/>
            <a:ext cx="4214810" cy="1428760"/>
          </a:xfrm>
          <a:prstGeom prst="cloudCallout">
            <a:avLst>
              <a:gd name="adj1" fmla="val -49579"/>
              <a:gd name="adj2" fmla="val 73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Principle Based :</a:t>
            </a:r>
          </a:p>
          <a:p>
            <a:pPr algn="ctr"/>
            <a:r>
              <a:rPr lang="id-ID" sz="24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Judgment</a:t>
            </a:r>
            <a:r>
              <a:rPr lang="id-ID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id-ID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0" y="1500174"/>
            <a:ext cx="2928926" cy="1428760"/>
          </a:xfrm>
          <a:prstGeom prst="cloudCallout">
            <a:avLst>
              <a:gd name="adj1" fmla="val 51197"/>
              <a:gd name="adj2" fmla="val 60900"/>
            </a:avLst>
          </a:prstGeom>
          <a:solidFill>
            <a:srgbClr val="FF5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2">
                    <a:lumMod val="50000"/>
                  </a:schemeClr>
                </a:solidFill>
              </a:rPr>
              <a:t>Dinamis</a:t>
            </a:r>
            <a:endParaRPr lang="id-ID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572132" y="4643446"/>
            <a:ext cx="2990872" cy="1428760"/>
          </a:xfrm>
          <a:prstGeom prst="cloudCallout">
            <a:avLst>
              <a:gd name="adj1" fmla="val -48494"/>
              <a:gd name="adj2" fmla="val -7189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FF0000"/>
                </a:solidFill>
              </a:rPr>
              <a:t>Fair Value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142876" y="4857760"/>
            <a:ext cx="3714744" cy="1428760"/>
          </a:xfrm>
          <a:prstGeom prst="cloudCallout">
            <a:avLst>
              <a:gd name="adj1" fmla="val 50729"/>
              <a:gd name="adj2" fmla="val -6709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FF0000"/>
                </a:solidFill>
              </a:rPr>
              <a:t>Lebih banyak Pengungkapan</a:t>
            </a:r>
          </a:p>
        </p:txBody>
      </p:sp>
    </p:spTree>
    <p:extLst>
      <p:ext uri="{BB962C8B-B14F-4D97-AF65-F5344CB8AC3E}">
        <p14:creationId xmlns="" xmlns:p14="http://schemas.microsoft.com/office/powerpoint/2010/main" val="2828526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Karakteristik IFRS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42" y="1557358"/>
            <a:ext cx="8382000" cy="48006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id-ID" sz="2000" dirty="0" smtClean="0"/>
              <a:t>IFRS menggunakan </a:t>
            </a:r>
            <a:r>
              <a:rPr lang="id-ID" sz="2000" b="1" dirty="0" smtClean="0">
                <a:solidFill>
                  <a:srgbClr val="FF0000"/>
                </a:solidFill>
              </a:rPr>
              <a:t>“</a:t>
            </a:r>
            <a:r>
              <a:rPr lang="id-ID" sz="2000" b="1" i="1" dirty="0" smtClean="0">
                <a:solidFill>
                  <a:srgbClr val="FF0000"/>
                </a:solidFill>
              </a:rPr>
              <a:t>Principles Base “ :</a:t>
            </a:r>
          </a:p>
          <a:p>
            <a:pPr lvl="1">
              <a:spcBef>
                <a:spcPts val="1200"/>
              </a:spcBef>
            </a:pPr>
            <a:r>
              <a:rPr lang="id-ID" sz="1800" dirty="0" smtClean="0"/>
              <a:t>Lebih menekankan pada intepreatasi  dan aplikasi  atas standar sehingga harus berfokus pada spirit penerapan prinsip tersebut.</a:t>
            </a:r>
          </a:p>
          <a:p>
            <a:pPr lvl="1">
              <a:spcBef>
                <a:spcPts val="1200"/>
              </a:spcBef>
            </a:pPr>
            <a:r>
              <a:rPr lang="id-ID" sz="1800" dirty="0" smtClean="0"/>
              <a:t>Standar membutuhkan penilaian atas sub</a:t>
            </a:r>
            <a:r>
              <a:rPr lang="en-US" sz="1800" dirty="0" smtClean="0"/>
              <a:t>s</a:t>
            </a:r>
            <a:r>
              <a:rPr lang="id-ID" sz="1800" dirty="0" smtClean="0"/>
              <a:t>tansi transaksi dan evaluasi apaka</a:t>
            </a:r>
            <a:r>
              <a:rPr lang="en-US" sz="1800" dirty="0" smtClean="0"/>
              <a:t>h</a:t>
            </a:r>
            <a:r>
              <a:rPr lang="id-ID" sz="1800" dirty="0" smtClean="0"/>
              <a:t> presentasi akuntansi mencerminkan realitas ekonomi.</a:t>
            </a:r>
          </a:p>
          <a:p>
            <a:pPr lvl="1">
              <a:spcBef>
                <a:spcPts val="1200"/>
              </a:spcBef>
            </a:pPr>
            <a:r>
              <a:rPr lang="id-ID" sz="1800" dirty="0" smtClean="0"/>
              <a:t>Membutuhkan profesional judgment pada penerapan standar akuntansi.</a:t>
            </a:r>
          </a:p>
          <a:p>
            <a:pPr>
              <a:spcBef>
                <a:spcPts val="1200"/>
              </a:spcBef>
            </a:pPr>
            <a:r>
              <a:rPr lang="id-ID" sz="2000" dirty="0" smtClean="0"/>
              <a:t>Menggunakan </a:t>
            </a:r>
            <a:r>
              <a:rPr lang="id-ID" sz="2000" b="1" dirty="0" smtClean="0">
                <a:solidFill>
                  <a:srgbClr val="FF0000"/>
                </a:solidFill>
              </a:rPr>
              <a:t>fair value </a:t>
            </a:r>
            <a:r>
              <a:rPr lang="id-ID" sz="2000" dirty="0" smtClean="0"/>
              <a:t>dalam penilaian, jika tidak ada nilai pasar aktif harus melakukan penilaian sendiri (perlu kompetensi) atau menggunakan jasa penilai </a:t>
            </a:r>
          </a:p>
          <a:p>
            <a:pPr>
              <a:spcBef>
                <a:spcPts val="1200"/>
              </a:spcBef>
            </a:pPr>
            <a:r>
              <a:rPr lang="id-ID" sz="2000" dirty="0" smtClean="0"/>
              <a:t>Mengharuskan pengungkapan (</a:t>
            </a:r>
            <a:r>
              <a:rPr lang="id-ID" sz="2000" b="1" i="1" dirty="0" smtClean="0">
                <a:solidFill>
                  <a:srgbClr val="FF0000"/>
                </a:solidFill>
              </a:rPr>
              <a:t>disclosure</a:t>
            </a:r>
            <a:r>
              <a:rPr lang="id-ID" sz="2000" b="1" dirty="0" smtClean="0">
                <a:solidFill>
                  <a:srgbClr val="FF0000"/>
                </a:solidFill>
              </a:rPr>
              <a:t>) yang lebih banyak </a:t>
            </a:r>
            <a:r>
              <a:rPr lang="id-ID" sz="2000" dirty="0" smtClean="0"/>
              <a:t>baik kuantitaif maupun kualitatif</a:t>
            </a:r>
          </a:p>
          <a:p>
            <a:pPr>
              <a:spcBef>
                <a:spcPts val="1200"/>
              </a:spcBef>
            </a:pPr>
            <a:r>
              <a:rPr lang="id-ID" sz="2000" dirty="0" smtClean="0"/>
              <a:t>IFRS secara dinamis akan berubah mengikuti perkembangan lingkungan bisnis dan kebutuhan informasi para pengguna.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9138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“Judgment”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2286016"/>
          </a:xfrm>
        </p:spPr>
        <p:txBody>
          <a:bodyPr/>
          <a:lstStyle/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IFRS = Principles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Penerapan standard mengacu pada substansi ekonomi bukan bentuk hukumnya.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Pemahaman underlying transaksi dan detail kontrak menjadi penting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Pengajaran dengan menggunakan kasus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endParaRPr lang="id-ID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04800" y="4357670"/>
            <a:ext cx="8305800" cy="2500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Ilustrasi</a:t>
            </a:r>
          </a:p>
          <a:p>
            <a:pPr marL="342900" marR="0" lvl="0" indent="-342900" algn="l" defTabSz="914400" rtl="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PT. A memiliki kontrak</a:t>
            </a:r>
            <a:r>
              <a:rPr kumimoji="0" lang="id-ID" sz="20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dengan PT. B untuk membeli semua produk yang dihasilkan. Produknya khusus dan hanya dapat dijual kepada PT. A. Kontrak meliputi jangka waktu 20 tahun. Kontrak tersebut menjamin bahwa PT. </a:t>
            </a:r>
            <a:r>
              <a:rPr lang="id-ID" sz="2000" kern="0" dirty="0" smtClean="0">
                <a:solidFill>
                  <a:srgbClr val="C00000"/>
                </a:solidFill>
                <a:latin typeface="Calibri" pitchFamily="34" charset="0"/>
              </a:rPr>
              <a:t>A membeli jumlah minimum produk B setiap tahun dengan harga yang telah ditentukan. Dari kontrak tersebut PT. B dapat memperoleh pengembalian modal dari investasi untuk memproduksi produk tersebut.</a:t>
            </a:r>
            <a:endParaRPr kumimoji="0" lang="id-ID" sz="20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id-ID" sz="32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3749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Pillar SAK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</a:p>
          <a:p>
            <a:r>
              <a:rPr lang="en-US" dirty="0" err="1" smtClean="0"/>
              <a:t>Konvergensi</a:t>
            </a:r>
            <a:r>
              <a:rPr lang="en-US" dirty="0" smtClean="0"/>
              <a:t> IFRS : </a:t>
            </a:r>
            <a:r>
              <a:rPr lang="en-US" dirty="0" err="1" smtClean="0"/>
              <a:t>Mengapa</a:t>
            </a:r>
            <a:r>
              <a:rPr lang="en-US" dirty="0" smtClean="0"/>
              <a:t>,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IFRS</a:t>
            </a:r>
          </a:p>
          <a:p>
            <a:r>
              <a:rPr lang="en-US" dirty="0" smtClean="0"/>
              <a:t>Overview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Interpretasi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2015-2016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75A84F6-A6A9-4F64-8D1C-6A3A152277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Dinamis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1612"/>
            <a:ext cx="8305800" cy="5000660"/>
          </a:xfrm>
        </p:spPr>
        <p:txBody>
          <a:bodyPr/>
          <a:lstStyle/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IFRS membuka wawasan, bahwa mengajarkan akuntansi keuangan harus sesuai dengan standar bukan </a:t>
            </a:r>
            <a:r>
              <a:rPr lang="id-ID" sz="24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teks book</a:t>
            </a: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Awareness terhadap standar akuntansi meningkat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Materi pengajaran harus dinamis mengikuti perkembangan standar.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IFRS sering berubah</a:t>
            </a:r>
          </a:p>
          <a:p>
            <a:pPr lvl="1">
              <a:lnSpc>
                <a:spcPts val="2500"/>
              </a:lnSpc>
              <a:spcBef>
                <a:spcPts val="600"/>
              </a:spcBef>
            </a:pPr>
            <a:r>
              <a:rPr lang="id-ID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Digunakan perusahaan banyak di negara sehingga kesulitan penerapan akan membuahkan kritik terhadap standar yang ada </a:t>
            </a:r>
            <a:r>
              <a:rPr lang="id-ID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sym typeface="Wingdings" pitchFamily="2" charset="2"/>
              </a:rPr>
              <a:t> perubahan</a:t>
            </a:r>
          </a:p>
          <a:p>
            <a:pPr lvl="1">
              <a:lnSpc>
                <a:spcPts val="2500"/>
              </a:lnSpc>
              <a:spcBef>
                <a:spcPts val="600"/>
              </a:spcBef>
            </a:pPr>
            <a:r>
              <a:rPr lang="id-ID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sym typeface="Wingdings" pitchFamily="2" charset="2"/>
              </a:rPr>
              <a:t>Perubahan lingkungan usaha</a:t>
            </a:r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id-ID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sym typeface="Wingdings" pitchFamily="2" charset="2"/>
              </a:rPr>
              <a:t>Contoh  Pendapatan awalnya menggunakan konsep risk and reward, kemudian ditambahkan konsep present obligation.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9122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“Fair value”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2362200"/>
          </a:xfrm>
          <a:solidFill>
            <a:srgbClr val="FACEF5"/>
          </a:solidFill>
        </p:spPr>
        <p:txBody>
          <a:bodyPr>
            <a:noAutofit/>
          </a:bodyPr>
          <a:lstStyle/>
          <a:p>
            <a:r>
              <a:rPr lang="id-ID" sz="2000" dirty="0" smtClean="0"/>
              <a:t>IAS 41 Agriculture</a:t>
            </a:r>
          </a:p>
          <a:p>
            <a:pPr lvl="1"/>
            <a:r>
              <a:rPr lang="id-ID" sz="2000" i="1" dirty="0" smtClean="0"/>
              <a:t>Biological asset </a:t>
            </a:r>
            <a:r>
              <a:rPr lang="id-ID" sz="2000" dirty="0" smtClean="0"/>
              <a:t>dinilai sebesar nilai wajar dikurangi dengan biaya penjualan (</a:t>
            </a:r>
            <a:r>
              <a:rPr lang="en-GB" sz="2000" i="1" dirty="0" smtClean="0"/>
              <a:t>point-of-sale costs</a:t>
            </a:r>
            <a:r>
              <a:rPr lang="id-ID" sz="2000" dirty="0" smtClean="0"/>
              <a:t>)</a:t>
            </a:r>
            <a:r>
              <a:rPr lang="en-GB" sz="2000" dirty="0" smtClean="0"/>
              <a:t>, </a:t>
            </a:r>
            <a:r>
              <a:rPr lang="id-ID" sz="2000" dirty="0" smtClean="0"/>
              <a:t>baik pada pengakuan pertama maupun pada tanggal laporan</a:t>
            </a:r>
            <a:r>
              <a:rPr lang="en-US" sz="2000" dirty="0" smtClean="0"/>
              <a:t>.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diakui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r>
              <a:rPr lang="en-US" sz="2000" dirty="0" smtClean="0"/>
              <a:t>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1"/>
            <a:r>
              <a:rPr lang="id-ID" sz="2000" i="1" dirty="0" smtClean="0"/>
              <a:t>Agriculture product </a:t>
            </a:r>
            <a:r>
              <a:rPr lang="id-ID" sz="2000" dirty="0" smtClean="0"/>
              <a:t>dinilai nilai wajar dikurangi dengan biaya penjualan (</a:t>
            </a:r>
            <a:r>
              <a:rPr lang="en-GB" sz="2000" dirty="0" smtClean="0"/>
              <a:t>point-of-sale costs</a:t>
            </a:r>
            <a:r>
              <a:rPr lang="id-ID" sz="2000" dirty="0" smtClean="0"/>
              <a:t>)</a:t>
            </a:r>
            <a:r>
              <a:rPr lang="en-GB" sz="2000" dirty="0" smtClean="0"/>
              <a:t>, </a:t>
            </a:r>
            <a:r>
              <a:rPr lang="id-ID" sz="2000" dirty="0" smtClean="0"/>
              <a:t>pada pengakuan 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persediaan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>
              <a:lnSpc>
                <a:spcPts val="2500"/>
              </a:lnSpc>
              <a:spcBef>
                <a:spcPts val="600"/>
              </a:spcBef>
            </a:pPr>
            <a:endParaRPr lang="id-ID" sz="2000" dirty="0" smtClean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7158" y="3787184"/>
            <a:ext cx="8305800" cy="23088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Fair value</a:t>
            </a:r>
            <a:r>
              <a:rPr kumimoji="0" lang="en-US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</a:rPr>
              <a:t>adalah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lang="id-ID" dirty="0" smtClean="0"/>
              <a:t>harga </a:t>
            </a:r>
            <a:r>
              <a:rPr lang="id-ID" dirty="0"/>
              <a:t>yang akan diterima untuk menjual suatu aset atau harga yang akan dibayar untuk mengalihkan suatu liabilitas dalam transaksi teratur antara </a:t>
            </a:r>
            <a:r>
              <a:rPr lang="es-ES" dirty="0" err="1"/>
              <a:t>pelaku</a:t>
            </a:r>
            <a:r>
              <a:rPr lang="es-ES" dirty="0"/>
              <a:t> pasar pada </a:t>
            </a:r>
            <a:r>
              <a:rPr lang="es-ES" dirty="0" err="1"/>
              <a:t>tanggal</a:t>
            </a:r>
            <a:r>
              <a:rPr lang="es-ES" dirty="0"/>
              <a:t> </a:t>
            </a:r>
            <a:r>
              <a:rPr lang="es-ES" dirty="0" err="1"/>
              <a:t>pengukuran</a:t>
            </a:r>
            <a:r>
              <a:rPr lang="es-ES" dirty="0"/>
              <a:t>.</a:t>
            </a:r>
            <a:endParaRPr lang="en-GB" dirty="0"/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Nilai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wajar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dapat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menggunakan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:</a:t>
            </a:r>
          </a:p>
          <a:p>
            <a:pPr marL="819150" lvl="2" indent="-361950">
              <a:buFont typeface="Wingdings" pitchFamily="2" charset="2"/>
              <a:buChar char="§"/>
              <a:tabLst>
                <a:tab pos="361950" algn="l"/>
              </a:tabLst>
              <a:defRPr/>
            </a:pPr>
            <a:r>
              <a:rPr lang="id-ID" b="1" dirty="0"/>
              <a:t>Tingkat 1 </a:t>
            </a:r>
            <a:r>
              <a:rPr lang="id-ID" dirty="0"/>
              <a:t>harga kuotasi pasar</a:t>
            </a:r>
          </a:p>
          <a:p>
            <a:pPr marL="819150" lvl="2" indent="-361950">
              <a:buFont typeface="Wingdings" pitchFamily="2" charset="2"/>
              <a:buChar char="§"/>
              <a:tabLst>
                <a:tab pos="361950" algn="l"/>
              </a:tabLst>
              <a:defRPr/>
            </a:pPr>
            <a:r>
              <a:rPr lang="id-ID" b="1" dirty="0"/>
              <a:t>Tingkat 2 </a:t>
            </a:r>
            <a:r>
              <a:rPr lang="id-ID" dirty="0"/>
              <a:t>Input selain harga kuotasian (dapat diobservasi)</a:t>
            </a:r>
          </a:p>
          <a:p>
            <a:pPr marL="819150" lvl="2" indent="-361950">
              <a:buFont typeface="Wingdings" pitchFamily="2" charset="2"/>
              <a:buChar char="§"/>
              <a:tabLst>
                <a:tab pos="361950" algn="l"/>
              </a:tabLst>
              <a:defRPr/>
            </a:pPr>
            <a:r>
              <a:rPr lang="id-ID" b="1" dirty="0"/>
              <a:t>Tingkat 3 </a:t>
            </a:r>
            <a:r>
              <a:rPr lang="id-ID" dirty="0"/>
              <a:t>Input yang bukan berdasar harga pasar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Perhitungan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fair value 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: </a:t>
            </a:r>
            <a:r>
              <a:rPr lang="id-ID" kern="0" dirty="0" smtClean="0"/>
              <a:t>menentukan arus kas</a:t>
            </a:r>
            <a:r>
              <a:rPr lang="en-US" kern="0" dirty="0" smtClean="0"/>
              <a:t>, </a:t>
            </a:r>
            <a:r>
              <a:rPr lang="en-US" kern="0" noProof="0" dirty="0" err="1" smtClean="0"/>
              <a:t>ti</a:t>
            </a:r>
            <a:r>
              <a:rPr kumimoji="0" lang="id-ID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ngkat suku bunga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lang="id-ID" kern="0" dirty="0" smtClean="0"/>
              <a:t>Model opsi</a:t>
            </a:r>
            <a:endParaRPr kumimoji="0" lang="id-ID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5927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71414"/>
            <a:ext cx="8153400" cy="990600"/>
          </a:xfrm>
        </p:spPr>
        <p:txBody>
          <a:bodyPr/>
          <a:lstStyle/>
          <a:p>
            <a:r>
              <a:rPr lang="id-ID" dirty="0" smtClean="0"/>
              <a:t>Pengungkapan Lebih Banyak</a:t>
            </a:r>
            <a:endParaRPr lang="en-US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6840760" cy="1584176"/>
          </a:xfrm>
          <a:solidFill>
            <a:srgbClr val="FACEF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it-IT" sz="2400" dirty="0" smtClean="0"/>
              <a:t>I</a:t>
            </a:r>
            <a:r>
              <a:rPr lang="id-ID" sz="2400" dirty="0" smtClean="0"/>
              <a:t>lustrasi laporan keuangan.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Membaca dan membuat pengungkapan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pengungkapan yang diinginkan oleh standar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Judgment : apa yang perlu diungkapkan</a:t>
            </a:r>
            <a:endParaRPr lang="en-US" sz="28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429000"/>
            <a:ext cx="8305800" cy="30963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sz="2400" b="1" dirty="0" smtClean="0">
                <a:solidFill>
                  <a:srgbClr val="C00000"/>
                </a:solidFill>
                <a:latin typeface="Calibri" pitchFamily="34" charset="0"/>
              </a:rPr>
              <a:t>PSAK 60 – Instrumen keuangan</a:t>
            </a:r>
          </a:p>
          <a:p>
            <a:r>
              <a:rPr lang="id-ID" sz="2400" b="1" dirty="0" smtClean="0">
                <a:solidFill>
                  <a:srgbClr val="C00000"/>
                </a:solidFill>
                <a:latin typeface="Calibri" pitchFamily="34" charset="0"/>
              </a:rPr>
              <a:t>Pengungkapan kualitatif : </a:t>
            </a:r>
            <a:r>
              <a:rPr lang="id-ID" sz="2400" dirty="0" smtClean="0">
                <a:solidFill>
                  <a:srgbClr val="C00000"/>
                </a:solidFill>
                <a:latin typeface="Calibri" pitchFamily="34" charset="0"/>
              </a:rPr>
              <a:t>eksposure dan timbulnya risiko; tujuan, kebijakan dan proses pengelolaan risiko; perubahan dua hal tersebut.</a:t>
            </a:r>
          </a:p>
          <a:p>
            <a:r>
              <a:rPr lang="id-ID" sz="2400" b="1" dirty="0" smtClean="0">
                <a:solidFill>
                  <a:srgbClr val="C00000"/>
                </a:solidFill>
                <a:latin typeface="Calibri" pitchFamily="34" charset="0"/>
              </a:rPr>
              <a:t>Pengungkapan kuantitatif: </a:t>
            </a:r>
            <a:r>
              <a:rPr lang="id-ID" sz="2400" dirty="0" smtClean="0">
                <a:solidFill>
                  <a:srgbClr val="C00000"/>
                </a:solidFill>
                <a:latin typeface="Calibri" pitchFamily="34" charset="0"/>
              </a:rPr>
              <a:t>risiko kredit, aset keuangan yang melewati jatuh tempo/mengalami penurunan, agunan dan peningkatan kualitas kredit; risiko pasar; risiko likuiditas analisis sensitifitas; pengungkapan risiko pasar lainnya.</a:t>
            </a:r>
          </a:p>
          <a:p>
            <a:endParaRPr lang="id-ID" sz="24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5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PSAK </a:t>
            </a:r>
            <a:r>
              <a:rPr lang="en-US" dirty="0" err="1" smtClean="0"/>
              <a:t>dan</a:t>
            </a:r>
            <a:r>
              <a:rPr lang="en-US" dirty="0" smtClean="0"/>
              <a:t> ISAK BARU </a:t>
            </a:r>
            <a:r>
              <a:rPr lang="en-US" dirty="0" err="1" smtClean="0"/>
              <a:t>tahun</a:t>
            </a:r>
            <a:r>
              <a:rPr lang="en-US" dirty="0" smtClean="0"/>
              <a:t> 2015-2016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75A84F6-A6A9-4F64-8D1C-6A3A152277F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PSAK</a:t>
            </a:r>
            <a:r>
              <a:rPr lang="en-US" sz="3600" b="1" dirty="0" smtClean="0"/>
              <a:t> non IFRS </a:t>
            </a:r>
            <a:r>
              <a:rPr lang="en-US" sz="3600" b="1" dirty="0" err="1" smtClean="0"/>
              <a:t>di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SAK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 smtClean="0"/>
              <a:t>PSAK </a:t>
            </a:r>
            <a:r>
              <a:rPr lang="fi-FI" dirty="0"/>
              <a:t>28: </a:t>
            </a:r>
            <a:r>
              <a:rPr lang="fi-FI" i="1" dirty="0"/>
              <a:t>Akuntansi Kontrak Asuransi Kerugian</a:t>
            </a:r>
            <a:r>
              <a:rPr lang="fi-FI" dirty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PSAK </a:t>
            </a:r>
            <a:r>
              <a:rPr lang="id-ID" dirty="0"/>
              <a:t>36: </a:t>
            </a:r>
            <a:r>
              <a:rPr lang="id-ID" i="1" dirty="0"/>
              <a:t>Akuntansi Kontrak Asuransi Jiwa</a:t>
            </a:r>
            <a:r>
              <a:rPr lang="id-ID" dirty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PSAK </a:t>
            </a:r>
            <a:r>
              <a:rPr lang="id-ID" dirty="0"/>
              <a:t>38: </a:t>
            </a:r>
            <a:r>
              <a:rPr lang="id-ID" i="1" dirty="0"/>
              <a:t>Akuntansi Restrukturisasi Entitas Sepengendali</a:t>
            </a:r>
            <a:r>
              <a:rPr lang="id-ID" dirty="0"/>
              <a:t>; 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PSAK </a:t>
            </a:r>
            <a:r>
              <a:rPr lang="en-US" dirty="0" smtClean="0"/>
              <a:t>44 </a:t>
            </a:r>
            <a:r>
              <a:rPr lang="en-US" dirty="0" err="1" smtClean="0"/>
              <a:t>Pendapatan</a:t>
            </a:r>
            <a:r>
              <a:rPr lang="en-US" dirty="0" smtClean="0"/>
              <a:t> Real Estate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PSAK </a:t>
            </a:r>
            <a:r>
              <a:rPr lang="id-ID" dirty="0"/>
              <a:t>45: </a:t>
            </a:r>
            <a:r>
              <a:rPr lang="id-ID" i="1" dirty="0"/>
              <a:t>Pelaporan Keuangan Entitas Nirlaba</a:t>
            </a:r>
            <a:r>
              <a:rPr lang="id-ID" dirty="0"/>
              <a:t>;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PSAK 70 :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Liabilitas</a:t>
            </a:r>
            <a:r>
              <a:rPr lang="en-US" dirty="0" smtClean="0"/>
              <a:t> </a:t>
            </a:r>
            <a:r>
              <a:rPr lang="en-US" dirty="0" err="1" smtClean="0"/>
              <a:t>Pengampunan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ISAK </a:t>
            </a:r>
            <a:r>
              <a:rPr lang="id-ID" dirty="0"/>
              <a:t>25: </a:t>
            </a:r>
            <a:r>
              <a:rPr lang="id-ID" i="1" dirty="0"/>
              <a:t>Hak atas Tanah 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ISAK 31: </a:t>
            </a:r>
            <a:r>
              <a:rPr lang="en-US" i="1" dirty="0" err="1" smtClean="0"/>
              <a:t>Interpretasi</a:t>
            </a:r>
            <a:r>
              <a:rPr lang="en-US" i="1" dirty="0" smtClean="0"/>
              <a:t> </a:t>
            </a:r>
            <a:r>
              <a:rPr lang="en-US" i="1" dirty="0" err="1" smtClean="0"/>
              <a:t>atas</a:t>
            </a:r>
            <a:r>
              <a:rPr lang="en-US" i="1" dirty="0" smtClean="0"/>
              <a:t> </a:t>
            </a:r>
            <a:r>
              <a:rPr lang="en-US" i="1" dirty="0" err="1" smtClean="0"/>
              <a:t>ruang</a:t>
            </a:r>
            <a:r>
              <a:rPr lang="en-US" i="1" dirty="0" smtClean="0"/>
              <a:t> </a:t>
            </a:r>
            <a:r>
              <a:rPr lang="en-US" i="1" dirty="0" err="1" smtClean="0"/>
              <a:t>lingkup</a:t>
            </a:r>
            <a:r>
              <a:rPr lang="en-US" i="1" dirty="0" smtClean="0"/>
              <a:t> PSAK 13: </a:t>
            </a:r>
            <a:r>
              <a:rPr lang="en-US" i="1" dirty="0" err="1" smtClean="0"/>
              <a:t>Properti</a:t>
            </a:r>
            <a:r>
              <a:rPr lang="en-US" i="1" dirty="0" smtClean="0"/>
              <a:t> </a:t>
            </a:r>
            <a:r>
              <a:rPr lang="en-US" i="1" dirty="0" err="1" smtClean="0"/>
              <a:t>Investasi</a:t>
            </a:r>
            <a:endParaRPr lang="en-US" i="1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i="1" dirty="0" smtClean="0"/>
              <a:t>Plus </a:t>
            </a:r>
            <a:r>
              <a:rPr lang="en-US" i="1" dirty="0" smtClean="0"/>
              <a:t>PSAK-PSAK </a:t>
            </a:r>
            <a:r>
              <a:rPr lang="en-US" i="1" dirty="0" err="1" smtClean="0"/>
              <a:t>Syariah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0CD961-1678-4F71-88D2-FF49F969FAC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3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Autofit/>
          </a:bodyPr>
          <a:lstStyle/>
          <a:p>
            <a:r>
              <a:rPr lang="id-ID" sz="3200" b="1" dirty="0" smtClean="0"/>
              <a:t>Perkembangan </a:t>
            </a:r>
            <a:r>
              <a:rPr lang="en-US" sz="3200" b="1" dirty="0" smtClean="0"/>
              <a:t>IFRS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PSAK</a:t>
            </a:r>
            <a:r>
              <a:rPr lang="id-ID" sz="3200" b="1" dirty="0" smtClean="0"/>
              <a:t> </a:t>
            </a:r>
            <a:r>
              <a:rPr lang="en-US" sz="3200" b="1" dirty="0" err="1" smtClean="0"/>
              <a:t>Tahun</a:t>
            </a:r>
            <a:r>
              <a:rPr lang="en-US" sz="3200" b="1" dirty="0" smtClean="0"/>
              <a:t> 2015 </a:t>
            </a:r>
            <a:r>
              <a:rPr lang="en-US" sz="3200" b="1" dirty="0" err="1" smtClean="0"/>
              <a:t>dna</a:t>
            </a:r>
            <a:r>
              <a:rPr lang="en-US" sz="3200" b="1" dirty="0" smtClean="0"/>
              <a:t> 2016</a:t>
            </a:r>
            <a:endParaRPr lang="id-ID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0CD961-1678-4F71-88D2-FF49F969FAC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89742045"/>
              </p:ext>
            </p:extLst>
          </p:nvPr>
        </p:nvGraphicFramePr>
        <p:xfrm>
          <a:off x="609600" y="1371600"/>
          <a:ext cx="7924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628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PSAK </a:t>
            </a:r>
            <a:r>
              <a:rPr lang="en-US" dirty="0" err="1" smtClean="0"/>
              <a:t>Berlaku</a:t>
            </a:r>
            <a:r>
              <a:rPr lang="en-US" dirty="0" smtClean="0"/>
              <a:t> 2015 </a:t>
            </a:r>
            <a:r>
              <a:rPr lang="en-US" dirty="0" err="1" smtClean="0"/>
              <a:t>dan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75A84F6-A6A9-4F64-8D1C-6A3A152277F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PSAK 68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 (</a:t>
            </a:r>
            <a:r>
              <a:rPr lang="en-US" dirty="0" err="1" smtClean="0"/>
              <a:t>berlaku</a:t>
            </a:r>
            <a:r>
              <a:rPr lang="en-US" dirty="0" smtClean="0"/>
              <a:t> 1 Jan 2015)</a:t>
            </a:r>
          </a:p>
          <a:p>
            <a:r>
              <a:rPr lang="en-US" dirty="0" smtClean="0"/>
              <a:t>PSAK 69 </a:t>
            </a:r>
            <a:r>
              <a:rPr lang="en-US" dirty="0" err="1" smtClean="0"/>
              <a:t>Agrikultur</a:t>
            </a:r>
            <a:r>
              <a:rPr lang="en-US" dirty="0" smtClean="0"/>
              <a:t> (</a:t>
            </a:r>
            <a:r>
              <a:rPr lang="en-US" dirty="0" err="1" smtClean="0"/>
              <a:t>berlaku</a:t>
            </a:r>
            <a:r>
              <a:rPr lang="en-US" dirty="0" smtClean="0"/>
              <a:t> 1 Jan 2016)</a:t>
            </a:r>
          </a:p>
          <a:p>
            <a:r>
              <a:rPr lang="en-US" dirty="0" smtClean="0"/>
              <a:t> PSAK 70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Liabilitas</a:t>
            </a:r>
            <a:r>
              <a:rPr lang="en-US" dirty="0" smtClean="0"/>
              <a:t> </a:t>
            </a:r>
            <a:r>
              <a:rPr lang="en-US" dirty="0" err="1" smtClean="0"/>
              <a:t>Pengampunan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(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Juni</a:t>
            </a:r>
            <a:r>
              <a:rPr lang="en-US" dirty="0" smtClean="0"/>
              <a:t> 2016,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tgl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UU </a:t>
            </a:r>
            <a:r>
              <a:rPr lang="en-US" dirty="0" err="1" smtClean="0"/>
              <a:t>Pengampunan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2222"/>
            <a:ext cx="8229600" cy="548378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Daftar</a:t>
            </a:r>
            <a:r>
              <a:rPr lang="en-US" sz="3200" b="1" dirty="0" smtClean="0"/>
              <a:t> P</a:t>
            </a:r>
            <a:r>
              <a:rPr lang="id-ID" sz="3200" b="1" dirty="0" smtClean="0"/>
              <a:t>SAK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Berbasis</a:t>
            </a:r>
            <a:r>
              <a:rPr lang="en-US" sz="3200" b="1" dirty="0" smtClean="0"/>
              <a:t> IFRS</a:t>
            </a:r>
            <a:r>
              <a:rPr lang="id-ID" sz="3200" b="1" dirty="0" smtClean="0"/>
              <a:t> </a:t>
            </a:r>
            <a:r>
              <a:rPr lang="en-US" sz="3200" b="1" dirty="0" err="1" smtClean="0"/>
              <a:t>sampai</a:t>
            </a:r>
            <a:r>
              <a:rPr lang="en-US" sz="3200" b="1" dirty="0" smtClean="0"/>
              <a:t> 1 </a:t>
            </a:r>
            <a:r>
              <a:rPr lang="en-US" sz="3200" b="1" dirty="0" err="1" smtClean="0"/>
              <a:t>Desember</a:t>
            </a:r>
            <a:r>
              <a:rPr lang="en-US" sz="3200" b="1" dirty="0" smtClean="0"/>
              <a:t> 2016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3122590"/>
              </p:ext>
            </p:extLst>
          </p:nvPr>
        </p:nvGraphicFramePr>
        <p:xfrm>
          <a:off x="304800" y="1219200"/>
          <a:ext cx="8568952" cy="511294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2048"/>
                <a:gridCol w="720080"/>
                <a:gridCol w="2791107"/>
                <a:gridCol w="933565"/>
                <a:gridCol w="3692152"/>
              </a:tblGrid>
              <a:tr h="247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6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 1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First-time Adoption of International Financial Reporting Standards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IFRS 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Share-Based Payment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 53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Pembayaran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Berbasis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Saham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id-ID" sz="1400" dirty="0" smtClean="0">
                          <a:effectLst/>
                        </a:rPr>
                        <a:t>R</a:t>
                      </a:r>
                      <a:r>
                        <a:rPr lang="en-US" sz="1400" dirty="0" smtClean="0">
                          <a:effectLst/>
                        </a:rPr>
                        <a:t>2011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IFRS 3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Business Combinations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22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Kombinasi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Bisnis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2010)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4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IFRS 4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Insurance Contracts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62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Asuransi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2011)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95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5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IFRS 5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Non-current Assets Held for Sale and Discontinued Operations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58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Aset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Tidak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Lancar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Dimiliki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Untuk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Dijual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Operasi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Dihentikan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95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6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 6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Exploration for and Evaluation of Mineral Resources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64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Eksplorasi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Evaluasi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Sumber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Daya</a:t>
                      </a:r>
                      <a:r>
                        <a:rPr lang="en-US" sz="1400" dirty="0">
                          <a:effectLst/>
                        </a:rPr>
                        <a:t> Mineral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id-ID" sz="1400" dirty="0" smtClean="0">
                          <a:effectLst/>
                        </a:rPr>
                        <a:t>R</a:t>
                      </a:r>
                      <a:r>
                        <a:rPr lang="en-US" sz="1400" dirty="0" smtClean="0">
                          <a:effectLst/>
                        </a:rPr>
                        <a:t>2011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7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 7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Financial Instruments : Disclosure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60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Instrumen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Keuangan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Pengungkapan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id-ID" sz="1400" dirty="0" smtClean="0">
                          <a:effectLst/>
                        </a:rPr>
                        <a:t>R</a:t>
                      </a:r>
                      <a:r>
                        <a:rPr lang="en-US" sz="1400" dirty="0" smtClean="0">
                          <a:effectLst/>
                        </a:rPr>
                        <a:t>201</a:t>
                      </a:r>
                      <a:r>
                        <a:rPr lang="id-ID" sz="1400" dirty="0" smtClean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8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 8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Operating Segments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 5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Segmen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Operasi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9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IFRS </a:t>
                      </a:r>
                      <a:r>
                        <a:rPr lang="id-ID" sz="1400" dirty="0" smtClean="0">
                          <a:effectLst/>
                        </a:rPr>
                        <a:t>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Financial Instrument – Juli 2014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ED PSAK 71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1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Instrumen</a:t>
                      </a:r>
                      <a:r>
                        <a:rPr lang="en-US" sz="1400" i="1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1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Keuangan</a:t>
                      </a:r>
                      <a:endParaRPr lang="id-ID" sz="1400" i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10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IFRS </a:t>
                      </a:r>
                      <a:r>
                        <a:rPr lang="id-ID" sz="1400" dirty="0" smtClean="0">
                          <a:effectLst/>
                        </a:rPr>
                        <a:t>10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Consolidated</a:t>
                      </a:r>
                      <a:r>
                        <a:rPr lang="id-ID" sz="1400" baseline="0" dirty="0" smtClean="0">
                          <a:effectLst/>
                        </a:rPr>
                        <a:t> Financial Statement 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PSAK 65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Laporan Keuangan Konsolidasian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11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IFRS </a:t>
                      </a:r>
                      <a:r>
                        <a:rPr lang="id-ID" sz="1400" dirty="0" smtClean="0">
                          <a:effectLst/>
                        </a:rPr>
                        <a:t>11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Joint Arrangement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PSAK 66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Pengaturan Bersama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12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IFRS </a:t>
                      </a:r>
                      <a:r>
                        <a:rPr lang="id-ID" sz="1400" dirty="0" smtClean="0">
                          <a:effectLst/>
                        </a:rPr>
                        <a:t>12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Disclosure of Interest Entity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PSAK 67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Pengungkapan</a:t>
                      </a:r>
                      <a:r>
                        <a:rPr lang="id-ID" sz="1400" baseline="0" dirty="0" smtClean="0">
                          <a:effectLst/>
                        </a:rPr>
                        <a:t> Kepentingan dalam Entitas Lain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>
                          <a:effectLst/>
                        </a:rPr>
                        <a:t>13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IFRS </a:t>
                      </a:r>
                      <a:r>
                        <a:rPr lang="id-ID" sz="1400" dirty="0" smtClean="0">
                          <a:effectLst/>
                        </a:rPr>
                        <a:t>13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Fair Value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PSAK 68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Pengukuran </a:t>
                      </a:r>
                      <a:r>
                        <a:rPr lang="id-ID" sz="1400" dirty="0" smtClean="0">
                          <a:effectLst/>
                        </a:rPr>
                        <a:t>Nilai Wajar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IFRS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14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Regulatory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Deferral Accounts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NA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NA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IFRS 15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Revenue from Contracts with Customers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ED PSAK 72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Pendapatan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dari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kontrak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dengan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pelanggan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47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IFRS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16</a:t>
                      </a:r>
                      <a:endParaRPr lang="id-ID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Leases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Belum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diadopsi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032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</a:t>
            </a:r>
            <a:r>
              <a:rPr lang="id-ID" sz="3200" b="1" dirty="0" smtClean="0"/>
              <a:t>SAK &amp; ISAK 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4993454"/>
              </p:ext>
            </p:extLst>
          </p:nvPr>
        </p:nvGraphicFramePr>
        <p:xfrm>
          <a:off x="76200" y="1045398"/>
          <a:ext cx="9036496" cy="51588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5622"/>
                <a:gridCol w="691570"/>
                <a:gridCol w="3733800"/>
                <a:gridCol w="771128"/>
                <a:gridCol w="3384376"/>
              </a:tblGrid>
              <a:tr h="227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7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IFRIC 1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Changes in Existing Decommissioning, Restoration and similar liabilities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ISAK 9 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Perubahan atas Liabilitas Purna Operasi,  Liabilitas Restorasi &amp; Liabilitas Serupa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IFRIC 2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Members’ Share in Co-operative Entities and Similar Instruments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Tidak diadopsi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IFRIC 4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Determining whether an arrangement contains a Lease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ISAK 24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Evaluasi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Substansi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Beberapa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Transaksi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ya</a:t>
                      </a:r>
                      <a:r>
                        <a:rPr lang="id-ID" sz="1400" dirty="0" smtClean="0">
                          <a:effectLst/>
                        </a:rPr>
                        <a:t>n</a:t>
                      </a:r>
                      <a:r>
                        <a:rPr lang="en-US" sz="1400" dirty="0" smtClean="0">
                          <a:effectLst/>
                        </a:rPr>
                        <a:t>g </a:t>
                      </a:r>
                      <a:r>
                        <a:rPr lang="en-US" sz="1400" dirty="0" err="1">
                          <a:effectLst/>
                        </a:rPr>
                        <a:t>mengandung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Bentuk</a:t>
                      </a:r>
                      <a:r>
                        <a:rPr lang="en-US" sz="1400" dirty="0">
                          <a:effectLst/>
                        </a:rPr>
                        <a:t> Legal </a:t>
                      </a:r>
                      <a:r>
                        <a:rPr lang="en-US" sz="1400" dirty="0" err="1">
                          <a:effectLst/>
                        </a:rPr>
                        <a:t>Sewa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4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IFRIC 5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Rights to Interests arising from Decommissioning, Restoration and Environmental rehabilitation Funds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r>
                        <a:rPr lang="id-ID" sz="1400" i="0" dirty="0" smtClean="0">
                          <a:effectLst/>
                          <a:latin typeface="+mj-lt"/>
                          <a:ea typeface="Times New Roman"/>
                          <a:cs typeface="Calibri"/>
                        </a:rPr>
                        <a:t>Tidak</a:t>
                      </a:r>
                      <a:r>
                        <a:rPr lang="id-ID" sz="1400" i="0" baseline="0" dirty="0" smtClean="0">
                          <a:effectLst/>
                          <a:latin typeface="+mj-lt"/>
                          <a:ea typeface="Times New Roman"/>
                          <a:cs typeface="Calibri"/>
                        </a:rPr>
                        <a:t> diadopsi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5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5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IFRIC 6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Liabilities arising from Participating in a Specific Market – Water electrical and Electronic Equipment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Tidak diadopsi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5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6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IFRIC 7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Applying the Restatement Approach under IAS 29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ISAK 19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Penerapan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Penyajian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Kembali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PSAK 63 </a:t>
                      </a:r>
                      <a:r>
                        <a:rPr lang="en-US" sz="1400" dirty="0" err="1">
                          <a:effectLst/>
                        </a:rPr>
                        <a:t>Pelaporan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Keuangan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Ekonomi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Hiperinflasi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7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IFRIC 10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Interim Financial Reporting and Impairment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ISAK 17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Laporan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Keuangan</a:t>
                      </a:r>
                      <a:r>
                        <a:rPr lang="en-US" sz="1400" dirty="0">
                          <a:effectLst/>
                        </a:rPr>
                        <a:t> Interim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Penurunan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Nilai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366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IFRIC</a:t>
                      </a:r>
                      <a:r>
                        <a:rPr lang="id-ID" sz="1400" baseline="0" dirty="0" smtClean="0">
                          <a:effectLst/>
                        </a:rPr>
                        <a:t> 19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Extinguishing Financial</a:t>
                      </a:r>
                      <a:r>
                        <a:rPr lang="id-ID" sz="1400" dirty="0" smtClean="0"/>
                        <a:t> Liabilities with Equity Instruments</a:t>
                      </a:r>
                      <a:endParaRPr lang="id-ID" sz="1400" i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ISAK 28</a:t>
                      </a:r>
                      <a:endParaRPr lang="id-ID" sz="1400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Pengakhiran Liabilitas Keuangan dengan Instrumen Ekuitas</a:t>
                      </a:r>
                      <a:endParaRPr lang="id-ID" sz="1400" b="1" i="0" dirty="0">
                        <a:latin typeface="+mj-lt"/>
                      </a:endParaRPr>
                    </a:p>
                  </a:txBody>
                  <a:tcPr/>
                </a:tc>
              </a:tr>
              <a:tr h="306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</a:rPr>
                        <a:t>IFRIC 20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Stripping Costs in the</a:t>
                      </a:r>
                    </a:p>
                    <a:p>
                      <a:r>
                        <a:rPr lang="en-US" sz="1400" dirty="0" smtClean="0"/>
                        <a:t>Production Phase of a Surface Mining</a:t>
                      </a:r>
                      <a:endParaRPr lang="en-US" sz="1400" i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ISAK 29</a:t>
                      </a:r>
                      <a:endParaRPr lang="id-ID" sz="1400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Biaya Pengupasan Lapisan Tanah tahap Produksi pada Pertambangan Terbuka, </a:t>
                      </a:r>
                      <a:endParaRPr lang="id-ID" sz="1400" b="1" i="0" dirty="0">
                        <a:latin typeface="+mj-lt"/>
                      </a:endParaRPr>
                    </a:p>
                  </a:txBody>
                  <a:tcPr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8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IFRIC 12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99515" algn="l"/>
                        </a:tabLst>
                      </a:pPr>
                      <a:r>
                        <a:rPr lang="en-US" sz="1400" dirty="0">
                          <a:effectLst/>
                        </a:rPr>
                        <a:t>Service Concession Arrangements	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ISAK 16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Perjanjian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Konsesi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Jasa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9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IFRIC 13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Consumer Loyalty </a:t>
                      </a:r>
                      <a:r>
                        <a:rPr lang="en-US" sz="1400" dirty="0" err="1">
                          <a:effectLst/>
                        </a:rPr>
                        <a:t>Programmes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10</a:t>
                      </a:r>
                      <a:endParaRPr lang="id-ID" sz="1400" i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Program </a:t>
                      </a:r>
                      <a:r>
                        <a:rPr lang="en-US" sz="1400" dirty="0" err="1">
                          <a:effectLst/>
                        </a:rPr>
                        <a:t>Loyalitas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Pelanggan</a:t>
                      </a:r>
                      <a:endParaRPr lang="id-ID" sz="1400" i="0" dirty="0">
                        <a:effectLst/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23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378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P</a:t>
            </a:r>
            <a:r>
              <a:rPr lang="id-ID" sz="3200" b="1" dirty="0"/>
              <a:t>SAK &amp; ISAK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9743372"/>
              </p:ext>
            </p:extLst>
          </p:nvPr>
        </p:nvGraphicFramePr>
        <p:xfrm>
          <a:off x="323528" y="1412776"/>
          <a:ext cx="8568952" cy="40694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2048"/>
                <a:gridCol w="720080"/>
                <a:gridCol w="2791107"/>
                <a:gridCol w="834146"/>
                <a:gridCol w="3791571"/>
              </a:tblGrid>
              <a:tr h="227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7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Presentation of Financial Statements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1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Penyajian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Laporan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Keuangan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id-ID" sz="1400" dirty="0" smtClean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  <a:sym typeface="Wingdings" panose="05000000000000000000" pitchFamily="2" charset="2"/>
                        </a:rPr>
                        <a:t> Revisi 2013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7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2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Inventories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14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Persediaan (revisi 2008)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7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Statement of Cash Flows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Laporan Arus Kas (revisi 2009)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7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4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8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Accounting Policies, Changes in Accounting Estimates and Errors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25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Kebijakan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Akuntansi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Perubahan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estimasi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Akuntansi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Kesalahan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7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5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10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Event after the reporting Period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8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Peristiwa Setelah Akhir Periode Pelaporan(revisi 2010)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178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6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11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Construction Contracts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36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Kontrak Konstruksi (revisi 2011)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180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7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12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Income Taxes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46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Pajak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Penghasilan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id-ID" sz="1400" dirty="0" smtClean="0">
                          <a:effectLst/>
                        </a:rPr>
                        <a:t>-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20</a:t>
                      </a:r>
                      <a:r>
                        <a:rPr lang="id-ID" sz="1400" dirty="0" smtClean="0">
                          <a:effectLst/>
                        </a:rPr>
                        <a:t>13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8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16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Property, Plant and Equipment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16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Aset Tetap(revisi 2007)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9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17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Leases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30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Sewa (revisi 2007)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10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18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Revenue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23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Pendapatan (revisi 2010)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22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11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19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Employee Benefits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24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Imbalan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Kerja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2010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id-ID" sz="1400" dirty="0" smtClean="0">
                          <a:effectLst/>
                        </a:rPr>
                        <a:t> </a:t>
                      </a:r>
                      <a:r>
                        <a:rPr lang="id-ID" sz="1400" dirty="0" smtClean="0">
                          <a:effectLst/>
                          <a:sym typeface="Wingdings" panose="05000000000000000000" pitchFamily="2" charset="2"/>
                        </a:rPr>
                        <a:t> Revisi 2013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54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12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20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Accounting for Governance Grants and Disclosure of Government Assistance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61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Akuntansi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Hibah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Pemerintah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Pengungkapan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Bantuan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Pemerintah</a:t>
                      </a: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2011)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9214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PILAR </a:t>
            </a:r>
            <a:r>
              <a:rPr lang="en-US" dirty="0" err="1" smtClean="0"/>
              <a:t>Sak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indonesia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75A84F6-A6A9-4F64-8D1C-6A3A152277F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</a:t>
            </a:r>
            <a:r>
              <a:rPr lang="id-ID" sz="3200" dirty="0"/>
              <a:t>SAK &amp; ISAK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5608959"/>
              </p:ext>
            </p:extLst>
          </p:nvPr>
        </p:nvGraphicFramePr>
        <p:xfrm>
          <a:off x="323528" y="1412776"/>
          <a:ext cx="8568952" cy="537056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2048"/>
                <a:gridCol w="720080"/>
                <a:gridCol w="2791107"/>
                <a:gridCol w="834146"/>
                <a:gridCol w="3791571"/>
              </a:tblGrid>
              <a:tr h="261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IFRS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PSAK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13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21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Effects of Changes in Foreign Exchange Rates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PSAK 10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Pengaruh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Perubahan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Nilai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Tukar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Valuta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Asing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2010)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312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14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23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Borrowing Costs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26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Biaya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Pinjaman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2009)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331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15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24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Related Party Disclosures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7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Pengungkapan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Pihak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Berelasi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2009</a:t>
                      </a:r>
                      <a:r>
                        <a:rPr lang="id-ID" sz="1600" dirty="0" smtClean="0">
                          <a:effectLst/>
                        </a:rPr>
                        <a:t>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16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26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Accounting and Reporting by Retirement Benefit Plans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18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Akuntansi</a:t>
                      </a:r>
                      <a:r>
                        <a:rPr lang="en-US" sz="1600" dirty="0">
                          <a:effectLst/>
                        </a:rPr>
                        <a:t> Dana </a:t>
                      </a:r>
                      <a:r>
                        <a:rPr lang="en-US" sz="1600" dirty="0" err="1">
                          <a:effectLst/>
                        </a:rPr>
                        <a:t>Pensiun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2011)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6308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17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27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Consolidated and Separate Financial Statement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4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Laporan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Keuangan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Konsolidasian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Laporan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Keuangan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Tersendiri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2009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r>
                        <a:rPr lang="id-ID" sz="1600" dirty="0" smtClean="0">
                          <a:effectLst/>
                        </a:rPr>
                        <a:t> </a:t>
                      </a:r>
                      <a:r>
                        <a:rPr lang="id-ID" sz="1600" dirty="0" smtClean="0">
                          <a:effectLst/>
                          <a:sym typeface="Wingdings" panose="05000000000000000000" pitchFamily="2" charset="2"/>
                        </a:rPr>
                        <a:t> Revisi 2013 </a:t>
                      </a:r>
                      <a:r>
                        <a:rPr lang="en-US" sz="1600" dirty="0" err="1" smtClean="0">
                          <a:effectLst/>
                        </a:rPr>
                        <a:t>Laporan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Keuangan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Tersendiri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id-ID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420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18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28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Investment in Associates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15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Investasi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Asosiasi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2009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r>
                        <a:rPr lang="id-ID" sz="1600" dirty="0" smtClean="0">
                          <a:effectLst/>
                        </a:rPr>
                        <a:t> </a:t>
                      </a:r>
                      <a:r>
                        <a:rPr lang="id-ID" sz="1600" dirty="0" smtClean="0">
                          <a:effectLst/>
                          <a:sym typeface="Wingdings" panose="05000000000000000000" pitchFamily="2" charset="2"/>
                        </a:rPr>
                        <a:t> Revisi 2013 Investasi pada Entitas Asosiasi</a:t>
                      </a:r>
                      <a:r>
                        <a:rPr lang="id-ID" sz="1600" baseline="0" dirty="0" smtClean="0">
                          <a:effectLst/>
                          <a:sym typeface="Wingdings" panose="05000000000000000000" pitchFamily="2" charset="2"/>
                        </a:rPr>
                        <a:t> dan Ventura Bersama</a:t>
                      </a:r>
                      <a:r>
                        <a:rPr lang="id-ID" sz="1600" dirty="0" smtClean="0">
                          <a:effectLst/>
                          <a:sym typeface="Wingdings" panose="05000000000000000000" pitchFamily="2" charset="2"/>
                        </a:rPr>
                        <a:t> 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420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19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29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Financial Reporting in Hyperinflationary Economies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PSAK 63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Pelaporan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Keuangan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dalam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Ekonomi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Hiperinflasi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2010)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261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20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31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Interests in Joint Ventures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trike="sngStrike" dirty="0">
                          <a:effectLst/>
                        </a:rPr>
                        <a:t>PSAK 12</a:t>
                      </a:r>
                      <a:endParaRPr lang="id-ID" sz="1600" strike="sng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trike="sngStrike" dirty="0" err="1">
                          <a:effectLst/>
                        </a:rPr>
                        <a:t>Bagian</a:t>
                      </a:r>
                      <a:r>
                        <a:rPr lang="en-US" sz="1600" strike="sngStrike" dirty="0">
                          <a:effectLst/>
                        </a:rPr>
                        <a:t> </a:t>
                      </a:r>
                      <a:r>
                        <a:rPr lang="en-US" sz="1600" strike="sngStrike" dirty="0" err="1">
                          <a:effectLst/>
                        </a:rPr>
                        <a:t>Partisipasi</a:t>
                      </a:r>
                      <a:r>
                        <a:rPr lang="en-US" sz="1600" strike="sngStrike" dirty="0">
                          <a:effectLst/>
                        </a:rPr>
                        <a:t> </a:t>
                      </a:r>
                      <a:r>
                        <a:rPr lang="en-US" sz="1600" strike="sngStrike" dirty="0" err="1">
                          <a:effectLst/>
                        </a:rPr>
                        <a:t>Dalam</a:t>
                      </a:r>
                      <a:r>
                        <a:rPr lang="en-US" sz="1600" strike="sngStrike" dirty="0">
                          <a:effectLst/>
                        </a:rPr>
                        <a:t> Ventura </a:t>
                      </a:r>
                      <a:r>
                        <a:rPr lang="en-US" sz="1600" strike="sngStrike" dirty="0" err="1">
                          <a:effectLst/>
                        </a:rPr>
                        <a:t>Bersama</a:t>
                      </a:r>
                      <a:r>
                        <a:rPr lang="en-US" sz="1600" strike="sngStrike" dirty="0">
                          <a:effectLst/>
                        </a:rPr>
                        <a:t> (</a:t>
                      </a:r>
                      <a:r>
                        <a:rPr lang="en-US" sz="1600" strike="sngStrike" dirty="0" err="1">
                          <a:effectLst/>
                        </a:rPr>
                        <a:t>revisi</a:t>
                      </a:r>
                      <a:r>
                        <a:rPr lang="en-US" sz="1600" strike="sngStrike" dirty="0">
                          <a:effectLst/>
                        </a:rPr>
                        <a:t> 2009)</a:t>
                      </a:r>
                      <a:endParaRPr lang="id-ID" sz="1600" strike="sng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261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21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32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Financial Instruments: Presentation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50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effectLst/>
                        </a:rPr>
                        <a:t>Instrumen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Keuangan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Penyajian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 err="1" smtClean="0">
                          <a:effectLst/>
                        </a:rPr>
                        <a:t>revisi</a:t>
                      </a:r>
                      <a:r>
                        <a:rPr lang="en-US" sz="1600" dirty="0" smtClean="0">
                          <a:effectLst/>
                        </a:rPr>
                        <a:t> 20</a:t>
                      </a:r>
                      <a:r>
                        <a:rPr lang="id-ID" sz="1600" dirty="0" smtClean="0">
                          <a:effectLst/>
                        </a:rPr>
                        <a:t>13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id-ID" sz="16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261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22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33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Earnings per Share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56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Laba</a:t>
                      </a:r>
                      <a:r>
                        <a:rPr lang="en-US" sz="1600" dirty="0">
                          <a:effectLst/>
                        </a:rPr>
                        <a:t> per  </a:t>
                      </a:r>
                      <a:r>
                        <a:rPr lang="en-US" sz="1600" dirty="0" err="1">
                          <a:effectLst/>
                        </a:rPr>
                        <a:t>Saham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revisi</a:t>
                      </a:r>
                      <a:r>
                        <a:rPr lang="en-US" sz="1600" dirty="0">
                          <a:effectLst/>
                        </a:rPr>
                        <a:t> 2009)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255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23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IAS 34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Interim Financial Reporting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PSAK 3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Laporan Keuangan Interim (revisi 2010)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  <a:tr h="233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id-ID" sz="1600" dirty="0" smtClean="0">
                          <a:effectLst/>
                        </a:rPr>
                        <a:t>24</a:t>
                      </a:r>
                      <a:endParaRPr lang="id-ID" sz="16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IAS 36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Impairment of Assets</a:t>
                      </a:r>
                      <a:endParaRPr lang="id-ID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PSAK 48</a:t>
                      </a:r>
                      <a:endParaRPr lang="id-ID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effectLst/>
                        </a:rPr>
                        <a:t>Penurunan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Nilai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-</a:t>
                      </a:r>
                      <a:r>
                        <a:rPr lang="id-ID" sz="160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 err="1" smtClean="0">
                          <a:effectLst/>
                        </a:rPr>
                        <a:t>revisi</a:t>
                      </a:r>
                      <a:r>
                        <a:rPr lang="en-US" sz="1600" dirty="0" smtClean="0">
                          <a:effectLst/>
                        </a:rPr>
                        <a:t> 20</a:t>
                      </a:r>
                      <a:r>
                        <a:rPr lang="id-ID" sz="1600" dirty="0" smtClean="0">
                          <a:effectLst/>
                        </a:rPr>
                        <a:t>13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id-ID" sz="16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6589" marR="26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321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</a:t>
            </a:r>
            <a:r>
              <a:rPr lang="id-ID" sz="3200" b="1" dirty="0"/>
              <a:t>SAK &amp; ISAK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53171331"/>
              </p:ext>
            </p:extLst>
          </p:nvPr>
        </p:nvGraphicFramePr>
        <p:xfrm>
          <a:off x="323529" y="1412776"/>
          <a:ext cx="8591873" cy="508458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3204"/>
                <a:gridCol w="722006"/>
                <a:gridCol w="2798573"/>
                <a:gridCol w="836377"/>
                <a:gridCol w="3801713"/>
              </a:tblGrid>
              <a:tr h="270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IFRS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20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25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37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Provisions, Contingent Liabilities and Contingent Assets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57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Provisi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Liabilitas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Kontinjensi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Kontinjensi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323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26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38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Intangible Assets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PSAK 19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Aset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Tidak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Berwujud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2010)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5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27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39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Financial Instruments: Recognition and Measurement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55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Instrumen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keuangan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err="1">
                          <a:effectLst/>
                        </a:rPr>
                        <a:t>Pengakuan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Pengukuran</a:t>
                      </a:r>
                      <a:r>
                        <a:rPr lang="en-US" sz="1400" dirty="0">
                          <a:effectLst/>
                        </a:rPr>
                        <a:t> 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201</a:t>
                      </a:r>
                      <a:r>
                        <a:rPr lang="id-ID" sz="1400" dirty="0" smtClean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id-ID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3967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28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40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Investment Property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PSAK 13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Properti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Investasi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2007)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329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29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IAS 41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Agriculture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PSAK 69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Agrikultur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53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30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12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Consolidation – Special Purpose Entities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ISAK 7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Konsolidasi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Entitas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Bertujuan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Khusus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revisi</a:t>
                      </a:r>
                      <a:r>
                        <a:rPr lang="en-US" sz="1400" dirty="0">
                          <a:effectLst/>
                        </a:rPr>
                        <a:t> 2009)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5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31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13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Jointly Controlled Interest – non Monetary Contribution by Ventures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ISAK 11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Pengendalian Bersama Entitas: Kontribusi Nonmoneter oleh Venturer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70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32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15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Operating Leases – Incentives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ISAK 19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Sewa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Operasi</a:t>
                      </a:r>
                      <a:r>
                        <a:rPr lang="en-US" sz="1400" dirty="0">
                          <a:effectLst/>
                        </a:rPr>
                        <a:t> – </a:t>
                      </a:r>
                      <a:r>
                        <a:rPr lang="en-US" sz="1400" dirty="0" err="1">
                          <a:effectLst/>
                        </a:rPr>
                        <a:t>Insentif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5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33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21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Income Taxes – Recovery of Revalued non Depreciable Assets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435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34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27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Evaluating the Substance Transaction in the Legal Form of Lease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ISAK 8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Transaksi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Mengandung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Sewa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264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35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SIC 32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Intangible Assets – Website Costs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ISAK 14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Biaya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Situs</a:t>
                      </a:r>
                      <a:r>
                        <a:rPr lang="en-US" sz="1400" dirty="0">
                          <a:effectLst/>
                        </a:rPr>
                        <a:t> Web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  <a:tr h="540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effectLst/>
                        </a:rPr>
                        <a:t>36</a:t>
                      </a:r>
                      <a:endParaRPr lang="id-ID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ISAK 21</a:t>
                      </a:r>
                      <a:endParaRPr lang="id-ID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Perjanjian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Konstruksi</a:t>
                      </a:r>
                      <a:r>
                        <a:rPr lang="en-US" sz="1400" dirty="0">
                          <a:effectLst/>
                        </a:rPr>
                        <a:t> Real Estate</a:t>
                      </a:r>
                      <a:endParaRPr lang="id-ID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6589" marR="26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7685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75A84F6-A6A9-4F64-8D1C-6A3A152277F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Follow my twitter @</a:t>
            </a:r>
            <a:r>
              <a:rPr lang="en-AU" dirty="0" err="1" smtClean="0"/>
              <a:t>ersatriwahyuni</a:t>
            </a:r>
            <a:endParaRPr lang="en-AU" dirty="0" smtClean="0"/>
          </a:p>
          <a:p>
            <a:r>
              <a:rPr lang="en-AU" dirty="0" smtClean="0"/>
              <a:t>Blog </a:t>
            </a:r>
            <a:r>
              <a:rPr lang="en-AU" smtClean="0"/>
              <a:t>: etw-accountant.com</a:t>
            </a:r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457200" y="381000"/>
            <a:ext cx="8229600" cy="5167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3200" b="1" dirty="0" smtClean="0"/>
              <a:t>PILLARS SAK </a:t>
            </a:r>
            <a:r>
              <a:rPr lang="en-AU" sz="3200" b="1" dirty="0" err="1" smtClean="0"/>
              <a:t>di</a:t>
            </a:r>
            <a:r>
              <a:rPr lang="en-AU" sz="3200" b="1" dirty="0" smtClean="0"/>
              <a:t> INDONESIA  </a:t>
            </a:r>
            <a:endParaRPr lang="id-ID" sz="3200" b="1" dirty="0"/>
          </a:p>
        </p:txBody>
      </p:sp>
      <p:grpSp>
        <p:nvGrpSpPr>
          <p:cNvPr id="2" name="Group 27"/>
          <p:cNvGrpSpPr/>
          <p:nvPr/>
        </p:nvGrpSpPr>
        <p:grpSpPr>
          <a:xfrm>
            <a:off x="762000" y="1676400"/>
            <a:ext cx="4495800" cy="3538537"/>
            <a:chOff x="2286000" y="2133600"/>
            <a:chExt cx="4495800" cy="3538537"/>
          </a:xfrm>
        </p:grpSpPr>
        <p:grpSp>
          <p:nvGrpSpPr>
            <p:cNvPr id="3" name="Group 7"/>
            <p:cNvGrpSpPr/>
            <p:nvPr/>
          </p:nvGrpSpPr>
          <p:grpSpPr>
            <a:xfrm>
              <a:off x="2286000" y="2133600"/>
              <a:ext cx="4495800" cy="3538537"/>
              <a:chOff x="2438400" y="973931"/>
              <a:chExt cx="4229100" cy="3191490"/>
            </a:xfrm>
          </p:grpSpPr>
          <p:sp>
            <p:nvSpPr>
              <p:cNvPr id="9" name="Isosceles Triangle 8"/>
              <p:cNvSpPr/>
              <p:nvPr/>
            </p:nvSpPr>
            <p:spPr>
              <a:xfrm flipH="1">
                <a:off x="2506611" y="973931"/>
                <a:ext cx="4092677" cy="835478"/>
              </a:xfrm>
              <a:prstGeom prst="triangl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3000"/>
                  </a:spcBef>
                </a:pPr>
                <a:endParaRPr lang="id-ID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06611" y="3566820"/>
                <a:ext cx="4092677" cy="230355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0000" endA="300" endPos="90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grpSp>
            <p:nvGrpSpPr>
              <p:cNvPr id="5" name="Group 10"/>
              <p:cNvGrpSpPr/>
              <p:nvPr/>
            </p:nvGrpSpPr>
            <p:grpSpPr>
              <a:xfrm>
                <a:off x="2643034" y="1833178"/>
                <a:ext cx="750324" cy="1711324"/>
                <a:chOff x="2552700" y="2645228"/>
                <a:chExt cx="838200" cy="2124695"/>
              </a:xfrm>
            </p:grpSpPr>
            <p:sp>
              <p:nvSpPr>
                <p:cNvPr id="19" name="Can 18"/>
                <p:cNvSpPr/>
                <p:nvPr/>
              </p:nvSpPr>
              <p:spPr>
                <a:xfrm>
                  <a:off x="2628900" y="2645229"/>
                  <a:ext cx="685799" cy="1981200"/>
                </a:xfrm>
                <a:prstGeom prst="can">
                  <a:avLst/>
                </a:prstGeom>
                <a:solidFill>
                  <a:srgbClr val="800000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id-ID" sz="2000" b="1" dirty="0" smtClean="0">
                      <a:cs typeface="Times New Roman" pitchFamily="18" charset="0"/>
                    </a:rPr>
                    <a:t>SAK</a:t>
                  </a:r>
                  <a:r>
                    <a:rPr lang="en-AU" sz="2000" b="1" dirty="0" smtClean="0">
                      <a:cs typeface="Times New Roman" pitchFamily="18" charset="0"/>
                    </a:rPr>
                    <a:t>  UMUM</a:t>
                  </a:r>
                  <a:endParaRPr lang="id-ID" sz="20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552700" y="2645228"/>
                  <a:ext cx="838200" cy="229589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552700" y="4550229"/>
                  <a:ext cx="838200" cy="219694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grpSp>
            <p:nvGrpSpPr>
              <p:cNvPr id="6" name="Group 11"/>
              <p:cNvGrpSpPr/>
              <p:nvPr/>
            </p:nvGrpSpPr>
            <p:grpSpPr>
              <a:xfrm>
                <a:off x="4177788" y="1833179"/>
                <a:ext cx="750324" cy="1718497"/>
                <a:chOff x="3695700" y="2645229"/>
                <a:chExt cx="838200" cy="2133600"/>
              </a:xfrm>
            </p:grpSpPr>
            <p:sp>
              <p:nvSpPr>
                <p:cNvPr id="16" name="Can 15"/>
                <p:cNvSpPr/>
                <p:nvPr/>
              </p:nvSpPr>
              <p:spPr>
                <a:xfrm>
                  <a:off x="3771900" y="2645229"/>
                  <a:ext cx="685800" cy="1981200"/>
                </a:xfrm>
                <a:prstGeom prst="can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id-ID" sz="2000" b="1" dirty="0" smtClean="0">
                      <a:cs typeface="Times New Roman" pitchFamily="18" charset="0"/>
                    </a:rPr>
                    <a:t>SAK</a:t>
                  </a:r>
                  <a:r>
                    <a:rPr lang="en-AU" sz="2000" b="1" dirty="0" smtClean="0">
                      <a:cs typeface="Times New Roman" pitchFamily="18" charset="0"/>
                    </a:rPr>
                    <a:t>  </a:t>
                  </a:r>
                  <a:r>
                    <a:rPr lang="id-ID" sz="2000" b="1" dirty="0" smtClean="0">
                      <a:cs typeface="Times New Roman" pitchFamily="18" charset="0"/>
                    </a:rPr>
                    <a:t>ETAP</a:t>
                  </a:r>
                  <a:endParaRPr lang="id-ID" sz="20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695700" y="2645229"/>
                  <a:ext cx="838200" cy="2286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695700" y="4550229"/>
                  <a:ext cx="838200" cy="2286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sp>
            <p:nvSpPr>
              <p:cNvPr id="13" name="Rectangle 12"/>
              <p:cNvSpPr/>
              <p:nvPr/>
            </p:nvSpPr>
            <p:spPr>
              <a:xfrm>
                <a:off x="2438400" y="3797172"/>
                <a:ext cx="4229100" cy="368249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0000" endA="300" endPos="90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2000" b="1" dirty="0" smtClean="0">
                    <a:cs typeface="Times New Roman" panose="02020603050405020304" pitchFamily="18" charset="0"/>
                  </a:rPr>
                  <a:t>SAK SYARIAH</a:t>
                </a:r>
                <a:endParaRPr lang="id-ID" sz="2000" b="1" dirty="0"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22"/>
            <p:cNvGrpSpPr/>
            <p:nvPr/>
          </p:nvGrpSpPr>
          <p:grpSpPr>
            <a:xfrm>
              <a:off x="5714317" y="3106273"/>
              <a:ext cx="797641" cy="1880063"/>
              <a:chOff x="4838700" y="2631060"/>
              <a:chExt cx="838200" cy="2105263"/>
            </a:xfrm>
          </p:grpSpPr>
          <p:sp>
            <p:nvSpPr>
              <p:cNvPr id="25" name="Can 24"/>
              <p:cNvSpPr/>
              <p:nvPr/>
            </p:nvSpPr>
            <p:spPr>
              <a:xfrm>
                <a:off x="4914900" y="2684623"/>
                <a:ext cx="683299" cy="1886853"/>
              </a:xfrm>
              <a:prstGeom prst="can">
                <a:avLst/>
              </a:prstGeom>
              <a:solidFill>
                <a:srgbClr val="FF9900"/>
              </a:solidFill>
              <a:ln>
                <a:solidFill>
                  <a:srgbClr val="FF9900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id-ID" sz="2000" b="1" dirty="0" smtClean="0">
                    <a:cs typeface="Times New Roman" pitchFamily="18" charset="0"/>
                  </a:rPr>
                  <a:t>SAK</a:t>
                </a:r>
                <a:r>
                  <a:rPr lang="en-AU" sz="2000" b="1" dirty="0" smtClean="0">
                    <a:cs typeface="Times New Roman" pitchFamily="18" charset="0"/>
                  </a:rPr>
                  <a:t>  </a:t>
                </a:r>
                <a:r>
                  <a:rPr lang="id-ID" sz="2000" b="1" dirty="0" smtClean="0">
                    <a:cs typeface="Times New Roman" pitchFamily="18" charset="0"/>
                  </a:rPr>
                  <a:t>EMKM</a:t>
                </a:r>
                <a:endParaRPr lang="id-ID" sz="2000" b="1" dirty="0">
                  <a:cs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838700" y="2631060"/>
                <a:ext cx="838200" cy="22860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838700" y="4507723"/>
                <a:ext cx="838200" cy="22860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7277096" y="2667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IFRS based </a:t>
            </a:r>
            <a:endParaRPr lang="en-AU" dirty="0"/>
          </a:p>
        </p:txBody>
      </p:sp>
      <p:sp>
        <p:nvSpPr>
          <p:cNvPr id="30" name="Right Arrow 29"/>
          <p:cNvSpPr/>
          <p:nvPr/>
        </p:nvSpPr>
        <p:spPr>
          <a:xfrm>
            <a:off x="6896096" y="2819400"/>
            <a:ext cx="381000" cy="1145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7277096" y="3181352"/>
            <a:ext cx="167640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AU" dirty="0"/>
              <a:t>e</a:t>
            </a:r>
            <a:r>
              <a:rPr lang="en-AU" dirty="0" smtClean="0"/>
              <a:t>ntities with  no public accountability</a:t>
            </a:r>
            <a:endParaRPr lang="en-AU" dirty="0"/>
          </a:p>
        </p:txBody>
      </p:sp>
      <p:sp>
        <p:nvSpPr>
          <p:cNvPr id="32" name="Right Arrow 31"/>
          <p:cNvSpPr/>
          <p:nvPr/>
        </p:nvSpPr>
        <p:spPr>
          <a:xfrm>
            <a:off x="6896096" y="3450196"/>
            <a:ext cx="381000" cy="104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5557832" y="2667000"/>
            <a:ext cx="133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SAK  UMUM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5557832" y="329779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SAK  ETAP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5562600" y="4084134"/>
            <a:ext cx="1395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SAK  EMKM*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7277096" y="4000504"/>
            <a:ext cx="167640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AU" dirty="0"/>
              <a:t>m</a:t>
            </a:r>
            <a:r>
              <a:rPr lang="en-AU" dirty="0" smtClean="0"/>
              <a:t>icro, small &amp; medium entities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5562600" y="482441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SAK  SYARIAH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7281865" y="4840802"/>
            <a:ext cx="1676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AU" dirty="0" smtClean="0"/>
              <a:t>Sharia based transactions</a:t>
            </a:r>
            <a:endParaRPr lang="en-AU" dirty="0"/>
          </a:p>
        </p:txBody>
      </p:sp>
      <p:sp>
        <p:nvSpPr>
          <p:cNvPr id="44" name="Right Arrow 43"/>
          <p:cNvSpPr/>
          <p:nvPr/>
        </p:nvSpPr>
        <p:spPr>
          <a:xfrm>
            <a:off x="6929440" y="4948036"/>
            <a:ext cx="381000" cy="11450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" name="Right Arrow 44"/>
          <p:cNvSpPr/>
          <p:nvPr/>
        </p:nvSpPr>
        <p:spPr>
          <a:xfrm>
            <a:off x="6919912" y="4228900"/>
            <a:ext cx="381000" cy="114500"/>
          </a:xfrm>
          <a:prstGeom prst="rightArrow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5"/>
            <a:ext cx="3086100" cy="365125"/>
          </a:xfrm>
        </p:spPr>
        <p:txBody>
          <a:bodyPr/>
          <a:lstStyle/>
          <a:p>
            <a:r>
              <a:rPr lang="nb-NO" smtClean="0"/>
              <a:t>Mercu Buana 9 Desember 2016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0" y="5508783"/>
            <a:ext cx="796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AU" dirty="0" smtClean="0"/>
              <a:t>*	New pillar introduced by DSAK IAI on 24 October 2016, effective 1 January 2018.</a:t>
            </a:r>
            <a:endParaRPr lang="en-AU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75A84F6-A6A9-4F64-8D1C-6A3A152277F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2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4837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SAK ETAP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42" y="1447800"/>
            <a:ext cx="8305800" cy="4845968"/>
          </a:xfrm>
        </p:spPr>
        <p:txBody>
          <a:bodyPr>
            <a:noAutofit/>
          </a:bodyPr>
          <a:lstStyle/>
          <a:p>
            <a:r>
              <a:rPr lang="en-US" sz="2000" dirty="0" smtClean="0"/>
              <a:t>SAK ETAP: 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akuntansi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entitas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akuntabilitas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id-ID" sz="2000" dirty="0" smtClean="0">
                <a:solidFill>
                  <a:srgbClr val="FF0000"/>
                </a:solidFill>
              </a:rPr>
              <a:t>signifikan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ETAP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entitas</a:t>
            </a:r>
            <a:r>
              <a:rPr lang="en-US" sz="2000" dirty="0" smtClean="0"/>
              <a:t> yang:</a:t>
            </a:r>
          </a:p>
          <a:p>
            <a:pPr lvl="1"/>
            <a:r>
              <a:rPr lang="en-US" sz="1800" dirty="0" err="1" smtClean="0">
                <a:solidFill>
                  <a:srgbClr val="6600CC"/>
                </a:solidFill>
              </a:rPr>
              <a:t>Tidak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memiliki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akuntabilitas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publik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signifikan</a:t>
            </a:r>
            <a:r>
              <a:rPr lang="en-US" sz="1800" dirty="0" smtClean="0">
                <a:solidFill>
                  <a:srgbClr val="6600CC"/>
                </a:solidFill>
              </a:rPr>
              <a:t>; </a:t>
            </a:r>
            <a:r>
              <a:rPr lang="en-US" sz="1800" dirty="0" err="1" smtClean="0">
                <a:solidFill>
                  <a:srgbClr val="6600CC"/>
                </a:solidFill>
              </a:rPr>
              <a:t>dan</a:t>
            </a:r>
            <a:endParaRPr lang="en-US" sz="1800" dirty="0" smtClean="0">
              <a:solidFill>
                <a:srgbClr val="6600CC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6600CC"/>
                </a:solidFill>
              </a:rPr>
              <a:t>Menerbitkan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laporan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keuangan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untuk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tujuan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umum</a:t>
            </a:r>
            <a:r>
              <a:rPr lang="en-US" sz="1800" dirty="0" smtClean="0">
                <a:solidFill>
                  <a:srgbClr val="6600CC"/>
                </a:solidFill>
              </a:rPr>
              <a:t> (general purpose financial statement) </a:t>
            </a:r>
            <a:r>
              <a:rPr lang="en-US" sz="1800" dirty="0" err="1" smtClean="0">
                <a:solidFill>
                  <a:srgbClr val="6600CC"/>
                </a:solidFill>
              </a:rPr>
              <a:t>bagi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pengguna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eksternal</a:t>
            </a:r>
            <a:r>
              <a:rPr lang="en-US" sz="1800" dirty="0" smtClean="0">
                <a:solidFill>
                  <a:srgbClr val="6600CC"/>
                </a:solidFill>
              </a:rPr>
              <a:t>. </a:t>
            </a:r>
          </a:p>
          <a:p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acuan</a:t>
            </a:r>
            <a:r>
              <a:rPr lang="en-US" sz="2000" dirty="0" smtClean="0"/>
              <a:t> IFRS </a:t>
            </a:r>
            <a:r>
              <a:rPr lang="en-US" sz="2000" dirty="0" err="1" smtClean="0"/>
              <a:t>untuk</a:t>
            </a:r>
            <a:r>
              <a:rPr lang="en-US" sz="2000" dirty="0" smtClean="0"/>
              <a:t> Small Medium Enterprises.</a:t>
            </a:r>
          </a:p>
          <a:p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sederhana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lain:</a:t>
            </a:r>
          </a:p>
          <a:p>
            <a:pPr lvl="1"/>
            <a:r>
              <a:rPr lang="en-US" sz="1800" dirty="0" err="1" smtClean="0">
                <a:solidFill>
                  <a:srgbClr val="6600CC"/>
                </a:solidFill>
              </a:rPr>
              <a:t>Aset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tetap</a:t>
            </a:r>
            <a:r>
              <a:rPr lang="en-US" sz="1800" dirty="0" smtClean="0">
                <a:solidFill>
                  <a:srgbClr val="6600CC"/>
                </a:solidFill>
              </a:rPr>
              <a:t>, </a:t>
            </a:r>
            <a:r>
              <a:rPr lang="en-US" sz="1800" dirty="0" err="1" smtClean="0">
                <a:solidFill>
                  <a:srgbClr val="6600CC"/>
                </a:solidFill>
              </a:rPr>
              <a:t>tidak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berwujud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menggunakan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harga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perolehan</a:t>
            </a:r>
            <a:endParaRPr lang="en-US" sz="1800" dirty="0" smtClean="0">
              <a:solidFill>
                <a:srgbClr val="6600CC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6600CC"/>
                </a:solidFill>
              </a:rPr>
              <a:t>Entitas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anak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tidak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dikonsolidasi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tetapi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sebagai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investasi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dengan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metode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ekuitas</a:t>
            </a:r>
            <a:r>
              <a:rPr lang="en-US" sz="1800" dirty="0" smtClean="0">
                <a:solidFill>
                  <a:srgbClr val="6600CC"/>
                </a:solidFill>
              </a:rPr>
              <a:t>.</a:t>
            </a:r>
            <a:endParaRPr lang="id-ID" sz="1800" dirty="0" smtClean="0">
              <a:solidFill>
                <a:srgbClr val="6600CC"/>
              </a:solidFill>
            </a:endParaRPr>
          </a:p>
          <a:p>
            <a:pPr lvl="1"/>
            <a:r>
              <a:rPr lang="id-ID" sz="1800" dirty="0" smtClean="0">
                <a:solidFill>
                  <a:srgbClr val="6600CC"/>
                </a:solidFill>
              </a:rPr>
              <a:t>Pajak menggunakan konsep pajak terutang bukan pajak tangguhan</a:t>
            </a:r>
            <a:endParaRPr lang="en-US" sz="1800" dirty="0" smtClean="0">
              <a:solidFill>
                <a:srgbClr val="6600CC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6600CC"/>
                </a:solidFill>
              </a:rPr>
              <a:t>Mengacu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pada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praktik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akuntansi</a:t>
            </a:r>
            <a:r>
              <a:rPr lang="en-US" sz="1800" dirty="0" smtClean="0">
                <a:solidFill>
                  <a:srgbClr val="6600CC"/>
                </a:solidFill>
              </a:rPr>
              <a:t> yang </a:t>
            </a:r>
            <a:r>
              <a:rPr lang="en-US" sz="1800" dirty="0" err="1" smtClean="0">
                <a:solidFill>
                  <a:srgbClr val="6600CC"/>
                </a:solidFill>
              </a:rPr>
              <a:t>saat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ini</a:t>
            </a:r>
            <a:r>
              <a:rPr lang="en-US" sz="1800" dirty="0" smtClean="0">
                <a:solidFill>
                  <a:srgbClr val="6600CC"/>
                </a:solidFill>
              </a:rPr>
              <a:t> </a:t>
            </a:r>
            <a:r>
              <a:rPr lang="en-US" sz="1800" dirty="0" err="1" smtClean="0">
                <a:solidFill>
                  <a:srgbClr val="6600CC"/>
                </a:solidFill>
              </a:rPr>
              <a:t>digunakan</a:t>
            </a:r>
            <a:r>
              <a:rPr lang="en-US" sz="1800" dirty="0" smtClean="0">
                <a:solidFill>
                  <a:srgbClr val="6600CC"/>
                </a:solidFill>
              </a:rPr>
              <a:t>.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Tahun</a:t>
            </a:r>
            <a:r>
              <a:rPr lang="en-US" sz="2000" dirty="0" smtClean="0">
                <a:solidFill>
                  <a:srgbClr val="FF0000"/>
                </a:solidFill>
              </a:rPr>
              <a:t> 2011 </a:t>
            </a:r>
            <a:r>
              <a:rPr lang="en-US" sz="2000" dirty="0" err="1" smtClean="0">
                <a:solidFill>
                  <a:srgbClr val="FF0000"/>
                </a:solidFill>
              </a:rPr>
              <a:t>perusahaan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harus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memilih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menjadi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menggunakan</a:t>
            </a:r>
            <a:r>
              <a:rPr lang="en-US" sz="2000" dirty="0" smtClean="0">
                <a:solidFill>
                  <a:srgbClr val="FF0000"/>
                </a:solidFill>
              </a:rPr>
              <a:t> PSAK-IFRS </a:t>
            </a:r>
            <a:r>
              <a:rPr lang="en-US" sz="2000" dirty="0" err="1" smtClean="0">
                <a:solidFill>
                  <a:srgbClr val="FF0000"/>
                </a:solidFill>
              </a:rPr>
              <a:t>atau</a:t>
            </a:r>
            <a:r>
              <a:rPr lang="en-US" sz="2000" dirty="0" smtClean="0">
                <a:solidFill>
                  <a:srgbClr val="FF0000"/>
                </a:solidFill>
              </a:rPr>
              <a:t> PSAK-ETAP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54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4837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PSAK SYARIAH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33102"/>
            <a:ext cx="8043890" cy="2557898"/>
          </a:xfrm>
        </p:spPr>
        <p:txBody>
          <a:bodyPr/>
          <a:lstStyle/>
          <a:p>
            <a:r>
              <a:rPr lang="en-US" sz="2400" dirty="0" smtClean="0"/>
              <a:t>Basis </a:t>
            </a:r>
            <a:r>
              <a:rPr lang="en-US" sz="2400" dirty="0" err="1" smtClean="0"/>
              <a:t>transaksi</a:t>
            </a:r>
            <a:endParaRPr lang="en-US" sz="2400" dirty="0" smtClean="0"/>
          </a:p>
          <a:p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non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endParaRPr lang="en-US" sz="2400" dirty="0" smtClean="0"/>
          </a:p>
          <a:p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model PSAK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acuan</a:t>
            </a:r>
            <a:r>
              <a:rPr lang="en-US" sz="2400" dirty="0" smtClean="0"/>
              <a:t> fatwa MUI</a:t>
            </a:r>
          </a:p>
          <a:p>
            <a:r>
              <a:rPr lang="en-US" sz="2400" dirty="0" smtClean="0"/>
              <a:t>PSAK 100 – PSAK 110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29200" y="4114800"/>
            <a:ext cx="3733800" cy="2133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 dirty="0" smtClean="0"/>
              <a:t>PSAK 106 Akuntansi Musyarakah</a:t>
            </a:r>
          </a:p>
          <a:p>
            <a:r>
              <a:rPr lang="id-ID" sz="1600" dirty="0" smtClean="0"/>
              <a:t>PSAK 107 Akuntansi Ijarah</a:t>
            </a:r>
          </a:p>
          <a:p>
            <a:r>
              <a:rPr lang="id-ID" sz="1600" dirty="0" smtClean="0"/>
              <a:t>PSAK 108 Akuntansi Transaksi Asuransi Syariah</a:t>
            </a:r>
          </a:p>
          <a:p>
            <a:r>
              <a:rPr lang="id-ID" sz="1600" dirty="0" smtClean="0"/>
              <a:t>PSAK 109 Akuntansi Zakat, Infaq dan Shadaqoh</a:t>
            </a:r>
          </a:p>
          <a:p>
            <a:r>
              <a:rPr lang="id-ID" sz="1600" dirty="0" smtClean="0"/>
              <a:t>PSAK 110 Akuntansi Sukuk</a:t>
            </a:r>
            <a:endParaRPr lang="en-US" sz="16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4114800"/>
            <a:ext cx="3657600" cy="2133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 dirty="0" smtClean="0"/>
              <a:t>PSAK 101 Penyajian Laporan Keuangan Syariah</a:t>
            </a:r>
          </a:p>
          <a:p>
            <a:r>
              <a:rPr lang="id-ID" sz="1600" dirty="0" smtClean="0">
                <a:solidFill>
                  <a:srgbClr val="FF0000"/>
                </a:solidFill>
              </a:rPr>
              <a:t>PSAK 102 Akuntansi Murabahah) Revisi 2013</a:t>
            </a:r>
          </a:p>
          <a:p>
            <a:r>
              <a:rPr lang="id-ID" sz="1600" dirty="0" smtClean="0"/>
              <a:t>PSAK 103 Akuntansi Salam</a:t>
            </a:r>
          </a:p>
          <a:p>
            <a:r>
              <a:rPr lang="id-ID" sz="1600" dirty="0" smtClean="0"/>
              <a:t>PSAK 104 Akuntansi Istishna</a:t>
            </a:r>
          </a:p>
          <a:p>
            <a:r>
              <a:rPr lang="id-ID" sz="1600" dirty="0" smtClean="0"/>
              <a:t>PSAK 105 Akuntansi Mudharabah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53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8872"/>
            <a:ext cx="8229600" cy="125272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PSAK – IFRS BASED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80" y="1571612"/>
            <a:ext cx="8305800" cy="495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akuntabilitas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: </a:t>
            </a:r>
            <a:r>
              <a:rPr lang="en-US" sz="2400" dirty="0" err="1" smtClean="0"/>
              <a:t>Emiten</a:t>
            </a:r>
            <a:r>
              <a:rPr lang="en-US" sz="2400" dirty="0" smtClean="0"/>
              <a:t>,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perbankan</a:t>
            </a:r>
            <a:r>
              <a:rPr lang="en-US" sz="2400" dirty="0" smtClean="0"/>
              <a:t>, </a:t>
            </a:r>
            <a:r>
              <a:rPr lang="en-US" sz="2400" dirty="0" err="1" smtClean="0"/>
              <a:t>asuransi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BUMN.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lainya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Basis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basis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/>
              <a:t>Tujuan</a:t>
            </a:r>
            <a:r>
              <a:rPr lang="en-US" sz="2400" dirty="0" smtClean="0"/>
              <a:t>: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relevan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user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Indonesia </a:t>
            </a:r>
            <a:r>
              <a:rPr lang="id-ID" sz="2400" dirty="0" smtClean="0"/>
              <a:t>melakukan adopsi penuh </a:t>
            </a:r>
            <a:r>
              <a:rPr lang="en-US" sz="2400" dirty="0" smtClean="0"/>
              <a:t>1 </a:t>
            </a:r>
            <a:r>
              <a:rPr lang="en-US" sz="2400" dirty="0" err="1" smtClean="0"/>
              <a:t>Januari</a:t>
            </a:r>
            <a:r>
              <a:rPr lang="en-US" sz="2400" dirty="0" smtClean="0"/>
              <a:t> 2012 – </a:t>
            </a:r>
            <a:r>
              <a:rPr lang="en-US" sz="2400" dirty="0" err="1" smtClean="0"/>
              <a:t>tahap</a:t>
            </a:r>
            <a:r>
              <a:rPr lang="en-US" sz="2400" dirty="0" smtClean="0"/>
              <a:t> 1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Proses </a:t>
            </a:r>
            <a:r>
              <a:rPr lang="en-US" sz="2400" dirty="0" err="1" smtClean="0"/>
              <a:t>adopsi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1 </a:t>
            </a:r>
            <a:r>
              <a:rPr lang="en-US" sz="2400" dirty="0" err="1" smtClean="0"/>
              <a:t>Januari</a:t>
            </a:r>
            <a:r>
              <a:rPr lang="en-US" sz="2400" dirty="0" smtClean="0"/>
              <a:t>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061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69749225"/>
              </p:ext>
            </p:extLst>
          </p:nvPr>
        </p:nvGraphicFramePr>
        <p:xfrm>
          <a:off x="-685800" y="1600200"/>
          <a:ext cx="9677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5C9E0E-0EF2-4B31-B3CC-9630651E1B1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914400" y="381000"/>
            <a:ext cx="73152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/>
            <a:r>
              <a:rPr lang="en-US" sz="4200" dirty="0" smtClean="0">
                <a:ea typeface="Cooper Black" charset="0"/>
              </a:rPr>
              <a:t>SAK EMKM</a:t>
            </a:r>
            <a:endParaRPr lang="en-US" sz="4200" dirty="0">
              <a:ea typeface="Cooper Black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6388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2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berturut</a:t>
            </a:r>
            <a:r>
              <a:rPr lang="en-US" dirty="0" smtClean="0"/>
              <a:t> </a:t>
            </a:r>
            <a:r>
              <a:rPr lang="en-US" dirty="0" err="1" smtClean="0"/>
              <a:t>turut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SAK EMKM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362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SAP (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918" y="1428736"/>
            <a:ext cx="8305800" cy="4953000"/>
          </a:xfrm>
        </p:spPr>
        <p:txBody>
          <a:bodyPr/>
          <a:lstStyle/>
          <a:p>
            <a:r>
              <a:rPr lang="en-US" sz="2400" dirty="0" err="1" smtClean="0"/>
              <a:t>Instansi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, PP 24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2005 </a:t>
            </a:r>
            <a:r>
              <a:rPr lang="en-US" sz="2400" dirty="0" smtClean="0">
                <a:sym typeface="Wingdings" pitchFamily="2" charset="2"/>
              </a:rPr>
              <a:t> PP 71 </a:t>
            </a:r>
            <a:r>
              <a:rPr lang="en-US" sz="2400" dirty="0" err="1" smtClean="0">
                <a:sym typeface="Wingdings" pitchFamily="2" charset="2"/>
              </a:rPr>
              <a:t>tahun</a:t>
            </a:r>
            <a:r>
              <a:rPr lang="en-US" sz="2400" dirty="0" smtClean="0">
                <a:sym typeface="Wingdings" pitchFamily="2" charset="2"/>
              </a:rPr>
              <a:t> 2010</a:t>
            </a:r>
            <a:endParaRPr lang="en-US" sz="2400" dirty="0" smtClean="0"/>
          </a:p>
          <a:p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Komite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PP</a:t>
            </a:r>
          </a:p>
          <a:p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id-ID" sz="2400" dirty="0" smtClean="0"/>
              <a:t>pemerintah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LKPP </a:t>
            </a:r>
            <a:r>
              <a:rPr lang="en-US" sz="2400" dirty="0" err="1" smtClean="0"/>
              <a:t>dan</a:t>
            </a:r>
            <a:r>
              <a:rPr lang="en-US" sz="2400" dirty="0" smtClean="0"/>
              <a:t> LKPD: </a:t>
            </a:r>
          </a:p>
          <a:p>
            <a:pPr lvl="1"/>
            <a:r>
              <a:rPr lang="en-US" sz="2000" dirty="0" err="1" smtClean="0"/>
              <a:t>instansi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endParaRPr lang="en-US" sz="2000" dirty="0" smtClean="0"/>
          </a:p>
          <a:p>
            <a:pPr lvl="1"/>
            <a:r>
              <a:rPr lang="en-US" sz="2000" dirty="0" err="1" smtClean="0"/>
              <a:t>Instansi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endParaRPr lang="en-US" sz="2000" dirty="0" smtClean="0"/>
          </a:p>
          <a:p>
            <a:pPr lvl="1"/>
            <a:r>
              <a:rPr lang="en-US" sz="2000" dirty="0" smtClean="0"/>
              <a:t>BLU</a:t>
            </a:r>
            <a:r>
              <a:rPr lang="id-ID" sz="2000" dirty="0" smtClean="0"/>
              <a:t> </a:t>
            </a:r>
            <a:r>
              <a:rPr lang="en-US" sz="2000" dirty="0" err="1" smtClean="0"/>
              <a:t>dikonsolidasikan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LKP –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PSAP </a:t>
            </a:r>
            <a:r>
              <a:rPr lang="en-US" sz="2000" dirty="0" err="1" smtClean="0"/>
              <a:t>dan</a:t>
            </a:r>
            <a:r>
              <a:rPr lang="en-US" sz="2000" dirty="0" smtClean="0"/>
              <a:t> PSAK, </a:t>
            </a:r>
          </a:p>
          <a:p>
            <a:pPr lvl="1"/>
            <a:r>
              <a:rPr lang="en-US" sz="2000" dirty="0" smtClean="0"/>
              <a:t>B</a:t>
            </a:r>
            <a:r>
              <a:rPr lang="id-ID" sz="2000" dirty="0" smtClean="0"/>
              <a:t>U</a:t>
            </a:r>
            <a:r>
              <a:rPr lang="en-US" sz="2000" dirty="0" smtClean="0"/>
              <a:t>MN </a:t>
            </a:r>
            <a:r>
              <a:rPr lang="id-ID" sz="2000" dirty="0" smtClean="0"/>
              <a:t>(sbg 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)</a:t>
            </a:r>
            <a:r>
              <a:rPr lang="id-ID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menggunakan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PSAK</a:t>
            </a:r>
            <a:endParaRPr lang="id-ID" sz="2000" dirty="0" smtClean="0"/>
          </a:p>
          <a:p>
            <a:r>
              <a:rPr lang="id-ID" sz="2400" dirty="0" smtClean="0"/>
              <a:t>Entitas sektor publik selain pemerintah menggunakan PSAK 45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yang lain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PSAK / SAK ETAP.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8917DDB-6779-4320-89F1-0A441ABEDE4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Mercu Buana 9 Desember 2016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1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3138</Words>
  <Application>Microsoft Office PowerPoint</Application>
  <PresentationFormat>On-screen Show (4:3)</PresentationFormat>
  <Paragraphs>618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Overview PSAK konvergensi IFRS Terbaru</vt:lpstr>
      <vt:lpstr>Agenda</vt:lpstr>
      <vt:lpstr>PILAR Sak di indonesia </vt:lpstr>
      <vt:lpstr>Slide 4</vt:lpstr>
      <vt:lpstr>SAK ETAP</vt:lpstr>
      <vt:lpstr>PSAK SYARIAH</vt:lpstr>
      <vt:lpstr>PSAK – IFRS BASED</vt:lpstr>
      <vt:lpstr>Slide 8</vt:lpstr>
      <vt:lpstr>SAP (Standar Akuntansi Pemerintah)</vt:lpstr>
      <vt:lpstr>Konvergensi IFRS di Indonesia </vt:lpstr>
      <vt:lpstr>Memahami IFRS</vt:lpstr>
      <vt:lpstr>Konvergensi IFRS DI INDONESIA</vt:lpstr>
      <vt:lpstr>Konvergensi IFRS Di Indonesia</vt:lpstr>
      <vt:lpstr>CONVERGENCE STATUS AS AT 1 JANUARY 2015</vt:lpstr>
      <vt:lpstr>Mengapa IFRS</vt:lpstr>
      <vt:lpstr>Manfaat  IFRS</vt:lpstr>
      <vt:lpstr>Karakteristik Standar ??</vt:lpstr>
      <vt:lpstr>Karakteristik IFRS</vt:lpstr>
      <vt:lpstr>“Judgment”</vt:lpstr>
      <vt:lpstr>Dinamis</vt:lpstr>
      <vt:lpstr>“Fair value”</vt:lpstr>
      <vt:lpstr>Pengungkapan Lebih Banyak</vt:lpstr>
      <vt:lpstr>PSAK dan ISAK BARU tahun 2015-2016</vt:lpstr>
      <vt:lpstr>PSAK non IFRS di dalam SAK</vt:lpstr>
      <vt:lpstr>Perkembangan IFRS dan PSAK Tahun 2015 dna 2016</vt:lpstr>
      <vt:lpstr>PSAK Berlaku 2015 dan 2016</vt:lpstr>
      <vt:lpstr>Daftar PSAK Berbasis IFRS sampai 1 Desember 2016</vt:lpstr>
      <vt:lpstr>PSAK &amp; ISAK </vt:lpstr>
      <vt:lpstr>PSAK &amp; ISAK</vt:lpstr>
      <vt:lpstr>PSAK &amp; ISAK</vt:lpstr>
      <vt:lpstr>PSAK &amp; ISAK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FEB UNPAD</cp:lastModifiedBy>
  <cp:revision>4</cp:revision>
  <dcterms:created xsi:type="dcterms:W3CDTF">2016-12-01T02:46:09Z</dcterms:created>
  <dcterms:modified xsi:type="dcterms:W3CDTF">2016-12-05T06:28:47Z</dcterms:modified>
</cp:coreProperties>
</file>