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71" r:id="rId6"/>
    <p:sldId id="267" r:id="rId7"/>
    <p:sldId id="272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0D6"/>
    <a:srgbClr val="294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D2A43-8F39-423E-A83D-5A45CDE1A6D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9D3C7-6135-48D7-8A79-048A46EDA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74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919D-2883-47EC-961B-2FBCA87E00C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9307-18D9-42C3-BC7B-700D9A17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58948"/>
            <a:ext cx="9144000" cy="150017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5331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marL="0" algn="ctr"/>
            <a:r>
              <a:rPr lang="en-US" sz="36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Keynote Speech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Ketua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IAI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KAPd</a:t>
            </a:r>
            <a:r>
              <a:rPr lang="en-US" sz="4900" b="1" dirty="0" smtClean="0">
                <a:latin typeface="Aharoni" pitchFamily="2" charset="-79"/>
                <a:cs typeface="Aharoni" pitchFamily="2" charset="-79"/>
              </a:rPr>
              <a:t>: </a:t>
            </a:r>
            <a:br>
              <a:rPr lang="en-US" sz="49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Prof.Dr.Hj.Nunuy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Nur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smtClean="0">
                <a:latin typeface="Aharoni" pitchFamily="2" charset="-79"/>
                <a:cs typeface="Aharoni" pitchFamily="2" charset="-79"/>
              </a:rPr>
              <a:t>Afiah,SE,Ak,MSi,CA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9144000" cy="3000396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1910D6"/>
                </a:solidFill>
              </a:rPr>
              <a:t>SEMINAR TAX AMNESTY</a:t>
            </a:r>
            <a:r>
              <a:rPr lang="en-US" sz="4000" b="1" dirty="0" smtClean="0">
                <a:solidFill>
                  <a:srgbClr val="1910D6"/>
                </a:solidFill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DAMPAK TAX AMNESTY TERHADAP PELAPORAN KEUANGAN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 DENGAN PSAK 70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72066" y="6000768"/>
            <a:ext cx="3874514" cy="68086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Jakarta, 28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Oktober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2016</a:t>
            </a:r>
            <a:endParaRPr kumimoji="0" lang="en-US" sz="2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indonesiana.tempo.co/uploads/foto/2016/07/01/Tax-Amnesty-Schem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1406" y="5072074"/>
            <a:ext cx="221704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erita2bahasa.com/images/articles/2015624jokowi%20rapat%20kabinet%20-%20setkab%20-%20b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1345498"/>
            <a:ext cx="9144000" cy="55125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8"/>
            <a:ext cx="9144000" cy="114300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ASPEK PEMUNGUTAN PAJAK LAIN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3117879"/>
            <a:ext cx="8229600" cy="3525831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Productivity</a:t>
            </a:r>
          </a:p>
          <a:p>
            <a:r>
              <a:rPr lang="en-US" sz="6600" dirty="0" smtClean="0"/>
              <a:t>Visibility</a:t>
            </a:r>
          </a:p>
          <a:p>
            <a:r>
              <a:rPr lang="en-US" sz="6600" dirty="0" smtClean="0"/>
              <a:t>Political consideration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lum bright="10000"/>
          </a:blip>
          <a:srcRect l="27680" t="32110" r="31715" b="46234"/>
          <a:stretch>
            <a:fillRect/>
          </a:stretch>
        </p:blipFill>
        <p:spPr bwMode="auto">
          <a:xfrm>
            <a:off x="0" y="3200401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572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err="1" smtClean="0">
                <a:solidFill>
                  <a:srgbClr val="C00000"/>
                </a:solidFill>
                <a:latin typeface="Arial Black" pitchFamily="34" charset="0"/>
              </a:rPr>
              <a:t>Tujuan</a:t>
            </a: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</a:rPr>
              <a:t> Tax Amnesty:</a:t>
            </a:r>
          </a:p>
          <a:p>
            <a:r>
              <a:rPr lang="en-US" sz="4000" b="1" dirty="0" err="1" smtClean="0">
                <a:solidFill>
                  <a:srgbClr val="002060"/>
                </a:solidFill>
              </a:rPr>
              <a:t>Peningkatan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kepatuhan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pajak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dan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penerimaan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negara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err="1">
                <a:solidFill>
                  <a:srgbClr val="002060"/>
                </a:solidFill>
              </a:rPr>
              <a:t>S</a:t>
            </a:r>
            <a:r>
              <a:rPr lang="en-US" sz="4000" b="1" dirty="0" err="1" smtClean="0">
                <a:solidFill>
                  <a:srgbClr val="002060"/>
                </a:solidFill>
              </a:rPr>
              <a:t>umber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pertumbuhan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ekonomi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melalui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repatriasi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aset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err="1">
                <a:solidFill>
                  <a:srgbClr val="002060"/>
                </a:solidFill>
              </a:rPr>
              <a:t>P</a:t>
            </a:r>
            <a:r>
              <a:rPr lang="en-US" sz="4000" b="1" dirty="0" err="1" smtClean="0">
                <a:solidFill>
                  <a:srgbClr val="002060"/>
                </a:solidFill>
              </a:rPr>
              <a:t>erluasan</a:t>
            </a:r>
            <a:r>
              <a:rPr lang="en-US" sz="4000" b="1" dirty="0" smtClean="0">
                <a:solidFill>
                  <a:srgbClr val="002060"/>
                </a:solidFill>
              </a:rPr>
              <a:t> basis data </a:t>
            </a:r>
            <a:r>
              <a:rPr lang="en-US" sz="4000" b="1" dirty="0" err="1" smtClean="0">
                <a:solidFill>
                  <a:srgbClr val="002060"/>
                </a:solidFill>
              </a:rPr>
              <a:t>perpajakan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" y="285728"/>
            <a:ext cx="8401080" cy="5840435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US" b="1" dirty="0" err="1" smtClean="0"/>
              <a:t>Berbagai</a:t>
            </a:r>
            <a:r>
              <a:rPr lang="en-US" b="1" dirty="0" smtClean="0"/>
              <a:t> </a:t>
            </a:r>
            <a:r>
              <a:rPr lang="en-US" b="1" dirty="0" err="1" smtClean="0"/>
              <a:t>negara</a:t>
            </a:r>
            <a:r>
              <a:rPr lang="en-US" b="1" dirty="0" smtClean="0"/>
              <a:t> yang </a:t>
            </a:r>
            <a:r>
              <a:rPr lang="en-US" b="1" dirty="0" err="1" smtClean="0"/>
              <a:t>menerapkan</a:t>
            </a:r>
            <a:r>
              <a:rPr lang="en-US" b="1" dirty="0" smtClean="0"/>
              <a:t> Tax Amnesty </a:t>
            </a:r>
            <a:r>
              <a:rPr lang="en-US" b="1" dirty="0" err="1" smtClean="0"/>
              <a:t>ada</a:t>
            </a:r>
            <a:r>
              <a:rPr lang="en-US" b="1" dirty="0" smtClean="0"/>
              <a:t> yang </a:t>
            </a:r>
            <a:r>
              <a:rPr lang="en-US" sz="4400" b="1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berhasil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Berlin Sans FB Demi" pitchFamily="34" charset="0"/>
              </a:rPr>
              <a:t>gagal</a:t>
            </a:r>
            <a:endParaRPr lang="en-US" b="1" dirty="0" smtClean="0">
              <a:solidFill>
                <a:srgbClr val="C00000"/>
              </a:solidFill>
              <a:latin typeface="Berlin Sans FB Demi" pitchFamily="34" charset="0"/>
            </a:endParaRPr>
          </a:p>
          <a:p>
            <a:pPr>
              <a:buNone/>
            </a:pPr>
            <a:endParaRPr lang="en-US" dirty="0" smtClean="0"/>
          </a:p>
          <a:p>
            <a:pPr marL="447675" indent="-447675">
              <a:buNone/>
            </a:pPr>
            <a:r>
              <a:rPr lang="en-US" sz="3600" b="1" dirty="0" err="1" smtClean="0"/>
              <a:t>Kesuksesan</a:t>
            </a:r>
            <a:r>
              <a:rPr lang="en-US" sz="3600" b="1" dirty="0" smtClean="0"/>
              <a:t> Tax Amnesty </a:t>
            </a:r>
            <a:r>
              <a:rPr lang="en-US" sz="3600" b="1" dirty="0" err="1" smtClean="0"/>
              <a:t>jangka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panjang</a:t>
            </a:r>
            <a:r>
              <a:rPr lang="en-US" sz="3600" b="1" dirty="0" smtClean="0"/>
              <a:t>:</a:t>
            </a:r>
          </a:p>
          <a:p>
            <a:r>
              <a:rPr lang="en-US" sz="3600" b="1" dirty="0" err="1" smtClean="0"/>
              <a:t>Meningkatnya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jumlah</a:t>
            </a:r>
            <a:r>
              <a:rPr lang="en-US" sz="3600" b="1" dirty="0" smtClean="0"/>
              <a:t> WP yang </a:t>
            </a:r>
            <a:r>
              <a:rPr lang="en-US" sz="3600" b="1" dirty="0" err="1" smtClean="0"/>
              <a:t>memiliki</a:t>
            </a:r>
            <a:r>
              <a:rPr lang="en-US" sz="3600" b="1" dirty="0" smtClean="0"/>
              <a:t> NPWP</a:t>
            </a:r>
          </a:p>
          <a:p>
            <a:r>
              <a:rPr lang="en-US" sz="3600" b="1" dirty="0" err="1" smtClean="0"/>
              <a:t>Meningkatnya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jumlah</a:t>
            </a:r>
            <a:r>
              <a:rPr lang="en-US" sz="3600" b="1" dirty="0" smtClean="0"/>
              <a:t> WP </a:t>
            </a:r>
            <a:r>
              <a:rPr lang="en-US" sz="3600" b="1" dirty="0" err="1" smtClean="0"/>
              <a:t>aktif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menyampaikan</a:t>
            </a:r>
            <a:r>
              <a:rPr lang="en-US" sz="3600" b="1" dirty="0" smtClean="0"/>
              <a:t> SPT </a:t>
            </a:r>
            <a:r>
              <a:rPr lang="en-US" sz="3600" b="1" dirty="0" err="1" smtClean="0"/>
              <a:t>secara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benar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jelas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lengkap</a:t>
            </a:r>
            <a:endParaRPr lang="en-US" sz="3600" b="1" dirty="0" smtClean="0"/>
          </a:p>
          <a:p>
            <a:endParaRPr lang="en-US" dirty="0"/>
          </a:p>
        </p:txBody>
      </p:sp>
      <p:pic>
        <p:nvPicPr>
          <p:cNvPr id="4098" name="Picture 2" descr="https://ramzilhuda.files.wordpress.com/2016/01/ayo-peduli-pajak.png?w=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550" y="5248274"/>
            <a:ext cx="2838450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chaelbliss92.files.wordpress.com/2015/03/pajak.jpg?w=350&amp;h=200&amp;cro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4822033" y="4286256"/>
            <a:ext cx="4083849" cy="233362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b="1" dirty="0" err="1" smtClean="0">
                <a:solidFill>
                  <a:srgbClr val="C00000"/>
                </a:solidFill>
                <a:latin typeface="Franklin Gothic Demi" pitchFamily="34" charset="0"/>
              </a:rPr>
              <a:t>Pelaksanaan</a:t>
            </a:r>
            <a:r>
              <a:rPr lang="en-US" sz="4400" b="1" dirty="0" smtClean="0">
                <a:solidFill>
                  <a:srgbClr val="C00000"/>
                </a:solidFill>
                <a:latin typeface="Franklin Gothic Demi" pitchFamily="34" charset="0"/>
              </a:rPr>
              <a:t> Tax Amnesty </a:t>
            </a:r>
          </a:p>
          <a:p>
            <a:pPr>
              <a:buNone/>
            </a:pPr>
            <a:r>
              <a:rPr lang="en-US" sz="4400" b="1" dirty="0" err="1" smtClean="0">
                <a:solidFill>
                  <a:srgbClr val="C00000"/>
                </a:solidFill>
                <a:latin typeface="Franklin Gothic Demi" pitchFamily="34" charset="0"/>
              </a:rPr>
              <a:t>tiga</a:t>
            </a:r>
            <a:r>
              <a:rPr lang="en-US" sz="4400" b="1" dirty="0" smtClean="0">
                <a:solidFill>
                  <a:srgbClr val="C00000"/>
                </a:solidFill>
                <a:latin typeface="Franklin Gothic Demi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Franklin Gothic Demi" pitchFamily="34" charset="0"/>
              </a:rPr>
              <a:t>bulan</a:t>
            </a:r>
            <a:r>
              <a:rPr lang="en-US" sz="4400" b="1" dirty="0" smtClean="0">
                <a:solidFill>
                  <a:srgbClr val="C00000"/>
                </a:solidFill>
                <a:latin typeface="Franklin Gothic Demi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Franklin Gothic Demi" pitchFamily="34" charset="0"/>
              </a:rPr>
              <a:t>pertama</a:t>
            </a:r>
            <a:r>
              <a:rPr lang="en-US" sz="4400" b="1" dirty="0" smtClean="0">
                <a:solidFill>
                  <a:srgbClr val="C00000"/>
                </a:solidFill>
                <a:latin typeface="Franklin Gothic Demi" pitchFamily="34" charset="0"/>
              </a:rPr>
              <a:t> :</a:t>
            </a:r>
          </a:p>
          <a:p>
            <a:r>
              <a:rPr lang="en-US" sz="3600" dirty="0" err="1" smtClean="0"/>
              <a:t>Deklarasi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repatriasi</a:t>
            </a:r>
            <a:r>
              <a:rPr lang="en-US" sz="3600" dirty="0" smtClean="0"/>
              <a:t> </a:t>
            </a:r>
            <a:r>
              <a:rPr lang="en-US" sz="3600" dirty="0" err="1" smtClean="0"/>
              <a:t>aset</a:t>
            </a:r>
            <a:r>
              <a:rPr lang="en-US" sz="3600" dirty="0" smtClean="0"/>
              <a:t> </a:t>
            </a:r>
            <a:r>
              <a:rPr lang="en-US" sz="3600" dirty="0" err="1" smtClean="0"/>
              <a:t>mencapai</a:t>
            </a:r>
            <a:r>
              <a:rPr lang="en-US" sz="3600" dirty="0" smtClean="0"/>
              <a:t>                </a:t>
            </a:r>
            <a:r>
              <a:rPr lang="en-US" sz="3600" dirty="0" err="1" smtClean="0"/>
              <a:t>Rp</a:t>
            </a:r>
            <a:r>
              <a:rPr lang="en-US" sz="3600" dirty="0" smtClean="0"/>
              <a:t> 3.279 T</a:t>
            </a:r>
          </a:p>
          <a:p>
            <a:r>
              <a:rPr lang="en-US" sz="3600" dirty="0" err="1" smtClean="0"/>
              <a:t>Pembayaran</a:t>
            </a:r>
            <a:r>
              <a:rPr lang="en-US" sz="3600" dirty="0" smtClean="0"/>
              <a:t> </a:t>
            </a:r>
            <a:r>
              <a:rPr lang="en-US" sz="3600" dirty="0" err="1" smtClean="0"/>
              <a:t>uang</a:t>
            </a:r>
            <a:r>
              <a:rPr lang="en-US" sz="3600" dirty="0" smtClean="0"/>
              <a:t> </a:t>
            </a:r>
            <a:r>
              <a:rPr lang="en-US" sz="3600" dirty="0" err="1" smtClean="0"/>
              <a:t>tebusan</a:t>
            </a:r>
            <a:r>
              <a:rPr lang="en-US" sz="3600" dirty="0" smtClean="0"/>
              <a:t> </a:t>
            </a:r>
            <a:r>
              <a:rPr lang="en-US" sz="3600" dirty="0" err="1" smtClean="0"/>
              <a:t>mencapai</a:t>
            </a:r>
            <a:r>
              <a:rPr lang="en-US" sz="3600" dirty="0" smtClean="0"/>
              <a:t>               </a:t>
            </a:r>
            <a:r>
              <a:rPr lang="en-US" sz="3600" dirty="0" err="1" smtClean="0"/>
              <a:t>Rp</a:t>
            </a:r>
            <a:r>
              <a:rPr lang="en-US" sz="3600" dirty="0" smtClean="0"/>
              <a:t> 94,6 T</a:t>
            </a:r>
          </a:p>
          <a:p>
            <a:r>
              <a:rPr lang="en-US" sz="3600" dirty="0" err="1" smtClean="0"/>
              <a:t>Diklaim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salah</a:t>
            </a:r>
            <a:r>
              <a:rPr lang="en-US" sz="3600" dirty="0" smtClean="0"/>
              <a:t> </a:t>
            </a:r>
            <a:r>
              <a:rPr lang="en-US" sz="3600" dirty="0" err="1" smtClean="0"/>
              <a:t>satu</a:t>
            </a:r>
            <a:r>
              <a:rPr lang="en-US" sz="3600" dirty="0" smtClean="0"/>
              <a:t> </a:t>
            </a:r>
            <a:r>
              <a:rPr lang="en-US" sz="3600" dirty="0" err="1" smtClean="0"/>
              <a:t>negara</a:t>
            </a:r>
            <a:r>
              <a:rPr lang="en-US" sz="3600" dirty="0" smtClean="0"/>
              <a:t>             </a:t>
            </a:r>
            <a:r>
              <a:rPr lang="en-US" sz="3600" dirty="0" err="1" smtClean="0"/>
              <a:t>tersukses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3600" dirty="0" smtClean="0"/>
              <a:t>    </a:t>
            </a:r>
            <a:r>
              <a:rPr lang="en-US" sz="3600" dirty="0" err="1" smtClean="0"/>
              <a:t>menyelenggarakan</a:t>
            </a:r>
            <a:r>
              <a:rPr lang="en-US" sz="3600" dirty="0" smtClean="0"/>
              <a:t>                                                     Tax Amnesty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714876" y="4214818"/>
            <a:ext cx="442912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0496" y="4786322"/>
            <a:ext cx="5143504" cy="20716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tusanriau.co/news_images/223122575pajak.jpg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-1" y="4786322"/>
            <a:ext cx="4030071" cy="2078005"/>
          </a:xfrm>
          <a:prstGeom prst="rect">
            <a:avLst/>
          </a:prstGeom>
          <a:noFill/>
        </p:spPr>
      </p:pic>
      <p:sp>
        <p:nvSpPr>
          <p:cNvPr id="4" name="Pentagon 3"/>
          <p:cNvSpPr/>
          <p:nvPr/>
        </p:nvSpPr>
        <p:spPr>
          <a:xfrm rot="5400000">
            <a:off x="3857632" y="-3857632"/>
            <a:ext cx="1428736" cy="9144000"/>
          </a:xfrm>
          <a:prstGeom prst="homePlate">
            <a:avLst>
              <a:gd name="adj" fmla="val 25932"/>
            </a:avLst>
          </a:prstGeom>
          <a:solidFill>
            <a:srgbClr val="1910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MENSUKSESKAN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TAX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AMNESTY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6" y="1689119"/>
            <a:ext cx="8443914" cy="4525963"/>
          </a:xfrm>
        </p:spPr>
        <p:txBody>
          <a:bodyPr>
            <a:noAutofit/>
          </a:bodyPr>
          <a:lstStyle/>
          <a:p>
            <a:pPr algn="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Berbagai</a:t>
            </a:r>
            <a:r>
              <a:rPr lang="en-US" b="1" dirty="0" smtClean="0"/>
              <a:t> </a:t>
            </a:r>
            <a:r>
              <a:rPr lang="en-US" b="1" dirty="0" err="1" smtClean="0"/>
              <a:t>komponen</a:t>
            </a:r>
            <a:r>
              <a:rPr lang="en-US" b="1" dirty="0" smtClean="0"/>
              <a:t>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turut</a:t>
            </a:r>
            <a:r>
              <a:rPr lang="en-US" b="1" dirty="0" smtClean="0"/>
              <a:t> </a:t>
            </a:r>
            <a:r>
              <a:rPr lang="en-US" b="1" dirty="0" err="1" smtClean="0"/>
              <a:t>mensukseskan</a:t>
            </a:r>
            <a:r>
              <a:rPr lang="en-US" b="1" dirty="0" smtClean="0"/>
              <a:t>, </a:t>
            </a:r>
            <a:r>
              <a:rPr lang="en-US" b="1" dirty="0" err="1" smtClean="0"/>
              <a:t>termasuk</a:t>
            </a:r>
            <a:r>
              <a:rPr lang="en-US" b="1" dirty="0" smtClean="0"/>
              <a:t> </a:t>
            </a:r>
            <a:r>
              <a:rPr lang="en-US" b="1" dirty="0" err="1" smtClean="0"/>
              <a:t>profesi</a:t>
            </a:r>
            <a:r>
              <a:rPr lang="en-US" b="1" dirty="0" smtClean="0"/>
              <a:t> </a:t>
            </a:r>
            <a:r>
              <a:rPr lang="en-US" b="1" dirty="0" err="1" smtClean="0"/>
              <a:t>akuntan</a:t>
            </a:r>
            <a:endParaRPr lang="en-US" b="1" dirty="0" smtClean="0"/>
          </a:p>
          <a:p>
            <a:pPr algn="r">
              <a:buNone/>
            </a:pPr>
            <a:endParaRPr lang="en-US" sz="1200" b="1" dirty="0" smtClean="0"/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UU</a:t>
            </a:r>
            <a:r>
              <a:rPr lang="en-US" b="1" dirty="0" smtClean="0"/>
              <a:t> NO 11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Pengampunan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 yang </a:t>
            </a:r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berlaku</a:t>
            </a:r>
            <a:r>
              <a:rPr lang="en-US" b="1" dirty="0" smtClean="0"/>
              <a:t> </a:t>
            </a:r>
            <a:r>
              <a:rPr lang="en-US" b="1" dirty="0" err="1" smtClean="0"/>
              <a:t>hanya</a:t>
            </a:r>
            <a:r>
              <a:rPr lang="en-US" b="1" dirty="0" smtClean="0"/>
              <a:t> </a:t>
            </a:r>
            <a:r>
              <a:rPr lang="en-US" b="1" dirty="0" err="1" smtClean="0"/>
              <a:t>mengatur</a:t>
            </a:r>
            <a:r>
              <a:rPr lang="en-US" b="1" dirty="0" smtClean="0"/>
              <a:t> </a:t>
            </a:r>
            <a:r>
              <a:rPr lang="en-US" b="1" dirty="0" err="1" smtClean="0"/>
              <a:t>ketentuan</a:t>
            </a:r>
            <a:r>
              <a:rPr lang="en-US" b="1" dirty="0" smtClean="0"/>
              <a:t> </a:t>
            </a:r>
            <a:r>
              <a:rPr lang="en-US" b="1" dirty="0" err="1" smtClean="0"/>
              <a:t>perpajakan</a:t>
            </a:r>
            <a:r>
              <a:rPr lang="en-US" b="1" dirty="0" smtClean="0"/>
              <a:t>,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mengatur</a:t>
            </a:r>
            <a:r>
              <a:rPr lang="en-US" b="1" dirty="0" smtClean="0"/>
              <a:t> </a:t>
            </a:r>
            <a:r>
              <a:rPr lang="en-US" b="1" dirty="0" err="1" smtClean="0"/>
              <a:t>perlakuan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liabilitas</a:t>
            </a:r>
            <a:r>
              <a:rPr lang="en-US" b="1" dirty="0" smtClean="0"/>
              <a:t> yang </a:t>
            </a:r>
            <a:r>
              <a:rPr lang="en-US" b="1" dirty="0" err="1" smtClean="0"/>
              <a:t>timbul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pengampunan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endParaRPr lang="en-US" b="1" dirty="0" smtClean="0"/>
          </a:p>
          <a:p>
            <a:pPr algn="r">
              <a:buNone/>
            </a:pPr>
            <a:endParaRPr lang="en-US" sz="1100" b="1" dirty="0" smtClean="0"/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PSAK 70 </a:t>
            </a:r>
            <a:r>
              <a:rPr lang="en-US" b="1" dirty="0" err="1" smtClean="0"/>
              <a:t>mengatur</a:t>
            </a:r>
            <a:r>
              <a:rPr lang="en-US" b="1" dirty="0" smtClean="0"/>
              <a:t> </a:t>
            </a:r>
            <a:r>
              <a:rPr lang="en-US" b="1" dirty="0" err="1" smtClean="0"/>
              <a:t>hal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redaksi.co.id/2015/12/Mengapa-Target-Setoran-Pajak-Harus-Naik.jpg"/>
          <p:cNvPicPr>
            <a:picLocks noChangeAspect="1" noChangeArrowheads="1"/>
          </p:cNvPicPr>
          <p:nvPr/>
        </p:nvPicPr>
        <p:blipFill>
          <a:blip r:embed="rId2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06792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31903"/>
            <a:ext cx="8229600" cy="562612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1910D6"/>
                </a:solidFill>
              </a:rPr>
              <a:t>PSAK 70 </a:t>
            </a:r>
            <a:r>
              <a:rPr lang="en-US" sz="4400" b="1" dirty="0" err="1" smtClean="0">
                <a:solidFill>
                  <a:srgbClr val="1910D6"/>
                </a:solidFill>
              </a:rPr>
              <a:t>merupakan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solusi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untuk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implementasi</a:t>
            </a:r>
            <a:r>
              <a:rPr lang="en-US" sz="4400" b="1" dirty="0" smtClean="0">
                <a:solidFill>
                  <a:srgbClr val="1910D6"/>
                </a:solidFill>
              </a:rPr>
              <a:t> Tax Amnesty </a:t>
            </a:r>
            <a:r>
              <a:rPr lang="en-US" sz="4400" b="1" dirty="0" err="1" smtClean="0">
                <a:solidFill>
                  <a:srgbClr val="1910D6"/>
                </a:solidFill>
              </a:rPr>
              <a:t>di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perusahaan</a:t>
            </a:r>
            <a:endParaRPr lang="en-US" sz="4400" b="1" dirty="0" smtClean="0">
              <a:solidFill>
                <a:srgbClr val="1910D6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1910D6"/>
              </a:solidFill>
            </a:endParaRPr>
          </a:p>
          <a:p>
            <a:r>
              <a:rPr lang="en-US" sz="4400" b="1" dirty="0" smtClean="0">
                <a:solidFill>
                  <a:srgbClr val="1910D6"/>
                </a:solidFill>
              </a:rPr>
              <a:t>PSAK 70 </a:t>
            </a:r>
            <a:r>
              <a:rPr lang="en-US" sz="4400" b="1" dirty="0" err="1" smtClean="0">
                <a:solidFill>
                  <a:srgbClr val="1910D6"/>
                </a:solidFill>
              </a:rPr>
              <a:t>sudah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mengalami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berbagai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proses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pembahasan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dan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diskusi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publik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sebelum</a:t>
            </a:r>
            <a:r>
              <a:rPr lang="en-US" sz="4400" b="1" dirty="0" smtClean="0">
                <a:solidFill>
                  <a:srgbClr val="1910D6"/>
                </a:solidFill>
              </a:rPr>
              <a:t> </a:t>
            </a:r>
            <a:r>
              <a:rPr lang="en-US" sz="4400" b="1" dirty="0" err="1" smtClean="0">
                <a:solidFill>
                  <a:srgbClr val="1910D6"/>
                </a:solidFill>
              </a:rPr>
              <a:t>dikeluarkan</a:t>
            </a:r>
            <a:endParaRPr lang="en-US" sz="4400" b="1" dirty="0" smtClean="0">
              <a:solidFill>
                <a:srgbClr val="1910D6"/>
              </a:solidFill>
            </a:endParaRP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 descr="http://dekorasirumah.org/wp-content/uploads/2015/11/terima-kasi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24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ssets-a2.kompasiana.com/statics/files/1430111716705559002.jpg?t=o&amp;v=7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7957" y="4572009"/>
            <a:ext cx="3865692" cy="217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5214974" cy="139903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LATAR BELAKANG</a:t>
            </a:r>
            <a:endParaRPr lang="en-US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00174"/>
            <a:ext cx="8229600" cy="4988658"/>
          </a:xfrm>
        </p:spPr>
        <p:txBody>
          <a:bodyPr/>
          <a:lstStyle/>
          <a:p>
            <a:r>
              <a:rPr lang="en-US" dirty="0" err="1" smtClean="0"/>
              <a:t>Perlambatan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global</a:t>
            </a:r>
          </a:p>
          <a:p>
            <a:r>
              <a:rPr lang="en-US" dirty="0" err="1" smtClean="0"/>
              <a:t>Perekonomian</a:t>
            </a:r>
            <a:r>
              <a:rPr lang="en-US" dirty="0" smtClean="0"/>
              <a:t> global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geopolitik</a:t>
            </a:r>
            <a:r>
              <a:rPr lang="en-US" dirty="0" smtClean="0"/>
              <a:t> yang </a:t>
            </a:r>
            <a:r>
              <a:rPr lang="en-US" dirty="0" err="1" smtClean="0"/>
              <a:t>berkonflik</a:t>
            </a:r>
            <a:endParaRPr lang="en-US" dirty="0" smtClean="0"/>
          </a:p>
          <a:p>
            <a:r>
              <a:rPr lang="en-US" dirty="0" err="1" smtClean="0"/>
              <a:t>Kepatuhan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endParaRPr lang="en-US" dirty="0"/>
          </a:p>
        </p:txBody>
      </p:sp>
      <p:pic>
        <p:nvPicPr>
          <p:cNvPr id="5" name="Picture 2" descr="http://assets-a2.kompasiana.com/statics/files/1430111716705559002.jpg?t=o&amp;v=7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0357" y="4724409"/>
            <a:ext cx="3865692" cy="217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asil gambar untuk SUKSESKAN TAX AMNEST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/>
          <a:stretch>
            <a:fillRect/>
          </a:stretch>
        </p:blipFill>
        <p:spPr bwMode="auto">
          <a:xfrm>
            <a:off x="7143768" y="4724399"/>
            <a:ext cx="2143125" cy="2133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DAMPAK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525963"/>
          </a:xfrm>
        </p:spPr>
        <p:txBody>
          <a:bodyPr/>
          <a:lstStyle/>
          <a:p>
            <a:r>
              <a:rPr lang="en-US" dirty="0" err="1" smtClean="0"/>
              <a:t>Perlambatan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Indonesia</a:t>
            </a:r>
          </a:p>
          <a:p>
            <a:r>
              <a:rPr lang="en-US" dirty="0" err="1" smtClean="0"/>
              <a:t>Defisit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endParaRPr lang="en-US" dirty="0"/>
          </a:p>
          <a:p>
            <a:r>
              <a:rPr lang="en-US" dirty="0" err="1" smtClean="0"/>
              <a:t>Defisit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membesar</a:t>
            </a:r>
            <a:endParaRPr lang="en-US" dirty="0"/>
          </a:p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/ </a:t>
            </a:r>
            <a:r>
              <a:rPr lang="en-US" dirty="0" err="1" smtClean="0"/>
              <a:t>manufaktur</a:t>
            </a:r>
            <a:endParaRPr lang="en-US" dirty="0"/>
          </a:p>
          <a:p>
            <a:r>
              <a:rPr lang="en-US" i="1" dirty="0" smtClean="0"/>
              <a:t>Infrastructure gap </a:t>
            </a:r>
            <a:r>
              <a:rPr lang="en-US" dirty="0" smtClean="0"/>
              <a:t>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err="1" smtClean="0"/>
              <a:t>Pengangguran</a:t>
            </a:r>
            <a:r>
              <a:rPr lang="en-US" dirty="0" smtClean="0"/>
              <a:t>, </a:t>
            </a:r>
            <a:r>
              <a:rPr lang="en-US" dirty="0" err="1" smtClean="0"/>
              <a:t>kemiskinan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/>
          </a:p>
        </p:txBody>
      </p:sp>
      <p:pic>
        <p:nvPicPr>
          <p:cNvPr id="11268" name="Picture 4" descr="https://pengampunanpajak.files.wordpress.com/2016/04/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8274" y="257592"/>
            <a:ext cx="1841546" cy="1151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9600" dirty="0" smtClean="0">
                <a:latin typeface="Broadway" pitchFamily="82" charset="0"/>
              </a:rPr>
              <a:t>SOLUSI</a:t>
            </a:r>
            <a:endParaRPr lang="en-US" sz="9600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Menemukan</a:t>
            </a:r>
            <a:r>
              <a:rPr lang="en-US" sz="5400" dirty="0" smtClean="0"/>
              <a:t> </a:t>
            </a:r>
            <a:r>
              <a:rPr lang="en-US" sz="5400" b="1" u="sng" dirty="0" err="1" smtClean="0"/>
              <a:t>sumber</a:t>
            </a:r>
            <a:r>
              <a:rPr lang="en-US" sz="5400" b="1" u="sng" dirty="0" smtClean="0"/>
              <a:t> </a:t>
            </a:r>
            <a:r>
              <a:rPr lang="en-US" sz="5400" b="1" u="sng" dirty="0" err="1" smtClean="0"/>
              <a:t>pertumbuhan</a:t>
            </a:r>
            <a:r>
              <a:rPr lang="en-US" sz="5400" b="1" dirty="0" smtClean="0"/>
              <a:t> </a:t>
            </a:r>
            <a:r>
              <a:rPr lang="en-US" sz="5400" dirty="0" err="1" smtClean="0"/>
              <a:t>ekonomi</a:t>
            </a:r>
            <a:r>
              <a:rPr lang="en-US" sz="5400" dirty="0" smtClean="0"/>
              <a:t> </a:t>
            </a:r>
            <a:r>
              <a:rPr lang="en-US" sz="5400" dirty="0" err="1" smtClean="0"/>
              <a:t>baru</a:t>
            </a:r>
            <a:endParaRPr lang="en-US" sz="5400" dirty="0"/>
          </a:p>
          <a:p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Tax Amnesty </a:t>
            </a:r>
            <a:r>
              <a:rPr lang="en-US" sz="5400" dirty="0" err="1" smtClean="0"/>
              <a:t>salah</a:t>
            </a:r>
            <a:r>
              <a:rPr lang="en-US" sz="5400" dirty="0" smtClean="0"/>
              <a:t> </a:t>
            </a:r>
          </a:p>
          <a:p>
            <a:pPr>
              <a:buNone/>
            </a:pPr>
            <a:r>
              <a:rPr lang="en-US" sz="5400" dirty="0"/>
              <a:t> </a:t>
            </a:r>
            <a:r>
              <a:rPr lang="en-US" sz="5400" dirty="0" smtClean="0"/>
              <a:t> </a:t>
            </a:r>
            <a:r>
              <a:rPr lang="en-US" sz="5400" dirty="0" err="1" smtClean="0"/>
              <a:t>satu</a:t>
            </a:r>
            <a:r>
              <a:rPr lang="en-US" sz="5400" dirty="0" smtClean="0"/>
              <a:t> </a:t>
            </a:r>
            <a:r>
              <a:rPr lang="en-US" sz="5400" dirty="0" err="1" smtClean="0"/>
              <a:t>caranya</a:t>
            </a:r>
            <a:endParaRPr lang="en-US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286" t="36422" r="52781" b="40938"/>
          <a:stretch>
            <a:fillRect/>
          </a:stretch>
        </p:blipFill>
        <p:spPr bwMode="auto">
          <a:xfrm rot="747378" flipH="1">
            <a:off x="6271630" y="3608230"/>
            <a:ext cx="2621663" cy="2935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 AMNESTI PAJAK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PENGHAPUSAN PAJAK</a:t>
            </a:r>
            <a:r>
              <a:rPr lang="en-US" dirty="0" smtClean="0"/>
              <a:t> YANG SEHARUSNYA TERUTANG,  </a:t>
            </a:r>
            <a:r>
              <a:rPr lang="en-US" b="1" i="1" dirty="0" smtClean="0"/>
              <a:t>TIDAK DIKENAI SANKSI</a:t>
            </a:r>
            <a:r>
              <a:rPr lang="en-US" dirty="0" smtClean="0"/>
              <a:t>  ADMINISTRASI PERPAJAKAN DAN SANKSI PIDANA DI BIDANG PERPAJAKAN DENGAN CARA MENGUNGKAP HARTA DAN MEMBAYAR UANG TEBUSAN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26203" t="24235" r="28024" b="36391"/>
          <a:stretch>
            <a:fillRect/>
          </a:stretch>
        </p:blipFill>
        <p:spPr bwMode="auto">
          <a:xfrm>
            <a:off x="135667" y="483778"/>
            <a:ext cx="889362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9574" y="442672"/>
            <a:ext cx="8929718" cy="59293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 smtClean="0"/>
              <a:t>WAKTUNYA UNTUK KEMBALI </a:t>
            </a:r>
            <a:r>
              <a:rPr lang="en-US" b="1" i="1" dirty="0" smtClean="0"/>
              <a:t>SEKARANG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Negara </a:t>
            </a:r>
            <a:r>
              <a:rPr lang="en-US" sz="5400" dirty="0" err="1" smtClean="0"/>
              <a:t>membutuhkan</a:t>
            </a:r>
            <a:r>
              <a:rPr lang="en-US" sz="5400" dirty="0" smtClean="0"/>
              <a:t> </a:t>
            </a:r>
            <a:r>
              <a:rPr lang="en-US" sz="5400" dirty="0" err="1" smtClean="0"/>
              <a:t>banyak</a:t>
            </a:r>
            <a:r>
              <a:rPr lang="en-US" sz="5400" dirty="0" smtClean="0"/>
              <a:t> </a:t>
            </a:r>
            <a:r>
              <a:rPr lang="en-US" sz="5400" dirty="0" err="1" smtClean="0"/>
              <a:t>dana</a:t>
            </a:r>
            <a:r>
              <a:rPr lang="en-US" sz="5400" dirty="0" smtClean="0"/>
              <a:t> </a:t>
            </a:r>
            <a:r>
              <a:rPr lang="en-US" sz="5400" dirty="0" err="1" smtClean="0"/>
              <a:t>untuk</a:t>
            </a:r>
            <a:r>
              <a:rPr lang="en-US" sz="5400" dirty="0" smtClean="0"/>
              <a:t> </a:t>
            </a:r>
            <a:r>
              <a:rPr lang="en-US" sz="5400" dirty="0" err="1" smtClean="0"/>
              <a:t>pembangunan</a:t>
            </a:r>
            <a:r>
              <a:rPr lang="en-US" sz="5400" dirty="0" smtClean="0"/>
              <a:t> </a:t>
            </a:r>
            <a:r>
              <a:rPr lang="en-US" sz="5400" dirty="0" err="1" smtClean="0"/>
              <a:t>berkelanjutan</a:t>
            </a:r>
            <a:r>
              <a:rPr lang="en-US" sz="5400" dirty="0" smtClean="0"/>
              <a:t>……..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9537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waspada.co.id/wp-content/uploads/2015/11/Tax-amnest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-44000"/>
          </a:blip>
          <a:srcRect/>
          <a:stretch>
            <a:fillRect/>
          </a:stretch>
        </p:blipFill>
        <p:spPr bwMode="auto">
          <a:xfrm rot="21188198">
            <a:off x="5144893" y="3419044"/>
            <a:ext cx="3929058" cy="324356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74647"/>
            <a:ext cx="8229600" cy="5840435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Rencananya</a:t>
            </a:r>
            <a:r>
              <a:rPr lang="en-US" sz="3600" b="1" dirty="0" smtClean="0"/>
              <a:t> paling </a:t>
            </a:r>
            <a:r>
              <a:rPr lang="en-US" sz="3600" b="1" dirty="0" err="1" smtClean="0"/>
              <a:t>lambat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mulai</a:t>
            </a:r>
            <a:r>
              <a:rPr lang="en-US" sz="3600" b="1" dirty="0" smtClean="0"/>
              <a:t> 2018 </a:t>
            </a:r>
            <a:r>
              <a:rPr lang="en-US" sz="3600" b="1" dirty="0" err="1" smtClean="0"/>
              <a:t>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diberlakukan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ketentuan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mengenai</a:t>
            </a:r>
            <a:r>
              <a:rPr lang="en-US" sz="3600" b="1" dirty="0" smtClean="0"/>
              <a:t> Automatic Exchange Of Information (AEOI)</a:t>
            </a:r>
          </a:p>
          <a:p>
            <a:r>
              <a:rPr lang="en-US" sz="3600" b="1" dirty="0" err="1" smtClean="0"/>
              <a:t>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dilakukan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revisi</a:t>
            </a:r>
            <a:r>
              <a:rPr lang="en-US" sz="3600" b="1" dirty="0" smtClean="0"/>
              <a:t> UU </a:t>
            </a:r>
            <a:r>
              <a:rPr lang="en-US" sz="3600" b="1" dirty="0" err="1" smtClean="0"/>
              <a:t>perbankan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keterbukaan</a:t>
            </a:r>
            <a:r>
              <a:rPr lang="en-US" sz="3600" b="1" dirty="0" smtClean="0"/>
              <a:t> data </a:t>
            </a:r>
            <a:r>
              <a:rPr lang="en-US" sz="3600" b="1" dirty="0" err="1" smtClean="0"/>
              <a:t>bagi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perpajakan</a:t>
            </a:r>
            <a:endParaRPr lang="en-US" sz="3600" b="1" dirty="0" smtClean="0"/>
          </a:p>
          <a:p>
            <a:r>
              <a:rPr lang="en-US" sz="3600" b="1" dirty="0" err="1" smtClean="0"/>
              <a:t>Dengan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berlakunya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dua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ketentuan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tersebut</a:t>
            </a:r>
            <a:r>
              <a:rPr lang="en-US" sz="3600" b="1" dirty="0" smtClean="0"/>
              <a:t> WP </a:t>
            </a:r>
            <a:r>
              <a:rPr lang="en-US" sz="3600" b="1" dirty="0" err="1" smtClean="0"/>
              <a:t>tidak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lagi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menyembunyikan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asetnya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otoritas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pajak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71402"/>
            <a:ext cx="3857620" cy="19006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FOUR CANON’S OF TAXATION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err="1" smtClean="0">
                <a:latin typeface="Arial Rounded MT Bold" pitchFamily="34" charset="0"/>
              </a:rPr>
              <a:t>Pemungutan</a:t>
            </a:r>
            <a:r>
              <a:rPr lang="en-US" sz="4400" dirty="0" smtClean="0">
                <a:latin typeface="Arial Rounded MT Bold" pitchFamily="34" charset="0"/>
              </a:rPr>
              <a:t> </a:t>
            </a:r>
            <a:r>
              <a:rPr lang="en-US" sz="4400" dirty="0" err="1" smtClean="0">
                <a:latin typeface="Arial Rounded MT Bold" pitchFamily="34" charset="0"/>
              </a:rPr>
              <a:t>pajak</a:t>
            </a:r>
            <a:r>
              <a:rPr lang="en-US" sz="4400" dirty="0" smtClean="0">
                <a:latin typeface="Arial Rounded MT Bold" pitchFamily="34" charset="0"/>
              </a:rPr>
              <a:t> </a:t>
            </a:r>
            <a:r>
              <a:rPr lang="en-US" sz="4400" dirty="0" err="1" smtClean="0">
                <a:latin typeface="Arial Rounded MT Bold" pitchFamily="34" charset="0"/>
              </a:rPr>
              <a:t>harus</a:t>
            </a:r>
            <a:endParaRPr lang="en-US" sz="44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4400" dirty="0" err="1" smtClean="0">
                <a:latin typeface="Arial Rounded MT Bold" pitchFamily="34" charset="0"/>
              </a:rPr>
              <a:t>berlandaskan</a:t>
            </a:r>
            <a:r>
              <a:rPr lang="en-US" sz="4400" dirty="0" smtClean="0">
                <a:latin typeface="Arial Rounded MT Bold" pitchFamily="34" charset="0"/>
              </a:rPr>
              <a:t>:</a:t>
            </a:r>
          </a:p>
          <a:p>
            <a:r>
              <a:rPr lang="en-US" sz="4400" dirty="0" smtClean="0"/>
              <a:t>Equality</a:t>
            </a:r>
          </a:p>
          <a:p>
            <a:r>
              <a:rPr lang="en-US" sz="4400" dirty="0" smtClean="0"/>
              <a:t>Convenience</a:t>
            </a:r>
          </a:p>
          <a:p>
            <a:r>
              <a:rPr lang="en-US" sz="4400" dirty="0" smtClean="0"/>
              <a:t>Economy</a:t>
            </a:r>
          </a:p>
          <a:p>
            <a:r>
              <a:rPr lang="en-US" sz="4400" dirty="0" smtClean="0"/>
              <a:t>Certainty</a:t>
            </a:r>
            <a:endParaRPr lang="en-US" sz="4400" dirty="0"/>
          </a:p>
        </p:txBody>
      </p:sp>
      <p:pic>
        <p:nvPicPr>
          <p:cNvPr id="7170" name="Picture 2" descr="http://hinessight.blogs.com/.a/6a00d83451c0aa69e201b8d1af3bf4970c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981134"/>
            <a:ext cx="5334000" cy="1890934"/>
          </a:xfrm>
          <a:prstGeom prst="rect">
            <a:avLst/>
          </a:prstGeom>
          <a:noFill/>
        </p:spPr>
      </p:pic>
      <p:pic>
        <p:nvPicPr>
          <p:cNvPr id="7172" name="Picture 4" descr="http://educipta.com/wp-content/uploads/2016/07/Tax-Amne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500306"/>
            <a:ext cx="350520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346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Keynote Speech Ketua IAI KAPd:  Prof.Dr.Hj.Nunuy Nur Afiah,SE,Ak,MSi,CA</vt:lpstr>
      <vt:lpstr>LATAR BELAKANG</vt:lpstr>
      <vt:lpstr>DAMPAK</vt:lpstr>
      <vt:lpstr>SOLUSI</vt:lpstr>
      <vt:lpstr>DEFINISI AMNESTI PAJAK</vt:lpstr>
      <vt:lpstr>PowerPoint Presentation</vt:lpstr>
      <vt:lpstr> WAKTUNYA UNTUK KEMBALI SEKARANG !</vt:lpstr>
      <vt:lpstr>PowerPoint Presentation</vt:lpstr>
      <vt:lpstr>FOUR CANON’S OF TAXATION</vt:lpstr>
      <vt:lpstr>ASPEK PEMUNGUTAN PAJAK LAIN</vt:lpstr>
      <vt:lpstr>PowerPoint Presentation</vt:lpstr>
      <vt:lpstr>PowerPoint Presentation</vt:lpstr>
      <vt:lpstr>PowerPoint Presentation</vt:lpstr>
      <vt:lpstr>MENSUKSESKAN TAX AMNESTY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PPAK</dc:creator>
  <cp:lastModifiedBy>acer</cp:lastModifiedBy>
  <cp:revision>46</cp:revision>
  <dcterms:created xsi:type="dcterms:W3CDTF">2016-10-26T18:21:13Z</dcterms:created>
  <dcterms:modified xsi:type="dcterms:W3CDTF">2016-10-27T23:38:08Z</dcterms:modified>
</cp:coreProperties>
</file>