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99" r:id="rId5"/>
    <p:sldId id="300" r:id="rId6"/>
    <p:sldId id="288" r:id="rId7"/>
    <p:sldId id="290" r:id="rId8"/>
    <p:sldId id="295" r:id="rId9"/>
    <p:sldId id="293" r:id="rId10"/>
    <p:sldId id="303" r:id="rId11"/>
    <p:sldId id="306" r:id="rId12"/>
    <p:sldId id="308" r:id="rId13"/>
    <p:sldId id="304" r:id="rId14"/>
    <p:sldId id="312" r:id="rId15"/>
    <p:sldId id="313" r:id="rId16"/>
    <p:sldId id="316" r:id="rId17"/>
    <p:sldId id="315" r:id="rId18"/>
    <p:sldId id="305" r:id="rId19"/>
    <p:sldId id="317" r:id="rId20"/>
    <p:sldId id="318" r:id="rId21"/>
    <p:sldId id="298" r:id="rId22"/>
    <p:sldId id="302" r:id="rId23"/>
    <p:sldId id="286" r:id="rId24"/>
  </p:sldIdLst>
  <p:sldSz cx="9144000" cy="6858000" type="screen4x3"/>
  <p:notesSz cx="6797675" cy="9982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AB2F"/>
    <a:srgbClr val="0E8BE0"/>
    <a:srgbClr val="8FD2FB"/>
    <a:srgbClr val="E66036"/>
    <a:srgbClr val="1899F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5167" autoAdjust="0"/>
  </p:normalViewPr>
  <p:slideViewPr>
    <p:cSldViewPr>
      <p:cViewPr varScale="1">
        <p:scale>
          <a:sx n="69" d="100"/>
          <a:sy n="69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474" cy="49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1" y="0"/>
            <a:ext cx="2945474" cy="49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80780"/>
            <a:ext cx="2945474" cy="49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1" y="9480780"/>
            <a:ext cx="2945474" cy="49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itchFamily="50" charset="-127"/>
              </a:defRPr>
            </a:lvl1pPr>
          </a:lstStyle>
          <a:p>
            <a:fld id="{BFF3A0DB-602E-4548-8F28-F7E39B8AC3E9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39545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474" cy="49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1" y="0"/>
            <a:ext cx="2945474" cy="49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7713"/>
            <a:ext cx="4991100" cy="3744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22" y="4741544"/>
            <a:ext cx="5438140" cy="449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80780"/>
            <a:ext cx="2945474" cy="49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1" y="9480780"/>
            <a:ext cx="2945474" cy="49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itchFamily="50" charset="-127"/>
              </a:defRPr>
            </a:lvl1pPr>
          </a:lstStyle>
          <a:p>
            <a:fld id="{E9E33C4A-EC5B-4581-A7C8-DF218641B13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54465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33C4A-EC5B-4581-A7C8-DF218641B134}" type="slidenum">
              <a:rPr lang="ko-KR" altLang="en-US" smtClean="0"/>
              <a:pPr/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49896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33C4A-EC5B-4581-A7C8-DF218641B134}" type="slidenum">
              <a:rPr lang="ko-KR" altLang="en-US" smtClean="0"/>
              <a:pPr/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60509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33C4A-EC5B-4581-A7C8-DF218641B134}" type="slidenum">
              <a:rPr lang="ko-KR" altLang="en-US" smtClean="0"/>
              <a:pPr/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265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33C4A-EC5B-4581-A7C8-DF218641B134}" type="slidenum">
              <a:rPr lang="ko-KR" altLang="en-US" smtClean="0"/>
              <a:pPr/>
              <a:t>12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14509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6FFCD-D8F5-4AB1-BF07-B5F3C75FF7AC}" type="slidenum">
              <a:rPr lang="ko-KR" altLang="en-US"/>
              <a:pPr/>
              <a:t>13</a:t>
            </a:fld>
            <a:endParaRPr lang="en-US" altLang="ko-KR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7713"/>
            <a:ext cx="4991100" cy="3744912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3560162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33C4A-EC5B-4581-A7C8-DF218641B134}" type="slidenum">
              <a:rPr lang="ko-KR" altLang="en-US" smtClean="0"/>
              <a:pPr/>
              <a:t>14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1652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33C4A-EC5B-4581-A7C8-DF218641B134}" type="slidenum">
              <a:rPr lang="ko-KR" altLang="en-US" smtClean="0"/>
              <a:pPr/>
              <a:t>15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27451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33C4A-EC5B-4581-A7C8-DF218641B134}" type="slidenum">
              <a:rPr lang="ko-KR" altLang="en-US" smtClean="0"/>
              <a:pPr/>
              <a:t>16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66139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33C4A-EC5B-4581-A7C8-DF218641B134}" type="slidenum">
              <a:rPr lang="ko-KR" altLang="en-US" smtClean="0"/>
              <a:pPr/>
              <a:t>17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81215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33C4A-EC5B-4581-A7C8-DF218641B134}" type="slidenum">
              <a:rPr lang="ko-KR" altLang="en-US" smtClean="0"/>
              <a:pPr/>
              <a:t>18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88732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33C4A-EC5B-4581-A7C8-DF218641B134}" type="slidenum">
              <a:rPr lang="ko-KR" altLang="en-US" smtClean="0"/>
              <a:pPr/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64692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33C4A-EC5B-4581-A7C8-DF218641B134}" type="slidenum">
              <a:rPr lang="ko-KR" altLang="en-US" smtClean="0"/>
              <a:pPr/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29058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6FFCD-D8F5-4AB1-BF07-B5F3C75FF7AC}" type="slidenum">
              <a:rPr lang="ko-KR" altLang="en-US"/>
              <a:pPr/>
              <a:t>20</a:t>
            </a:fld>
            <a:endParaRPr lang="en-US" altLang="ko-KR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7713"/>
            <a:ext cx="4991100" cy="3744912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2954909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33C4A-EC5B-4581-A7C8-DF218641B134}" type="slidenum">
              <a:rPr lang="ko-KR" altLang="en-US" smtClean="0"/>
              <a:pPr/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377541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33C4A-EC5B-4581-A7C8-DF218641B134}" type="slidenum">
              <a:rPr lang="ko-KR" altLang="en-US" smtClean="0"/>
              <a:pPr/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095219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33C4A-EC5B-4581-A7C8-DF218641B134}" type="slidenum">
              <a:rPr lang="ko-KR" altLang="en-US" smtClean="0"/>
              <a:pPr/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5800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33C4A-EC5B-4581-A7C8-DF218641B134}" type="slidenum">
              <a:rPr lang="ko-KR" altLang="en-US" smtClean="0"/>
              <a:pPr/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73416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33C4A-EC5B-4581-A7C8-DF218641B134}" type="slidenum">
              <a:rPr lang="ko-KR" altLang="en-US" smtClean="0"/>
              <a:pPr/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83912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33C4A-EC5B-4581-A7C8-DF218641B134}" type="slidenum">
              <a:rPr lang="ko-KR" altLang="en-US" smtClean="0"/>
              <a:pPr/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37892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33C4A-EC5B-4581-A7C8-DF218641B134}" type="slidenum">
              <a:rPr lang="ko-KR" altLang="en-US" smtClean="0"/>
              <a:pPr/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79049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33C4A-EC5B-4581-A7C8-DF218641B134}" type="slidenum">
              <a:rPr lang="ko-KR" altLang="en-US" smtClean="0"/>
              <a:pPr/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53087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33C4A-EC5B-4581-A7C8-DF218641B134}" type="slidenum">
              <a:rPr lang="ko-KR" altLang="en-US" smtClean="0"/>
              <a:pPr/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85369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6FFCD-D8F5-4AB1-BF07-B5F3C75FF7AC}" type="slidenum">
              <a:rPr lang="ko-KR" altLang="en-US"/>
              <a:pPr/>
              <a:t>9</a:t>
            </a:fld>
            <a:endParaRPr lang="en-US" altLang="ko-KR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47713"/>
            <a:ext cx="4991100" cy="3744912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Freeform 13"/>
          <p:cNvSpPr>
            <a:spLocks/>
          </p:cNvSpPr>
          <p:nvPr/>
        </p:nvSpPr>
        <p:spPr bwMode="gray">
          <a:xfrm>
            <a:off x="6916738" y="3411538"/>
            <a:ext cx="1819275" cy="1981200"/>
          </a:xfrm>
          <a:custGeom>
            <a:avLst/>
            <a:gdLst>
              <a:gd name="T0" fmla="*/ 362 w 1146"/>
              <a:gd name="T1" fmla="*/ 46 h 1248"/>
              <a:gd name="T2" fmla="*/ 1146 w 1146"/>
              <a:gd name="T3" fmla="*/ 0 h 1248"/>
              <a:gd name="T4" fmla="*/ 686 w 1146"/>
              <a:gd name="T5" fmla="*/ 1156 h 1248"/>
              <a:gd name="T6" fmla="*/ 0 w 1146"/>
              <a:gd name="T7" fmla="*/ 1248 h 1248"/>
              <a:gd name="T8" fmla="*/ 362 w 1146"/>
              <a:gd name="T9" fmla="*/ 46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6" h="1248">
                <a:moveTo>
                  <a:pt x="362" y="46"/>
                </a:moveTo>
                <a:lnTo>
                  <a:pt x="1146" y="0"/>
                </a:lnTo>
                <a:lnTo>
                  <a:pt x="686" y="1156"/>
                </a:lnTo>
                <a:lnTo>
                  <a:pt x="0" y="1248"/>
                </a:lnTo>
                <a:lnTo>
                  <a:pt x="362" y="46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gray">
          <a:xfrm flipH="1">
            <a:off x="6477000" y="7938"/>
            <a:ext cx="2054225" cy="6867525"/>
          </a:xfrm>
          <a:prstGeom prst="line">
            <a:avLst/>
          </a:prstGeom>
          <a:noFill/>
          <a:ln w="19050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gray">
          <a:xfrm flipH="1">
            <a:off x="5480050" y="11113"/>
            <a:ext cx="1243013" cy="6864350"/>
          </a:xfrm>
          <a:prstGeom prst="line">
            <a:avLst/>
          </a:prstGeom>
          <a:noFill/>
          <a:ln w="19050">
            <a:solidFill>
              <a:srgbClr val="FFFFFF">
                <a:alpha val="6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gray">
          <a:xfrm flipH="1">
            <a:off x="3903663" y="11113"/>
            <a:ext cx="914400" cy="6858000"/>
          </a:xfrm>
          <a:prstGeom prst="line">
            <a:avLst/>
          </a:prstGeom>
          <a:noFill/>
          <a:ln w="19050">
            <a:solidFill>
              <a:srgbClr val="FFFFFF">
                <a:alpha val="39999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gray">
          <a:xfrm>
            <a:off x="2178050" y="1588"/>
            <a:ext cx="755650" cy="6873875"/>
          </a:xfrm>
          <a:prstGeom prst="line">
            <a:avLst/>
          </a:prstGeom>
          <a:noFill/>
          <a:ln w="19050">
            <a:solidFill>
              <a:srgbClr val="FFFFFF">
                <a:alpha val="39999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gray">
          <a:xfrm>
            <a:off x="22225" y="2744788"/>
            <a:ext cx="1219200" cy="4130675"/>
          </a:xfrm>
          <a:prstGeom prst="line">
            <a:avLst/>
          </a:prstGeom>
          <a:noFill/>
          <a:ln w="19050">
            <a:solidFill>
              <a:srgbClr val="FFFFFF">
                <a:alpha val="3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gray">
          <a:xfrm flipH="1">
            <a:off x="7367588" y="2327275"/>
            <a:ext cx="1798637" cy="4527550"/>
          </a:xfrm>
          <a:prstGeom prst="line">
            <a:avLst/>
          </a:prstGeom>
          <a:noFill/>
          <a:ln w="19050">
            <a:solidFill>
              <a:srgbClr val="FFFFFF">
                <a:alpha val="39999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gray">
          <a:xfrm flipH="1">
            <a:off x="8132763" y="4724400"/>
            <a:ext cx="1027112" cy="2136775"/>
          </a:xfrm>
          <a:prstGeom prst="line">
            <a:avLst/>
          </a:prstGeom>
          <a:noFill/>
          <a:ln w="19050">
            <a:solidFill>
              <a:srgbClr val="FFFFFF">
                <a:alpha val="6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pic>
        <p:nvPicPr>
          <p:cNvPr id="3122" name="Picture 50" descr="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900000">
            <a:off x="6037263" y="773113"/>
            <a:ext cx="179228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8" name="Freeform 56"/>
          <p:cNvSpPr>
            <a:spLocks/>
          </p:cNvSpPr>
          <p:nvPr/>
        </p:nvSpPr>
        <p:spPr bwMode="gray">
          <a:xfrm>
            <a:off x="6149975" y="581025"/>
            <a:ext cx="2216150" cy="2689225"/>
          </a:xfrm>
          <a:custGeom>
            <a:avLst/>
            <a:gdLst>
              <a:gd name="T0" fmla="*/ 257 w 1396"/>
              <a:gd name="T1" fmla="*/ 170 h 1694"/>
              <a:gd name="T2" fmla="*/ 1396 w 1396"/>
              <a:gd name="T3" fmla="*/ 0 h 1694"/>
              <a:gd name="T4" fmla="*/ 921 w 1396"/>
              <a:gd name="T5" fmla="*/ 1613 h 1694"/>
              <a:gd name="T6" fmla="*/ 0 w 1396"/>
              <a:gd name="T7" fmla="*/ 1694 h 1694"/>
              <a:gd name="T8" fmla="*/ 257 w 1396"/>
              <a:gd name="T9" fmla="*/ 170 h 1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6" h="1694">
                <a:moveTo>
                  <a:pt x="257" y="170"/>
                </a:moveTo>
                <a:lnTo>
                  <a:pt x="1396" y="0"/>
                </a:lnTo>
                <a:lnTo>
                  <a:pt x="921" y="1613"/>
                </a:lnTo>
                <a:lnTo>
                  <a:pt x="0" y="1694"/>
                </a:lnTo>
                <a:lnTo>
                  <a:pt x="257" y="170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15875" y="6350"/>
            <a:ext cx="9145588" cy="423863"/>
          </a:xfrm>
          <a:custGeom>
            <a:avLst/>
            <a:gdLst>
              <a:gd name="T0" fmla="*/ 3 w 5761"/>
              <a:gd name="T1" fmla="*/ 0 h 221"/>
              <a:gd name="T2" fmla="*/ 5761 w 5761"/>
              <a:gd name="T3" fmla="*/ 1 h 221"/>
              <a:gd name="T4" fmla="*/ 5761 w 5761"/>
              <a:gd name="T5" fmla="*/ 123 h 221"/>
              <a:gd name="T6" fmla="*/ 1508 w 5761"/>
              <a:gd name="T7" fmla="*/ 123 h 221"/>
              <a:gd name="T8" fmla="*/ 1471 w 5761"/>
              <a:gd name="T9" fmla="*/ 135 h 221"/>
              <a:gd name="T10" fmla="*/ 1383 w 5761"/>
              <a:gd name="T11" fmla="*/ 204 h 221"/>
              <a:gd name="T12" fmla="*/ 1344 w 5761"/>
              <a:gd name="T13" fmla="*/ 221 h 221"/>
              <a:gd name="T14" fmla="*/ 0 w 5761"/>
              <a:gd name="T15" fmla="*/ 220 h 221"/>
              <a:gd name="T16" fmla="*/ 3 w 5761"/>
              <a:gd name="T17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1" h="221">
                <a:moveTo>
                  <a:pt x="3" y="0"/>
                </a:moveTo>
                <a:lnTo>
                  <a:pt x="5761" y="1"/>
                </a:lnTo>
                <a:lnTo>
                  <a:pt x="5761" y="123"/>
                </a:lnTo>
                <a:cubicBezTo>
                  <a:pt x="5052" y="143"/>
                  <a:pt x="2223" y="121"/>
                  <a:pt x="1508" y="123"/>
                </a:cubicBezTo>
                <a:cubicBezTo>
                  <a:pt x="1488" y="126"/>
                  <a:pt x="1492" y="121"/>
                  <a:pt x="1471" y="135"/>
                </a:cubicBezTo>
                <a:lnTo>
                  <a:pt x="1383" y="204"/>
                </a:lnTo>
                <a:cubicBezTo>
                  <a:pt x="1362" y="218"/>
                  <a:pt x="1369" y="221"/>
                  <a:pt x="1344" y="221"/>
                </a:cubicBezTo>
                <a:cubicBezTo>
                  <a:pt x="1344" y="221"/>
                  <a:pt x="0" y="220"/>
                  <a:pt x="0" y="220"/>
                </a:cubicBez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1588" y="0"/>
            <a:ext cx="9156700" cy="376238"/>
          </a:xfrm>
          <a:custGeom>
            <a:avLst/>
            <a:gdLst>
              <a:gd name="T0" fmla="*/ 1 w 5768"/>
              <a:gd name="T1" fmla="*/ 0 h 237"/>
              <a:gd name="T2" fmla="*/ 5766 w 5768"/>
              <a:gd name="T3" fmla="*/ 0 h 237"/>
              <a:gd name="T4" fmla="*/ 5768 w 5768"/>
              <a:gd name="T5" fmla="*/ 108 h 237"/>
              <a:gd name="T6" fmla="*/ 1510 w 5768"/>
              <a:gd name="T7" fmla="*/ 108 h 237"/>
              <a:gd name="T8" fmla="*/ 1473 w 5768"/>
              <a:gd name="T9" fmla="*/ 124 h 237"/>
              <a:gd name="T10" fmla="*/ 1385 w 5768"/>
              <a:gd name="T11" fmla="*/ 215 h 237"/>
              <a:gd name="T12" fmla="*/ 1346 w 5768"/>
              <a:gd name="T13" fmla="*/ 237 h 237"/>
              <a:gd name="T14" fmla="*/ 0 w 5768"/>
              <a:gd name="T15" fmla="*/ 236 h 237"/>
              <a:gd name="T16" fmla="*/ 1 w 5768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8" h="237">
                <a:moveTo>
                  <a:pt x="1" y="0"/>
                </a:moveTo>
                <a:lnTo>
                  <a:pt x="5766" y="0"/>
                </a:lnTo>
                <a:lnTo>
                  <a:pt x="5768" y="108"/>
                </a:lnTo>
                <a:cubicBezTo>
                  <a:pt x="5059" y="126"/>
                  <a:pt x="2226" y="105"/>
                  <a:pt x="1510" y="108"/>
                </a:cubicBezTo>
                <a:cubicBezTo>
                  <a:pt x="1490" y="112"/>
                  <a:pt x="1494" y="105"/>
                  <a:pt x="1473" y="124"/>
                </a:cubicBezTo>
                <a:lnTo>
                  <a:pt x="1385" y="215"/>
                </a:lnTo>
                <a:cubicBezTo>
                  <a:pt x="1364" y="233"/>
                  <a:pt x="1371" y="237"/>
                  <a:pt x="1346" y="237"/>
                </a:cubicBezTo>
                <a:cubicBezTo>
                  <a:pt x="1346" y="237"/>
                  <a:pt x="0" y="236"/>
                  <a:pt x="0" y="236"/>
                </a:cubicBezTo>
                <a:lnTo>
                  <a:pt x="1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83922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83922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2590800" y="457200"/>
            <a:ext cx="6400800" cy="3362325"/>
            <a:chOff x="732" y="1680"/>
            <a:chExt cx="4161" cy="2106"/>
          </a:xfrm>
        </p:grpSpPr>
        <p:grpSp>
          <p:nvGrpSpPr>
            <p:cNvPr id="3144" name="Group 72"/>
            <p:cNvGrpSpPr>
              <a:grpSpLocks/>
            </p:cNvGrpSpPr>
            <p:nvPr/>
          </p:nvGrpSpPr>
          <p:grpSpPr bwMode="auto">
            <a:xfrm>
              <a:off x="732" y="1717"/>
              <a:ext cx="2770" cy="2069"/>
              <a:chOff x="2189" y="1764"/>
              <a:chExt cx="2770" cy="2069"/>
            </a:xfrm>
          </p:grpSpPr>
          <p:sp>
            <p:nvSpPr>
              <p:cNvPr id="3145" name="Freeform 73"/>
              <p:cNvSpPr>
                <a:spLocks/>
              </p:cNvSpPr>
              <p:nvPr/>
            </p:nvSpPr>
            <p:spPr bwMode="gray">
              <a:xfrm>
                <a:off x="2624" y="1783"/>
                <a:ext cx="159" cy="63"/>
              </a:xfrm>
              <a:custGeom>
                <a:avLst/>
                <a:gdLst>
                  <a:gd name="T0" fmla="*/ 191 w 206"/>
                  <a:gd name="T1" fmla="*/ 7 h 85"/>
                  <a:gd name="T2" fmla="*/ 103 w 206"/>
                  <a:gd name="T3" fmla="*/ 9 h 85"/>
                  <a:gd name="T4" fmla="*/ 109 w 206"/>
                  <a:gd name="T5" fmla="*/ 25 h 85"/>
                  <a:gd name="T6" fmla="*/ 107 w 206"/>
                  <a:gd name="T7" fmla="*/ 33 h 85"/>
                  <a:gd name="T8" fmla="*/ 89 w 206"/>
                  <a:gd name="T9" fmla="*/ 27 h 85"/>
                  <a:gd name="T10" fmla="*/ 77 w 206"/>
                  <a:gd name="T11" fmla="*/ 19 h 85"/>
                  <a:gd name="T12" fmla="*/ 23 w 206"/>
                  <a:gd name="T13" fmla="*/ 27 h 85"/>
                  <a:gd name="T14" fmla="*/ 31 w 206"/>
                  <a:gd name="T15" fmla="*/ 49 h 85"/>
                  <a:gd name="T16" fmla="*/ 55 w 206"/>
                  <a:gd name="T17" fmla="*/ 53 h 85"/>
                  <a:gd name="T18" fmla="*/ 75 w 206"/>
                  <a:gd name="T19" fmla="*/ 73 h 85"/>
                  <a:gd name="T20" fmla="*/ 89 w 206"/>
                  <a:gd name="T21" fmla="*/ 85 h 85"/>
                  <a:gd name="T22" fmla="*/ 109 w 206"/>
                  <a:gd name="T23" fmla="*/ 67 h 85"/>
                  <a:gd name="T24" fmla="*/ 121 w 206"/>
                  <a:gd name="T25" fmla="*/ 59 h 85"/>
                  <a:gd name="T26" fmla="*/ 127 w 206"/>
                  <a:gd name="T27" fmla="*/ 47 h 85"/>
                  <a:gd name="T28" fmla="*/ 167 w 206"/>
                  <a:gd name="T29" fmla="*/ 35 h 85"/>
                  <a:gd name="T30" fmla="*/ 187 w 206"/>
                  <a:gd name="T31" fmla="*/ 31 h 85"/>
                  <a:gd name="T32" fmla="*/ 199 w 206"/>
                  <a:gd name="T33" fmla="*/ 27 h 85"/>
                  <a:gd name="T34" fmla="*/ 191 w 206"/>
                  <a:gd name="T35" fmla="*/ 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6" h="85">
                    <a:moveTo>
                      <a:pt x="191" y="7"/>
                    </a:moveTo>
                    <a:cubicBezTo>
                      <a:pt x="165" y="6"/>
                      <a:pt x="130" y="0"/>
                      <a:pt x="103" y="9"/>
                    </a:cubicBezTo>
                    <a:cubicBezTo>
                      <a:pt x="100" y="18"/>
                      <a:pt x="101" y="20"/>
                      <a:pt x="109" y="25"/>
                    </a:cubicBezTo>
                    <a:cubicBezTo>
                      <a:pt x="111" y="28"/>
                      <a:pt x="118" y="34"/>
                      <a:pt x="107" y="33"/>
                    </a:cubicBezTo>
                    <a:cubicBezTo>
                      <a:pt x="101" y="32"/>
                      <a:pt x="89" y="27"/>
                      <a:pt x="89" y="27"/>
                    </a:cubicBezTo>
                    <a:cubicBezTo>
                      <a:pt x="86" y="24"/>
                      <a:pt x="82" y="18"/>
                      <a:pt x="77" y="19"/>
                    </a:cubicBezTo>
                    <a:cubicBezTo>
                      <a:pt x="52" y="22"/>
                      <a:pt x="57" y="25"/>
                      <a:pt x="23" y="27"/>
                    </a:cubicBezTo>
                    <a:cubicBezTo>
                      <a:pt x="0" y="31"/>
                      <a:pt x="18" y="45"/>
                      <a:pt x="31" y="49"/>
                    </a:cubicBezTo>
                    <a:cubicBezTo>
                      <a:pt x="43" y="53"/>
                      <a:pt x="35" y="51"/>
                      <a:pt x="55" y="53"/>
                    </a:cubicBezTo>
                    <a:cubicBezTo>
                      <a:pt x="63" y="59"/>
                      <a:pt x="66" y="67"/>
                      <a:pt x="75" y="73"/>
                    </a:cubicBezTo>
                    <a:cubicBezTo>
                      <a:pt x="78" y="81"/>
                      <a:pt x="81" y="82"/>
                      <a:pt x="89" y="85"/>
                    </a:cubicBezTo>
                    <a:cubicBezTo>
                      <a:pt x="104" y="81"/>
                      <a:pt x="99" y="75"/>
                      <a:pt x="109" y="67"/>
                    </a:cubicBezTo>
                    <a:cubicBezTo>
                      <a:pt x="113" y="64"/>
                      <a:pt x="121" y="59"/>
                      <a:pt x="121" y="59"/>
                    </a:cubicBezTo>
                    <a:cubicBezTo>
                      <a:pt x="123" y="55"/>
                      <a:pt x="124" y="50"/>
                      <a:pt x="127" y="47"/>
                    </a:cubicBezTo>
                    <a:cubicBezTo>
                      <a:pt x="132" y="41"/>
                      <a:pt x="158" y="37"/>
                      <a:pt x="167" y="35"/>
                    </a:cubicBezTo>
                    <a:cubicBezTo>
                      <a:pt x="174" y="34"/>
                      <a:pt x="181" y="33"/>
                      <a:pt x="187" y="31"/>
                    </a:cubicBezTo>
                    <a:cubicBezTo>
                      <a:pt x="191" y="30"/>
                      <a:pt x="199" y="27"/>
                      <a:pt x="199" y="27"/>
                    </a:cubicBezTo>
                    <a:cubicBezTo>
                      <a:pt x="206" y="16"/>
                      <a:pt x="199" y="15"/>
                      <a:pt x="191" y="7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46" name="Freeform 74"/>
              <p:cNvSpPr>
                <a:spLocks/>
              </p:cNvSpPr>
              <p:nvPr/>
            </p:nvSpPr>
            <p:spPr bwMode="gray">
              <a:xfrm>
                <a:off x="2724" y="1816"/>
                <a:ext cx="49" cy="21"/>
              </a:xfrm>
              <a:custGeom>
                <a:avLst/>
                <a:gdLst>
                  <a:gd name="T0" fmla="*/ 36 w 64"/>
                  <a:gd name="T1" fmla="*/ 6 h 28"/>
                  <a:gd name="T2" fmla="*/ 8 w 64"/>
                  <a:gd name="T3" fmla="*/ 4 h 28"/>
                  <a:gd name="T4" fmla="*/ 24 w 64"/>
                  <a:gd name="T5" fmla="*/ 28 h 28"/>
                  <a:gd name="T6" fmla="*/ 54 w 64"/>
                  <a:gd name="T7" fmla="*/ 14 h 28"/>
                  <a:gd name="T8" fmla="*/ 36 w 64"/>
                  <a:gd name="T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8">
                    <a:moveTo>
                      <a:pt x="36" y="6"/>
                    </a:moveTo>
                    <a:cubicBezTo>
                      <a:pt x="32" y="18"/>
                      <a:pt x="19" y="0"/>
                      <a:pt x="8" y="4"/>
                    </a:cubicBezTo>
                    <a:cubicBezTo>
                      <a:pt x="0" y="16"/>
                      <a:pt x="14" y="27"/>
                      <a:pt x="24" y="28"/>
                    </a:cubicBezTo>
                    <a:cubicBezTo>
                      <a:pt x="30" y="27"/>
                      <a:pt x="48" y="16"/>
                      <a:pt x="54" y="14"/>
                    </a:cubicBezTo>
                    <a:cubicBezTo>
                      <a:pt x="64" y="10"/>
                      <a:pt x="36" y="9"/>
                      <a:pt x="36" y="6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47" name="Freeform 75"/>
              <p:cNvSpPr>
                <a:spLocks/>
              </p:cNvSpPr>
              <p:nvPr/>
            </p:nvSpPr>
            <p:spPr bwMode="gray">
              <a:xfrm>
                <a:off x="2424" y="2087"/>
                <a:ext cx="112" cy="131"/>
              </a:xfrm>
              <a:custGeom>
                <a:avLst/>
                <a:gdLst>
                  <a:gd name="T0" fmla="*/ 24 w 146"/>
                  <a:gd name="T1" fmla="*/ 19 h 176"/>
                  <a:gd name="T2" fmla="*/ 0 w 146"/>
                  <a:gd name="T3" fmla="*/ 25 h 176"/>
                  <a:gd name="T4" fmla="*/ 14 w 146"/>
                  <a:gd name="T5" fmla="*/ 43 h 176"/>
                  <a:gd name="T6" fmla="*/ 34 w 146"/>
                  <a:gd name="T7" fmla="*/ 87 h 176"/>
                  <a:gd name="T8" fmla="*/ 52 w 146"/>
                  <a:gd name="T9" fmla="*/ 91 h 176"/>
                  <a:gd name="T10" fmla="*/ 50 w 146"/>
                  <a:gd name="T11" fmla="*/ 107 h 176"/>
                  <a:gd name="T12" fmla="*/ 28 w 146"/>
                  <a:gd name="T13" fmla="*/ 113 h 176"/>
                  <a:gd name="T14" fmla="*/ 16 w 146"/>
                  <a:gd name="T15" fmla="*/ 131 h 176"/>
                  <a:gd name="T16" fmla="*/ 18 w 146"/>
                  <a:gd name="T17" fmla="*/ 137 h 176"/>
                  <a:gd name="T18" fmla="*/ 30 w 146"/>
                  <a:gd name="T19" fmla="*/ 141 h 176"/>
                  <a:gd name="T20" fmla="*/ 18 w 146"/>
                  <a:gd name="T21" fmla="*/ 169 h 176"/>
                  <a:gd name="T22" fmla="*/ 20 w 146"/>
                  <a:gd name="T23" fmla="*/ 175 h 176"/>
                  <a:gd name="T24" fmla="*/ 34 w 146"/>
                  <a:gd name="T25" fmla="*/ 171 h 176"/>
                  <a:gd name="T26" fmla="*/ 58 w 146"/>
                  <a:gd name="T27" fmla="*/ 169 h 176"/>
                  <a:gd name="T28" fmla="*/ 92 w 146"/>
                  <a:gd name="T29" fmla="*/ 171 h 176"/>
                  <a:gd name="T30" fmla="*/ 110 w 146"/>
                  <a:gd name="T31" fmla="*/ 169 h 176"/>
                  <a:gd name="T32" fmla="*/ 122 w 146"/>
                  <a:gd name="T33" fmla="*/ 165 h 176"/>
                  <a:gd name="T34" fmla="*/ 128 w 146"/>
                  <a:gd name="T35" fmla="*/ 141 h 176"/>
                  <a:gd name="T36" fmla="*/ 146 w 146"/>
                  <a:gd name="T37" fmla="*/ 133 h 176"/>
                  <a:gd name="T38" fmla="*/ 110 w 146"/>
                  <a:gd name="T39" fmla="*/ 109 h 176"/>
                  <a:gd name="T40" fmla="*/ 88 w 146"/>
                  <a:gd name="T41" fmla="*/ 83 h 176"/>
                  <a:gd name="T42" fmla="*/ 82 w 146"/>
                  <a:gd name="T43" fmla="*/ 69 h 176"/>
                  <a:gd name="T44" fmla="*/ 64 w 146"/>
                  <a:gd name="T45" fmla="*/ 61 h 176"/>
                  <a:gd name="T46" fmla="*/ 86 w 146"/>
                  <a:gd name="T47" fmla="*/ 45 h 176"/>
                  <a:gd name="T48" fmla="*/ 64 w 146"/>
                  <a:gd name="T49" fmla="*/ 31 h 176"/>
                  <a:gd name="T50" fmla="*/ 70 w 146"/>
                  <a:gd name="T51" fmla="*/ 13 h 176"/>
                  <a:gd name="T52" fmla="*/ 46 w 146"/>
                  <a:gd name="T53" fmla="*/ 1 h 176"/>
                  <a:gd name="T54" fmla="*/ 30 w 146"/>
                  <a:gd name="T55" fmla="*/ 9 h 176"/>
                  <a:gd name="T56" fmla="*/ 24 w 146"/>
                  <a:gd name="T57" fmla="*/ 1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6" h="176">
                    <a:moveTo>
                      <a:pt x="24" y="19"/>
                    </a:moveTo>
                    <a:cubicBezTo>
                      <a:pt x="13" y="23"/>
                      <a:pt x="7" y="15"/>
                      <a:pt x="0" y="25"/>
                    </a:cubicBezTo>
                    <a:cubicBezTo>
                      <a:pt x="2" y="32"/>
                      <a:pt x="14" y="43"/>
                      <a:pt x="14" y="43"/>
                    </a:cubicBezTo>
                    <a:cubicBezTo>
                      <a:pt x="19" y="58"/>
                      <a:pt x="20" y="78"/>
                      <a:pt x="34" y="87"/>
                    </a:cubicBezTo>
                    <a:cubicBezTo>
                      <a:pt x="42" y="84"/>
                      <a:pt x="45" y="86"/>
                      <a:pt x="52" y="91"/>
                    </a:cubicBezTo>
                    <a:cubicBezTo>
                      <a:pt x="57" y="105"/>
                      <a:pt x="60" y="101"/>
                      <a:pt x="50" y="107"/>
                    </a:cubicBezTo>
                    <a:cubicBezTo>
                      <a:pt x="38" y="105"/>
                      <a:pt x="32" y="101"/>
                      <a:pt x="28" y="113"/>
                    </a:cubicBezTo>
                    <a:cubicBezTo>
                      <a:pt x="32" y="129"/>
                      <a:pt x="33" y="128"/>
                      <a:pt x="16" y="131"/>
                    </a:cubicBezTo>
                    <a:cubicBezTo>
                      <a:pt x="17" y="133"/>
                      <a:pt x="16" y="136"/>
                      <a:pt x="18" y="137"/>
                    </a:cubicBezTo>
                    <a:cubicBezTo>
                      <a:pt x="21" y="139"/>
                      <a:pt x="30" y="141"/>
                      <a:pt x="30" y="141"/>
                    </a:cubicBezTo>
                    <a:cubicBezTo>
                      <a:pt x="28" y="152"/>
                      <a:pt x="21" y="159"/>
                      <a:pt x="18" y="169"/>
                    </a:cubicBezTo>
                    <a:cubicBezTo>
                      <a:pt x="19" y="171"/>
                      <a:pt x="18" y="174"/>
                      <a:pt x="20" y="175"/>
                    </a:cubicBezTo>
                    <a:cubicBezTo>
                      <a:pt x="22" y="176"/>
                      <a:pt x="32" y="171"/>
                      <a:pt x="34" y="171"/>
                    </a:cubicBezTo>
                    <a:cubicBezTo>
                      <a:pt x="42" y="170"/>
                      <a:pt x="50" y="170"/>
                      <a:pt x="58" y="169"/>
                    </a:cubicBezTo>
                    <a:cubicBezTo>
                      <a:pt x="70" y="167"/>
                      <a:pt x="80" y="167"/>
                      <a:pt x="92" y="171"/>
                    </a:cubicBezTo>
                    <a:cubicBezTo>
                      <a:pt x="98" y="170"/>
                      <a:pt x="104" y="170"/>
                      <a:pt x="110" y="169"/>
                    </a:cubicBezTo>
                    <a:cubicBezTo>
                      <a:pt x="114" y="168"/>
                      <a:pt x="122" y="165"/>
                      <a:pt x="122" y="165"/>
                    </a:cubicBezTo>
                    <a:cubicBezTo>
                      <a:pt x="124" y="158"/>
                      <a:pt x="123" y="147"/>
                      <a:pt x="128" y="141"/>
                    </a:cubicBezTo>
                    <a:cubicBezTo>
                      <a:pt x="132" y="136"/>
                      <a:pt x="146" y="133"/>
                      <a:pt x="146" y="133"/>
                    </a:cubicBezTo>
                    <a:cubicBezTo>
                      <a:pt x="142" y="105"/>
                      <a:pt x="143" y="111"/>
                      <a:pt x="110" y="109"/>
                    </a:cubicBezTo>
                    <a:cubicBezTo>
                      <a:pt x="102" y="97"/>
                      <a:pt x="103" y="88"/>
                      <a:pt x="88" y="83"/>
                    </a:cubicBezTo>
                    <a:cubicBezTo>
                      <a:pt x="85" y="79"/>
                      <a:pt x="86" y="72"/>
                      <a:pt x="82" y="69"/>
                    </a:cubicBezTo>
                    <a:cubicBezTo>
                      <a:pt x="77" y="65"/>
                      <a:pt x="69" y="65"/>
                      <a:pt x="64" y="61"/>
                    </a:cubicBezTo>
                    <a:cubicBezTo>
                      <a:pt x="52" y="43"/>
                      <a:pt x="67" y="47"/>
                      <a:pt x="86" y="45"/>
                    </a:cubicBezTo>
                    <a:cubicBezTo>
                      <a:pt x="93" y="25"/>
                      <a:pt x="83" y="29"/>
                      <a:pt x="64" y="31"/>
                    </a:cubicBezTo>
                    <a:cubicBezTo>
                      <a:pt x="62" y="25"/>
                      <a:pt x="70" y="13"/>
                      <a:pt x="70" y="13"/>
                    </a:cubicBezTo>
                    <a:cubicBezTo>
                      <a:pt x="64" y="4"/>
                      <a:pt x="56" y="3"/>
                      <a:pt x="46" y="1"/>
                    </a:cubicBezTo>
                    <a:cubicBezTo>
                      <a:pt x="35" y="3"/>
                      <a:pt x="34" y="0"/>
                      <a:pt x="30" y="9"/>
                    </a:cubicBezTo>
                    <a:cubicBezTo>
                      <a:pt x="25" y="21"/>
                      <a:pt x="29" y="24"/>
                      <a:pt x="24" y="19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48" name="Freeform 76"/>
              <p:cNvSpPr>
                <a:spLocks/>
              </p:cNvSpPr>
              <p:nvPr/>
            </p:nvSpPr>
            <p:spPr bwMode="gray">
              <a:xfrm>
                <a:off x="2369" y="2134"/>
                <a:ext cx="71" cy="68"/>
              </a:xfrm>
              <a:custGeom>
                <a:avLst/>
                <a:gdLst>
                  <a:gd name="T0" fmla="*/ 58 w 92"/>
                  <a:gd name="T1" fmla="*/ 6 h 92"/>
                  <a:gd name="T2" fmla="*/ 82 w 92"/>
                  <a:gd name="T3" fmla="*/ 8 h 92"/>
                  <a:gd name="T4" fmla="*/ 92 w 92"/>
                  <a:gd name="T5" fmla="*/ 26 h 92"/>
                  <a:gd name="T6" fmla="*/ 78 w 92"/>
                  <a:gd name="T7" fmla="*/ 48 h 92"/>
                  <a:gd name="T8" fmla="*/ 46 w 92"/>
                  <a:gd name="T9" fmla="*/ 76 h 92"/>
                  <a:gd name="T10" fmla="*/ 18 w 92"/>
                  <a:gd name="T11" fmla="*/ 92 h 92"/>
                  <a:gd name="T12" fmla="*/ 8 w 92"/>
                  <a:gd name="T13" fmla="*/ 72 h 92"/>
                  <a:gd name="T14" fmla="*/ 20 w 92"/>
                  <a:gd name="T15" fmla="*/ 64 h 92"/>
                  <a:gd name="T16" fmla="*/ 14 w 92"/>
                  <a:gd name="T17" fmla="*/ 46 h 92"/>
                  <a:gd name="T18" fmla="*/ 40 w 92"/>
                  <a:gd name="T19" fmla="*/ 28 h 92"/>
                  <a:gd name="T20" fmla="*/ 58 w 92"/>
                  <a:gd name="T21" fmla="*/ 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92">
                    <a:moveTo>
                      <a:pt x="58" y="6"/>
                    </a:moveTo>
                    <a:cubicBezTo>
                      <a:pt x="67" y="0"/>
                      <a:pt x="73" y="2"/>
                      <a:pt x="82" y="8"/>
                    </a:cubicBezTo>
                    <a:cubicBezTo>
                      <a:pt x="91" y="22"/>
                      <a:pt x="88" y="15"/>
                      <a:pt x="92" y="26"/>
                    </a:cubicBezTo>
                    <a:cubicBezTo>
                      <a:pt x="89" y="36"/>
                      <a:pt x="82" y="37"/>
                      <a:pt x="78" y="48"/>
                    </a:cubicBezTo>
                    <a:cubicBezTo>
                      <a:pt x="85" y="69"/>
                      <a:pt x="60" y="71"/>
                      <a:pt x="46" y="76"/>
                    </a:cubicBezTo>
                    <a:cubicBezTo>
                      <a:pt x="40" y="86"/>
                      <a:pt x="28" y="86"/>
                      <a:pt x="18" y="92"/>
                    </a:cubicBezTo>
                    <a:cubicBezTo>
                      <a:pt x="9" y="90"/>
                      <a:pt x="0" y="84"/>
                      <a:pt x="8" y="72"/>
                    </a:cubicBezTo>
                    <a:cubicBezTo>
                      <a:pt x="11" y="68"/>
                      <a:pt x="20" y="64"/>
                      <a:pt x="20" y="64"/>
                    </a:cubicBezTo>
                    <a:cubicBezTo>
                      <a:pt x="23" y="55"/>
                      <a:pt x="21" y="53"/>
                      <a:pt x="14" y="46"/>
                    </a:cubicBezTo>
                    <a:cubicBezTo>
                      <a:pt x="18" y="30"/>
                      <a:pt x="28" y="36"/>
                      <a:pt x="40" y="28"/>
                    </a:cubicBezTo>
                    <a:cubicBezTo>
                      <a:pt x="56" y="17"/>
                      <a:pt x="50" y="24"/>
                      <a:pt x="58" y="6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49" name="Freeform 77"/>
              <p:cNvSpPr>
                <a:spLocks/>
              </p:cNvSpPr>
              <p:nvPr/>
            </p:nvSpPr>
            <p:spPr bwMode="gray">
              <a:xfrm>
                <a:off x="4064" y="3266"/>
                <a:ext cx="486" cy="493"/>
              </a:xfrm>
              <a:custGeom>
                <a:avLst/>
                <a:gdLst>
                  <a:gd name="T0" fmla="*/ 212 w 633"/>
                  <a:gd name="T1" fmla="*/ 11 h 660"/>
                  <a:gd name="T2" fmla="*/ 176 w 633"/>
                  <a:gd name="T3" fmla="*/ 19 h 660"/>
                  <a:gd name="T4" fmla="*/ 144 w 633"/>
                  <a:gd name="T5" fmla="*/ 51 h 660"/>
                  <a:gd name="T6" fmla="*/ 104 w 633"/>
                  <a:gd name="T7" fmla="*/ 59 h 660"/>
                  <a:gd name="T8" fmla="*/ 84 w 633"/>
                  <a:gd name="T9" fmla="*/ 75 h 660"/>
                  <a:gd name="T10" fmla="*/ 68 w 633"/>
                  <a:gd name="T11" fmla="*/ 115 h 660"/>
                  <a:gd name="T12" fmla="*/ 36 w 633"/>
                  <a:gd name="T13" fmla="*/ 167 h 660"/>
                  <a:gd name="T14" fmla="*/ 0 w 633"/>
                  <a:gd name="T15" fmla="*/ 179 h 660"/>
                  <a:gd name="T16" fmla="*/ 72 w 633"/>
                  <a:gd name="T17" fmla="*/ 323 h 660"/>
                  <a:gd name="T18" fmla="*/ 120 w 633"/>
                  <a:gd name="T19" fmla="*/ 427 h 660"/>
                  <a:gd name="T20" fmla="*/ 144 w 633"/>
                  <a:gd name="T21" fmla="*/ 443 h 660"/>
                  <a:gd name="T22" fmla="*/ 168 w 633"/>
                  <a:gd name="T23" fmla="*/ 451 h 660"/>
                  <a:gd name="T24" fmla="*/ 228 w 633"/>
                  <a:gd name="T25" fmla="*/ 431 h 660"/>
                  <a:gd name="T26" fmla="*/ 252 w 633"/>
                  <a:gd name="T27" fmla="*/ 423 h 660"/>
                  <a:gd name="T28" fmla="*/ 300 w 633"/>
                  <a:gd name="T29" fmla="*/ 451 h 660"/>
                  <a:gd name="T30" fmla="*/ 324 w 633"/>
                  <a:gd name="T31" fmla="*/ 527 h 660"/>
                  <a:gd name="T32" fmla="*/ 336 w 633"/>
                  <a:gd name="T33" fmla="*/ 523 h 660"/>
                  <a:gd name="T34" fmla="*/ 344 w 633"/>
                  <a:gd name="T35" fmla="*/ 511 h 660"/>
                  <a:gd name="T36" fmla="*/ 368 w 633"/>
                  <a:gd name="T37" fmla="*/ 547 h 660"/>
                  <a:gd name="T38" fmla="*/ 404 w 633"/>
                  <a:gd name="T39" fmla="*/ 571 h 660"/>
                  <a:gd name="T40" fmla="*/ 436 w 633"/>
                  <a:gd name="T41" fmla="*/ 603 h 660"/>
                  <a:gd name="T42" fmla="*/ 444 w 633"/>
                  <a:gd name="T43" fmla="*/ 615 h 660"/>
                  <a:gd name="T44" fmla="*/ 456 w 633"/>
                  <a:gd name="T45" fmla="*/ 623 h 660"/>
                  <a:gd name="T46" fmla="*/ 484 w 633"/>
                  <a:gd name="T47" fmla="*/ 655 h 660"/>
                  <a:gd name="T48" fmla="*/ 492 w 633"/>
                  <a:gd name="T49" fmla="*/ 631 h 660"/>
                  <a:gd name="T50" fmla="*/ 540 w 633"/>
                  <a:gd name="T51" fmla="*/ 659 h 660"/>
                  <a:gd name="T52" fmla="*/ 588 w 633"/>
                  <a:gd name="T53" fmla="*/ 655 h 660"/>
                  <a:gd name="T54" fmla="*/ 616 w 633"/>
                  <a:gd name="T55" fmla="*/ 531 h 660"/>
                  <a:gd name="T56" fmla="*/ 632 w 633"/>
                  <a:gd name="T57" fmla="*/ 463 h 660"/>
                  <a:gd name="T58" fmla="*/ 620 w 633"/>
                  <a:gd name="T59" fmla="*/ 367 h 660"/>
                  <a:gd name="T60" fmla="*/ 536 w 633"/>
                  <a:gd name="T61" fmla="*/ 271 h 660"/>
                  <a:gd name="T62" fmla="*/ 528 w 633"/>
                  <a:gd name="T63" fmla="*/ 235 h 660"/>
                  <a:gd name="T64" fmla="*/ 460 w 633"/>
                  <a:gd name="T65" fmla="*/ 179 h 660"/>
                  <a:gd name="T66" fmla="*/ 472 w 633"/>
                  <a:gd name="T67" fmla="*/ 155 h 660"/>
                  <a:gd name="T68" fmla="*/ 456 w 633"/>
                  <a:gd name="T69" fmla="*/ 131 h 660"/>
                  <a:gd name="T70" fmla="*/ 416 w 633"/>
                  <a:gd name="T71" fmla="*/ 79 h 660"/>
                  <a:gd name="T72" fmla="*/ 392 w 633"/>
                  <a:gd name="T73" fmla="*/ 31 h 660"/>
                  <a:gd name="T74" fmla="*/ 388 w 633"/>
                  <a:gd name="T75" fmla="*/ 19 h 660"/>
                  <a:gd name="T76" fmla="*/ 364 w 633"/>
                  <a:gd name="T77" fmla="*/ 151 h 660"/>
                  <a:gd name="T78" fmla="*/ 324 w 633"/>
                  <a:gd name="T79" fmla="*/ 115 h 660"/>
                  <a:gd name="T80" fmla="*/ 292 w 633"/>
                  <a:gd name="T81" fmla="*/ 111 h 660"/>
                  <a:gd name="T82" fmla="*/ 272 w 633"/>
                  <a:gd name="T83" fmla="*/ 87 h 660"/>
                  <a:gd name="T84" fmla="*/ 264 w 633"/>
                  <a:gd name="T85" fmla="*/ 63 h 660"/>
                  <a:gd name="T86" fmla="*/ 276 w 633"/>
                  <a:gd name="T87" fmla="*/ 55 h 660"/>
                  <a:gd name="T88" fmla="*/ 240 w 633"/>
                  <a:gd name="T89" fmla="*/ 19 h 660"/>
                  <a:gd name="T90" fmla="*/ 216 w 633"/>
                  <a:gd name="T91" fmla="*/ 11 h 660"/>
                  <a:gd name="T92" fmla="*/ 204 w 633"/>
                  <a:gd name="T93" fmla="*/ 7 h 660"/>
                  <a:gd name="T94" fmla="*/ 212 w 633"/>
                  <a:gd name="T95" fmla="*/ 11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33" h="660">
                    <a:moveTo>
                      <a:pt x="212" y="11"/>
                    </a:moveTo>
                    <a:cubicBezTo>
                      <a:pt x="195" y="0"/>
                      <a:pt x="187" y="2"/>
                      <a:pt x="176" y="19"/>
                    </a:cubicBezTo>
                    <a:cubicBezTo>
                      <a:pt x="171" y="61"/>
                      <a:pt x="181" y="88"/>
                      <a:pt x="144" y="51"/>
                    </a:cubicBezTo>
                    <a:cubicBezTo>
                      <a:pt x="131" y="53"/>
                      <a:pt x="115" y="51"/>
                      <a:pt x="104" y="59"/>
                    </a:cubicBezTo>
                    <a:cubicBezTo>
                      <a:pt x="78" y="80"/>
                      <a:pt x="114" y="65"/>
                      <a:pt x="84" y="75"/>
                    </a:cubicBezTo>
                    <a:cubicBezTo>
                      <a:pt x="78" y="94"/>
                      <a:pt x="92" y="107"/>
                      <a:pt x="68" y="115"/>
                    </a:cubicBezTo>
                    <a:cubicBezTo>
                      <a:pt x="55" y="135"/>
                      <a:pt x="59" y="159"/>
                      <a:pt x="36" y="167"/>
                    </a:cubicBezTo>
                    <a:cubicBezTo>
                      <a:pt x="16" y="163"/>
                      <a:pt x="7" y="158"/>
                      <a:pt x="0" y="179"/>
                    </a:cubicBezTo>
                    <a:cubicBezTo>
                      <a:pt x="9" y="232"/>
                      <a:pt x="43" y="279"/>
                      <a:pt x="72" y="323"/>
                    </a:cubicBezTo>
                    <a:cubicBezTo>
                      <a:pt x="82" y="371"/>
                      <a:pt x="85" y="392"/>
                      <a:pt x="120" y="427"/>
                    </a:cubicBezTo>
                    <a:cubicBezTo>
                      <a:pt x="127" y="434"/>
                      <a:pt x="136" y="438"/>
                      <a:pt x="144" y="443"/>
                    </a:cubicBezTo>
                    <a:cubicBezTo>
                      <a:pt x="151" y="448"/>
                      <a:pt x="168" y="451"/>
                      <a:pt x="168" y="451"/>
                    </a:cubicBezTo>
                    <a:cubicBezTo>
                      <a:pt x="188" y="444"/>
                      <a:pt x="208" y="438"/>
                      <a:pt x="228" y="431"/>
                    </a:cubicBezTo>
                    <a:cubicBezTo>
                      <a:pt x="236" y="428"/>
                      <a:pt x="252" y="423"/>
                      <a:pt x="252" y="423"/>
                    </a:cubicBezTo>
                    <a:cubicBezTo>
                      <a:pt x="271" y="429"/>
                      <a:pt x="281" y="445"/>
                      <a:pt x="300" y="451"/>
                    </a:cubicBezTo>
                    <a:cubicBezTo>
                      <a:pt x="320" y="471"/>
                      <a:pt x="315" y="500"/>
                      <a:pt x="324" y="527"/>
                    </a:cubicBezTo>
                    <a:cubicBezTo>
                      <a:pt x="328" y="526"/>
                      <a:pt x="333" y="526"/>
                      <a:pt x="336" y="523"/>
                    </a:cubicBezTo>
                    <a:cubicBezTo>
                      <a:pt x="340" y="520"/>
                      <a:pt x="339" y="511"/>
                      <a:pt x="344" y="511"/>
                    </a:cubicBezTo>
                    <a:cubicBezTo>
                      <a:pt x="358" y="511"/>
                      <a:pt x="362" y="541"/>
                      <a:pt x="368" y="547"/>
                    </a:cubicBezTo>
                    <a:cubicBezTo>
                      <a:pt x="378" y="557"/>
                      <a:pt x="392" y="563"/>
                      <a:pt x="404" y="571"/>
                    </a:cubicBezTo>
                    <a:cubicBezTo>
                      <a:pt x="418" y="580"/>
                      <a:pt x="422" y="594"/>
                      <a:pt x="436" y="603"/>
                    </a:cubicBezTo>
                    <a:cubicBezTo>
                      <a:pt x="439" y="607"/>
                      <a:pt x="441" y="612"/>
                      <a:pt x="444" y="615"/>
                    </a:cubicBezTo>
                    <a:cubicBezTo>
                      <a:pt x="447" y="618"/>
                      <a:pt x="453" y="619"/>
                      <a:pt x="456" y="623"/>
                    </a:cubicBezTo>
                    <a:cubicBezTo>
                      <a:pt x="489" y="660"/>
                      <a:pt x="457" y="637"/>
                      <a:pt x="484" y="655"/>
                    </a:cubicBezTo>
                    <a:cubicBezTo>
                      <a:pt x="487" y="647"/>
                      <a:pt x="485" y="626"/>
                      <a:pt x="492" y="631"/>
                    </a:cubicBezTo>
                    <a:cubicBezTo>
                      <a:pt x="509" y="642"/>
                      <a:pt x="522" y="653"/>
                      <a:pt x="540" y="659"/>
                    </a:cubicBezTo>
                    <a:cubicBezTo>
                      <a:pt x="557" y="642"/>
                      <a:pt x="567" y="648"/>
                      <a:pt x="588" y="655"/>
                    </a:cubicBezTo>
                    <a:cubicBezTo>
                      <a:pt x="611" y="621"/>
                      <a:pt x="573" y="560"/>
                      <a:pt x="616" y="531"/>
                    </a:cubicBezTo>
                    <a:cubicBezTo>
                      <a:pt x="632" y="507"/>
                      <a:pt x="629" y="496"/>
                      <a:pt x="632" y="463"/>
                    </a:cubicBezTo>
                    <a:cubicBezTo>
                      <a:pt x="630" y="440"/>
                      <a:pt x="633" y="390"/>
                      <a:pt x="620" y="367"/>
                    </a:cubicBezTo>
                    <a:cubicBezTo>
                      <a:pt x="600" y="332"/>
                      <a:pt x="565" y="300"/>
                      <a:pt x="536" y="271"/>
                    </a:cubicBezTo>
                    <a:cubicBezTo>
                      <a:pt x="532" y="259"/>
                      <a:pt x="532" y="247"/>
                      <a:pt x="528" y="235"/>
                    </a:cubicBezTo>
                    <a:cubicBezTo>
                      <a:pt x="525" y="225"/>
                      <a:pt x="474" y="188"/>
                      <a:pt x="460" y="179"/>
                    </a:cubicBezTo>
                    <a:cubicBezTo>
                      <a:pt x="463" y="171"/>
                      <a:pt x="471" y="164"/>
                      <a:pt x="472" y="155"/>
                    </a:cubicBezTo>
                    <a:cubicBezTo>
                      <a:pt x="474" y="144"/>
                      <a:pt x="461" y="137"/>
                      <a:pt x="456" y="131"/>
                    </a:cubicBezTo>
                    <a:cubicBezTo>
                      <a:pt x="435" y="106"/>
                      <a:pt x="451" y="88"/>
                      <a:pt x="416" y="79"/>
                    </a:cubicBezTo>
                    <a:cubicBezTo>
                      <a:pt x="395" y="48"/>
                      <a:pt x="403" y="64"/>
                      <a:pt x="392" y="31"/>
                    </a:cubicBezTo>
                    <a:cubicBezTo>
                      <a:pt x="391" y="27"/>
                      <a:pt x="388" y="19"/>
                      <a:pt x="388" y="19"/>
                    </a:cubicBezTo>
                    <a:cubicBezTo>
                      <a:pt x="362" y="58"/>
                      <a:pt x="379" y="107"/>
                      <a:pt x="364" y="151"/>
                    </a:cubicBezTo>
                    <a:cubicBezTo>
                      <a:pt x="344" y="144"/>
                      <a:pt x="344" y="120"/>
                      <a:pt x="324" y="115"/>
                    </a:cubicBezTo>
                    <a:cubicBezTo>
                      <a:pt x="314" y="112"/>
                      <a:pt x="303" y="112"/>
                      <a:pt x="292" y="111"/>
                    </a:cubicBezTo>
                    <a:cubicBezTo>
                      <a:pt x="284" y="103"/>
                      <a:pt x="276" y="97"/>
                      <a:pt x="272" y="87"/>
                    </a:cubicBezTo>
                    <a:cubicBezTo>
                      <a:pt x="269" y="79"/>
                      <a:pt x="264" y="63"/>
                      <a:pt x="264" y="63"/>
                    </a:cubicBezTo>
                    <a:cubicBezTo>
                      <a:pt x="268" y="60"/>
                      <a:pt x="273" y="58"/>
                      <a:pt x="276" y="55"/>
                    </a:cubicBezTo>
                    <a:cubicBezTo>
                      <a:pt x="300" y="31"/>
                      <a:pt x="256" y="24"/>
                      <a:pt x="240" y="19"/>
                    </a:cubicBezTo>
                    <a:cubicBezTo>
                      <a:pt x="232" y="16"/>
                      <a:pt x="224" y="14"/>
                      <a:pt x="216" y="11"/>
                    </a:cubicBezTo>
                    <a:cubicBezTo>
                      <a:pt x="212" y="10"/>
                      <a:pt x="200" y="5"/>
                      <a:pt x="204" y="7"/>
                    </a:cubicBezTo>
                    <a:cubicBezTo>
                      <a:pt x="207" y="8"/>
                      <a:pt x="209" y="10"/>
                      <a:pt x="212" y="11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50" name="Freeform 78"/>
              <p:cNvSpPr>
                <a:spLocks/>
              </p:cNvSpPr>
              <p:nvPr/>
            </p:nvSpPr>
            <p:spPr bwMode="gray">
              <a:xfrm>
                <a:off x="4215" y="3006"/>
                <a:ext cx="327" cy="209"/>
              </a:xfrm>
              <a:custGeom>
                <a:avLst/>
                <a:gdLst>
                  <a:gd name="T0" fmla="*/ 84 w 426"/>
                  <a:gd name="T1" fmla="*/ 60 h 280"/>
                  <a:gd name="T2" fmla="*/ 68 w 426"/>
                  <a:gd name="T3" fmla="*/ 36 h 280"/>
                  <a:gd name="T4" fmla="*/ 64 w 426"/>
                  <a:gd name="T5" fmla="*/ 16 h 280"/>
                  <a:gd name="T6" fmla="*/ 52 w 426"/>
                  <a:gd name="T7" fmla="*/ 12 h 280"/>
                  <a:gd name="T8" fmla="*/ 16 w 426"/>
                  <a:gd name="T9" fmla="*/ 16 h 280"/>
                  <a:gd name="T10" fmla="*/ 44 w 426"/>
                  <a:gd name="T11" fmla="*/ 40 h 280"/>
                  <a:gd name="T12" fmla="*/ 48 w 426"/>
                  <a:gd name="T13" fmla="*/ 52 h 280"/>
                  <a:gd name="T14" fmla="*/ 24 w 426"/>
                  <a:gd name="T15" fmla="*/ 68 h 280"/>
                  <a:gd name="T16" fmla="*/ 88 w 426"/>
                  <a:gd name="T17" fmla="*/ 92 h 280"/>
                  <a:gd name="T18" fmla="*/ 124 w 426"/>
                  <a:gd name="T19" fmla="*/ 112 h 280"/>
                  <a:gd name="T20" fmla="*/ 128 w 426"/>
                  <a:gd name="T21" fmla="*/ 124 h 280"/>
                  <a:gd name="T22" fmla="*/ 140 w 426"/>
                  <a:gd name="T23" fmla="*/ 132 h 280"/>
                  <a:gd name="T24" fmla="*/ 148 w 426"/>
                  <a:gd name="T25" fmla="*/ 156 h 280"/>
                  <a:gd name="T26" fmla="*/ 132 w 426"/>
                  <a:gd name="T27" fmla="*/ 196 h 280"/>
                  <a:gd name="T28" fmla="*/ 180 w 426"/>
                  <a:gd name="T29" fmla="*/ 188 h 280"/>
                  <a:gd name="T30" fmla="*/ 192 w 426"/>
                  <a:gd name="T31" fmla="*/ 216 h 280"/>
                  <a:gd name="T32" fmla="*/ 216 w 426"/>
                  <a:gd name="T33" fmla="*/ 224 h 280"/>
                  <a:gd name="T34" fmla="*/ 228 w 426"/>
                  <a:gd name="T35" fmla="*/ 228 h 280"/>
                  <a:gd name="T36" fmla="*/ 252 w 426"/>
                  <a:gd name="T37" fmla="*/ 224 h 280"/>
                  <a:gd name="T38" fmla="*/ 276 w 426"/>
                  <a:gd name="T39" fmla="*/ 196 h 280"/>
                  <a:gd name="T40" fmla="*/ 336 w 426"/>
                  <a:gd name="T41" fmla="*/ 252 h 280"/>
                  <a:gd name="T42" fmla="*/ 364 w 426"/>
                  <a:gd name="T43" fmla="*/ 280 h 280"/>
                  <a:gd name="T44" fmla="*/ 360 w 426"/>
                  <a:gd name="T45" fmla="*/ 224 h 280"/>
                  <a:gd name="T46" fmla="*/ 336 w 426"/>
                  <a:gd name="T47" fmla="*/ 200 h 280"/>
                  <a:gd name="T48" fmla="*/ 372 w 426"/>
                  <a:gd name="T49" fmla="*/ 168 h 280"/>
                  <a:gd name="T50" fmla="*/ 408 w 426"/>
                  <a:gd name="T51" fmla="*/ 156 h 280"/>
                  <a:gd name="T52" fmla="*/ 420 w 426"/>
                  <a:gd name="T53" fmla="*/ 152 h 280"/>
                  <a:gd name="T54" fmla="*/ 424 w 426"/>
                  <a:gd name="T55" fmla="*/ 140 h 280"/>
                  <a:gd name="T56" fmla="*/ 356 w 426"/>
                  <a:gd name="T57" fmla="*/ 148 h 280"/>
                  <a:gd name="T58" fmla="*/ 304 w 426"/>
                  <a:gd name="T59" fmla="*/ 140 h 280"/>
                  <a:gd name="T60" fmla="*/ 300 w 426"/>
                  <a:gd name="T61" fmla="*/ 128 h 280"/>
                  <a:gd name="T62" fmla="*/ 292 w 426"/>
                  <a:gd name="T63" fmla="*/ 116 h 280"/>
                  <a:gd name="T64" fmla="*/ 220 w 426"/>
                  <a:gd name="T65" fmla="*/ 80 h 280"/>
                  <a:gd name="T66" fmla="*/ 160 w 426"/>
                  <a:gd name="T67" fmla="*/ 60 h 280"/>
                  <a:gd name="T68" fmla="*/ 136 w 426"/>
                  <a:gd name="T69" fmla="*/ 52 h 280"/>
                  <a:gd name="T70" fmla="*/ 80 w 426"/>
                  <a:gd name="T71" fmla="*/ 52 h 280"/>
                  <a:gd name="T72" fmla="*/ 68 w 426"/>
                  <a:gd name="T73" fmla="*/ 32 h 280"/>
                  <a:gd name="T74" fmla="*/ 68 w 426"/>
                  <a:gd name="T7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6" h="280">
                    <a:moveTo>
                      <a:pt x="84" y="60"/>
                    </a:moveTo>
                    <a:cubicBezTo>
                      <a:pt x="79" y="52"/>
                      <a:pt x="70" y="45"/>
                      <a:pt x="68" y="36"/>
                    </a:cubicBezTo>
                    <a:cubicBezTo>
                      <a:pt x="67" y="29"/>
                      <a:pt x="68" y="22"/>
                      <a:pt x="64" y="16"/>
                    </a:cubicBezTo>
                    <a:cubicBezTo>
                      <a:pt x="62" y="12"/>
                      <a:pt x="56" y="13"/>
                      <a:pt x="52" y="12"/>
                    </a:cubicBezTo>
                    <a:cubicBezTo>
                      <a:pt x="40" y="13"/>
                      <a:pt x="27" y="11"/>
                      <a:pt x="16" y="16"/>
                    </a:cubicBezTo>
                    <a:cubicBezTo>
                      <a:pt x="0" y="24"/>
                      <a:pt x="43" y="40"/>
                      <a:pt x="44" y="40"/>
                    </a:cubicBezTo>
                    <a:cubicBezTo>
                      <a:pt x="45" y="44"/>
                      <a:pt x="50" y="49"/>
                      <a:pt x="48" y="52"/>
                    </a:cubicBezTo>
                    <a:cubicBezTo>
                      <a:pt x="42" y="60"/>
                      <a:pt x="24" y="68"/>
                      <a:pt x="24" y="68"/>
                    </a:cubicBezTo>
                    <a:cubicBezTo>
                      <a:pt x="38" y="88"/>
                      <a:pt x="65" y="89"/>
                      <a:pt x="88" y="92"/>
                    </a:cubicBezTo>
                    <a:cubicBezTo>
                      <a:pt x="101" y="96"/>
                      <a:pt x="124" y="112"/>
                      <a:pt x="124" y="112"/>
                    </a:cubicBezTo>
                    <a:cubicBezTo>
                      <a:pt x="125" y="116"/>
                      <a:pt x="125" y="121"/>
                      <a:pt x="128" y="124"/>
                    </a:cubicBezTo>
                    <a:cubicBezTo>
                      <a:pt x="131" y="128"/>
                      <a:pt x="137" y="128"/>
                      <a:pt x="140" y="132"/>
                    </a:cubicBezTo>
                    <a:cubicBezTo>
                      <a:pt x="144" y="139"/>
                      <a:pt x="148" y="156"/>
                      <a:pt x="148" y="156"/>
                    </a:cubicBezTo>
                    <a:cubicBezTo>
                      <a:pt x="144" y="171"/>
                      <a:pt x="137" y="181"/>
                      <a:pt x="132" y="196"/>
                    </a:cubicBezTo>
                    <a:cubicBezTo>
                      <a:pt x="151" y="209"/>
                      <a:pt x="167" y="207"/>
                      <a:pt x="180" y="188"/>
                    </a:cubicBezTo>
                    <a:cubicBezTo>
                      <a:pt x="182" y="196"/>
                      <a:pt x="184" y="211"/>
                      <a:pt x="192" y="216"/>
                    </a:cubicBezTo>
                    <a:cubicBezTo>
                      <a:pt x="199" y="220"/>
                      <a:pt x="208" y="221"/>
                      <a:pt x="216" y="224"/>
                    </a:cubicBezTo>
                    <a:cubicBezTo>
                      <a:pt x="220" y="225"/>
                      <a:pt x="228" y="228"/>
                      <a:pt x="228" y="228"/>
                    </a:cubicBezTo>
                    <a:cubicBezTo>
                      <a:pt x="236" y="227"/>
                      <a:pt x="245" y="228"/>
                      <a:pt x="252" y="224"/>
                    </a:cubicBezTo>
                    <a:cubicBezTo>
                      <a:pt x="269" y="216"/>
                      <a:pt x="252" y="204"/>
                      <a:pt x="276" y="196"/>
                    </a:cubicBezTo>
                    <a:cubicBezTo>
                      <a:pt x="296" y="209"/>
                      <a:pt x="322" y="231"/>
                      <a:pt x="336" y="252"/>
                    </a:cubicBezTo>
                    <a:cubicBezTo>
                      <a:pt x="354" y="280"/>
                      <a:pt x="343" y="273"/>
                      <a:pt x="364" y="280"/>
                    </a:cubicBezTo>
                    <a:cubicBezTo>
                      <a:pt x="376" y="262"/>
                      <a:pt x="375" y="241"/>
                      <a:pt x="360" y="224"/>
                    </a:cubicBezTo>
                    <a:cubicBezTo>
                      <a:pt x="352" y="216"/>
                      <a:pt x="336" y="200"/>
                      <a:pt x="336" y="200"/>
                    </a:cubicBezTo>
                    <a:cubicBezTo>
                      <a:pt x="323" y="162"/>
                      <a:pt x="322" y="174"/>
                      <a:pt x="372" y="168"/>
                    </a:cubicBezTo>
                    <a:cubicBezTo>
                      <a:pt x="384" y="164"/>
                      <a:pt x="396" y="160"/>
                      <a:pt x="408" y="156"/>
                    </a:cubicBezTo>
                    <a:cubicBezTo>
                      <a:pt x="412" y="155"/>
                      <a:pt x="420" y="152"/>
                      <a:pt x="420" y="152"/>
                    </a:cubicBezTo>
                    <a:cubicBezTo>
                      <a:pt x="421" y="148"/>
                      <a:pt x="426" y="144"/>
                      <a:pt x="424" y="140"/>
                    </a:cubicBezTo>
                    <a:cubicBezTo>
                      <a:pt x="420" y="131"/>
                      <a:pt x="365" y="146"/>
                      <a:pt x="356" y="148"/>
                    </a:cubicBezTo>
                    <a:cubicBezTo>
                      <a:pt x="339" y="146"/>
                      <a:pt x="316" y="152"/>
                      <a:pt x="304" y="140"/>
                    </a:cubicBezTo>
                    <a:cubicBezTo>
                      <a:pt x="301" y="137"/>
                      <a:pt x="302" y="132"/>
                      <a:pt x="300" y="128"/>
                    </a:cubicBezTo>
                    <a:cubicBezTo>
                      <a:pt x="298" y="124"/>
                      <a:pt x="296" y="119"/>
                      <a:pt x="292" y="116"/>
                    </a:cubicBezTo>
                    <a:cubicBezTo>
                      <a:pt x="272" y="98"/>
                      <a:pt x="244" y="91"/>
                      <a:pt x="220" y="80"/>
                    </a:cubicBezTo>
                    <a:cubicBezTo>
                      <a:pt x="201" y="72"/>
                      <a:pt x="180" y="67"/>
                      <a:pt x="160" y="60"/>
                    </a:cubicBezTo>
                    <a:cubicBezTo>
                      <a:pt x="152" y="57"/>
                      <a:pt x="136" y="52"/>
                      <a:pt x="136" y="52"/>
                    </a:cubicBezTo>
                    <a:cubicBezTo>
                      <a:pt x="113" y="55"/>
                      <a:pt x="98" y="64"/>
                      <a:pt x="80" y="52"/>
                    </a:cubicBezTo>
                    <a:cubicBezTo>
                      <a:pt x="70" y="38"/>
                      <a:pt x="74" y="44"/>
                      <a:pt x="68" y="32"/>
                    </a:cubicBezTo>
                    <a:lnTo>
                      <a:pt x="68" y="0"/>
                    </a:lnTo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51" name="Freeform 79"/>
              <p:cNvSpPr>
                <a:spLocks/>
              </p:cNvSpPr>
              <p:nvPr/>
            </p:nvSpPr>
            <p:spPr bwMode="gray">
              <a:xfrm>
                <a:off x="4224" y="3008"/>
                <a:ext cx="319" cy="210"/>
              </a:xfrm>
              <a:custGeom>
                <a:avLst/>
                <a:gdLst>
                  <a:gd name="T0" fmla="*/ 0 w 416"/>
                  <a:gd name="T1" fmla="*/ 1 h 282"/>
                  <a:gd name="T2" fmla="*/ 20 w 416"/>
                  <a:gd name="T3" fmla="*/ 37 h 282"/>
                  <a:gd name="T4" fmla="*/ 28 w 416"/>
                  <a:gd name="T5" fmla="*/ 49 h 282"/>
                  <a:gd name="T6" fmla="*/ 84 w 416"/>
                  <a:gd name="T7" fmla="*/ 89 h 282"/>
                  <a:gd name="T8" fmla="*/ 120 w 416"/>
                  <a:gd name="T9" fmla="*/ 113 h 282"/>
                  <a:gd name="T10" fmla="*/ 132 w 416"/>
                  <a:gd name="T11" fmla="*/ 121 h 282"/>
                  <a:gd name="T12" fmla="*/ 136 w 416"/>
                  <a:gd name="T13" fmla="*/ 169 h 282"/>
                  <a:gd name="T14" fmla="*/ 116 w 416"/>
                  <a:gd name="T15" fmla="*/ 201 h 282"/>
                  <a:gd name="T16" fmla="*/ 136 w 416"/>
                  <a:gd name="T17" fmla="*/ 197 h 282"/>
                  <a:gd name="T18" fmla="*/ 148 w 416"/>
                  <a:gd name="T19" fmla="*/ 189 h 282"/>
                  <a:gd name="T20" fmla="*/ 160 w 416"/>
                  <a:gd name="T21" fmla="*/ 201 h 282"/>
                  <a:gd name="T22" fmla="*/ 184 w 416"/>
                  <a:gd name="T23" fmla="*/ 217 h 282"/>
                  <a:gd name="T24" fmla="*/ 208 w 416"/>
                  <a:gd name="T25" fmla="*/ 233 h 282"/>
                  <a:gd name="T26" fmla="*/ 240 w 416"/>
                  <a:gd name="T27" fmla="*/ 221 h 282"/>
                  <a:gd name="T28" fmla="*/ 248 w 416"/>
                  <a:gd name="T29" fmla="*/ 197 h 282"/>
                  <a:gd name="T30" fmla="*/ 268 w 416"/>
                  <a:gd name="T31" fmla="*/ 201 h 282"/>
                  <a:gd name="T32" fmla="*/ 292 w 416"/>
                  <a:gd name="T33" fmla="*/ 209 h 282"/>
                  <a:gd name="T34" fmla="*/ 340 w 416"/>
                  <a:gd name="T35" fmla="*/ 281 h 282"/>
                  <a:gd name="T36" fmla="*/ 356 w 416"/>
                  <a:gd name="T37" fmla="*/ 277 h 282"/>
                  <a:gd name="T38" fmla="*/ 352 w 416"/>
                  <a:gd name="T39" fmla="*/ 253 h 282"/>
                  <a:gd name="T40" fmla="*/ 316 w 416"/>
                  <a:gd name="T41" fmla="*/ 197 h 282"/>
                  <a:gd name="T42" fmla="*/ 360 w 416"/>
                  <a:gd name="T43" fmla="*/ 173 h 282"/>
                  <a:gd name="T44" fmla="*/ 408 w 416"/>
                  <a:gd name="T45" fmla="*/ 145 h 282"/>
                  <a:gd name="T46" fmla="*/ 409 w 416"/>
                  <a:gd name="T47" fmla="*/ 120 h 282"/>
                  <a:gd name="T48" fmla="*/ 367 w 416"/>
                  <a:gd name="T49" fmla="*/ 138 h 282"/>
                  <a:gd name="T50" fmla="*/ 308 w 416"/>
                  <a:gd name="T51" fmla="*/ 137 h 282"/>
                  <a:gd name="T52" fmla="*/ 264 w 416"/>
                  <a:gd name="T53" fmla="*/ 97 h 282"/>
                  <a:gd name="T54" fmla="*/ 180 w 416"/>
                  <a:gd name="T55" fmla="*/ 61 h 282"/>
                  <a:gd name="T56" fmla="*/ 132 w 416"/>
                  <a:gd name="T57" fmla="*/ 33 h 282"/>
                  <a:gd name="T58" fmla="*/ 92 w 416"/>
                  <a:gd name="T59" fmla="*/ 41 h 282"/>
                  <a:gd name="T60" fmla="*/ 76 w 416"/>
                  <a:gd name="T61" fmla="*/ 57 h 282"/>
                  <a:gd name="T62" fmla="*/ 56 w 416"/>
                  <a:gd name="T63" fmla="*/ 17 h 282"/>
                  <a:gd name="T64" fmla="*/ 0 w 416"/>
                  <a:gd name="T65" fmla="*/ 1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16" h="282">
                    <a:moveTo>
                      <a:pt x="0" y="1"/>
                    </a:moveTo>
                    <a:cubicBezTo>
                      <a:pt x="7" y="22"/>
                      <a:pt x="2" y="9"/>
                      <a:pt x="20" y="37"/>
                    </a:cubicBezTo>
                    <a:cubicBezTo>
                      <a:pt x="23" y="41"/>
                      <a:pt x="28" y="49"/>
                      <a:pt x="28" y="49"/>
                    </a:cubicBezTo>
                    <a:cubicBezTo>
                      <a:pt x="5" y="84"/>
                      <a:pt x="65" y="78"/>
                      <a:pt x="84" y="89"/>
                    </a:cubicBezTo>
                    <a:cubicBezTo>
                      <a:pt x="97" y="96"/>
                      <a:pt x="108" y="105"/>
                      <a:pt x="120" y="113"/>
                    </a:cubicBezTo>
                    <a:cubicBezTo>
                      <a:pt x="124" y="116"/>
                      <a:pt x="132" y="121"/>
                      <a:pt x="132" y="121"/>
                    </a:cubicBezTo>
                    <a:cubicBezTo>
                      <a:pt x="138" y="138"/>
                      <a:pt x="132" y="151"/>
                      <a:pt x="136" y="169"/>
                    </a:cubicBezTo>
                    <a:cubicBezTo>
                      <a:pt x="107" y="188"/>
                      <a:pt x="110" y="176"/>
                      <a:pt x="116" y="201"/>
                    </a:cubicBezTo>
                    <a:cubicBezTo>
                      <a:pt x="123" y="200"/>
                      <a:pt x="130" y="199"/>
                      <a:pt x="136" y="197"/>
                    </a:cubicBezTo>
                    <a:cubicBezTo>
                      <a:pt x="141" y="195"/>
                      <a:pt x="143" y="188"/>
                      <a:pt x="148" y="189"/>
                    </a:cubicBezTo>
                    <a:cubicBezTo>
                      <a:pt x="154" y="190"/>
                      <a:pt x="156" y="198"/>
                      <a:pt x="160" y="201"/>
                    </a:cubicBezTo>
                    <a:cubicBezTo>
                      <a:pt x="168" y="207"/>
                      <a:pt x="176" y="212"/>
                      <a:pt x="184" y="217"/>
                    </a:cubicBezTo>
                    <a:cubicBezTo>
                      <a:pt x="192" y="222"/>
                      <a:pt x="208" y="233"/>
                      <a:pt x="208" y="233"/>
                    </a:cubicBezTo>
                    <a:cubicBezTo>
                      <a:pt x="216" y="231"/>
                      <a:pt x="234" y="230"/>
                      <a:pt x="240" y="221"/>
                    </a:cubicBezTo>
                    <a:cubicBezTo>
                      <a:pt x="244" y="214"/>
                      <a:pt x="248" y="197"/>
                      <a:pt x="248" y="197"/>
                    </a:cubicBezTo>
                    <a:cubicBezTo>
                      <a:pt x="255" y="198"/>
                      <a:pt x="261" y="199"/>
                      <a:pt x="268" y="201"/>
                    </a:cubicBezTo>
                    <a:cubicBezTo>
                      <a:pt x="276" y="203"/>
                      <a:pt x="292" y="209"/>
                      <a:pt x="292" y="209"/>
                    </a:cubicBezTo>
                    <a:cubicBezTo>
                      <a:pt x="298" y="242"/>
                      <a:pt x="306" y="270"/>
                      <a:pt x="340" y="281"/>
                    </a:cubicBezTo>
                    <a:cubicBezTo>
                      <a:pt x="345" y="280"/>
                      <a:pt x="354" y="282"/>
                      <a:pt x="356" y="277"/>
                    </a:cubicBezTo>
                    <a:cubicBezTo>
                      <a:pt x="359" y="270"/>
                      <a:pt x="355" y="260"/>
                      <a:pt x="352" y="253"/>
                    </a:cubicBezTo>
                    <a:cubicBezTo>
                      <a:pt x="346" y="238"/>
                      <a:pt x="329" y="206"/>
                      <a:pt x="316" y="197"/>
                    </a:cubicBezTo>
                    <a:cubicBezTo>
                      <a:pt x="307" y="170"/>
                      <a:pt x="339" y="175"/>
                      <a:pt x="360" y="173"/>
                    </a:cubicBezTo>
                    <a:cubicBezTo>
                      <a:pt x="383" y="165"/>
                      <a:pt x="391" y="162"/>
                      <a:pt x="408" y="145"/>
                    </a:cubicBezTo>
                    <a:cubicBezTo>
                      <a:pt x="412" y="140"/>
                      <a:pt x="416" y="121"/>
                      <a:pt x="409" y="120"/>
                    </a:cubicBezTo>
                    <a:cubicBezTo>
                      <a:pt x="402" y="119"/>
                      <a:pt x="384" y="135"/>
                      <a:pt x="367" y="138"/>
                    </a:cubicBezTo>
                    <a:cubicBezTo>
                      <a:pt x="350" y="141"/>
                      <a:pt x="325" y="144"/>
                      <a:pt x="308" y="137"/>
                    </a:cubicBezTo>
                    <a:cubicBezTo>
                      <a:pt x="286" y="130"/>
                      <a:pt x="284" y="111"/>
                      <a:pt x="264" y="97"/>
                    </a:cubicBezTo>
                    <a:cubicBezTo>
                      <a:pt x="238" y="80"/>
                      <a:pt x="203" y="76"/>
                      <a:pt x="180" y="61"/>
                    </a:cubicBezTo>
                    <a:cubicBezTo>
                      <a:pt x="163" y="50"/>
                      <a:pt x="150" y="39"/>
                      <a:pt x="132" y="33"/>
                    </a:cubicBezTo>
                    <a:cubicBezTo>
                      <a:pt x="119" y="35"/>
                      <a:pt x="102" y="31"/>
                      <a:pt x="92" y="41"/>
                    </a:cubicBezTo>
                    <a:cubicBezTo>
                      <a:pt x="71" y="62"/>
                      <a:pt x="108" y="46"/>
                      <a:pt x="76" y="57"/>
                    </a:cubicBezTo>
                    <a:cubicBezTo>
                      <a:pt x="52" y="49"/>
                      <a:pt x="67" y="38"/>
                      <a:pt x="56" y="17"/>
                    </a:cubicBezTo>
                    <a:cubicBezTo>
                      <a:pt x="48" y="0"/>
                      <a:pt x="16" y="1"/>
                      <a:pt x="0" y="1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52" name="Freeform 80"/>
              <p:cNvSpPr>
                <a:spLocks/>
              </p:cNvSpPr>
              <p:nvPr/>
            </p:nvSpPr>
            <p:spPr bwMode="gray">
              <a:xfrm>
                <a:off x="4460" y="3775"/>
                <a:ext cx="46" cy="58"/>
              </a:xfrm>
              <a:custGeom>
                <a:avLst/>
                <a:gdLst>
                  <a:gd name="T0" fmla="*/ 32 w 60"/>
                  <a:gd name="T1" fmla="*/ 18 h 78"/>
                  <a:gd name="T2" fmla="*/ 0 w 60"/>
                  <a:gd name="T3" fmla="*/ 18 h 78"/>
                  <a:gd name="T4" fmla="*/ 20 w 60"/>
                  <a:gd name="T5" fmla="*/ 42 h 78"/>
                  <a:gd name="T6" fmla="*/ 28 w 60"/>
                  <a:gd name="T7" fmla="*/ 66 h 78"/>
                  <a:gd name="T8" fmla="*/ 32 w 60"/>
                  <a:gd name="T9" fmla="*/ 78 h 78"/>
                  <a:gd name="T10" fmla="*/ 60 w 60"/>
                  <a:gd name="T11" fmla="*/ 50 h 78"/>
                  <a:gd name="T12" fmla="*/ 32 w 60"/>
                  <a:gd name="T13" fmla="*/ 1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78">
                    <a:moveTo>
                      <a:pt x="32" y="18"/>
                    </a:moveTo>
                    <a:cubicBezTo>
                      <a:pt x="16" y="7"/>
                      <a:pt x="12" y="0"/>
                      <a:pt x="0" y="18"/>
                    </a:cubicBezTo>
                    <a:cubicBezTo>
                      <a:pt x="6" y="27"/>
                      <a:pt x="15" y="33"/>
                      <a:pt x="20" y="42"/>
                    </a:cubicBezTo>
                    <a:cubicBezTo>
                      <a:pt x="24" y="49"/>
                      <a:pt x="25" y="58"/>
                      <a:pt x="28" y="66"/>
                    </a:cubicBezTo>
                    <a:cubicBezTo>
                      <a:pt x="29" y="70"/>
                      <a:pt x="32" y="78"/>
                      <a:pt x="32" y="78"/>
                    </a:cubicBezTo>
                    <a:cubicBezTo>
                      <a:pt x="52" y="73"/>
                      <a:pt x="54" y="69"/>
                      <a:pt x="60" y="50"/>
                    </a:cubicBezTo>
                    <a:cubicBezTo>
                      <a:pt x="54" y="32"/>
                      <a:pt x="50" y="27"/>
                      <a:pt x="32" y="18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53" name="Freeform 81"/>
              <p:cNvSpPr>
                <a:spLocks/>
              </p:cNvSpPr>
              <p:nvPr/>
            </p:nvSpPr>
            <p:spPr bwMode="gray">
              <a:xfrm>
                <a:off x="4599" y="3686"/>
                <a:ext cx="168" cy="84"/>
              </a:xfrm>
              <a:custGeom>
                <a:avLst/>
                <a:gdLst>
                  <a:gd name="T0" fmla="*/ 47 w 219"/>
                  <a:gd name="T1" fmla="*/ 73 h 113"/>
                  <a:gd name="T2" fmla="*/ 39 w 219"/>
                  <a:gd name="T3" fmla="*/ 61 h 113"/>
                  <a:gd name="T4" fmla="*/ 15 w 219"/>
                  <a:gd name="T5" fmla="*/ 69 h 113"/>
                  <a:gd name="T6" fmla="*/ 39 w 219"/>
                  <a:gd name="T7" fmla="*/ 113 h 113"/>
                  <a:gd name="T8" fmla="*/ 123 w 219"/>
                  <a:gd name="T9" fmla="*/ 89 h 113"/>
                  <a:gd name="T10" fmla="*/ 147 w 219"/>
                  <a:gd name="T11" fmla="*/ 73 h 113"/>
                  <a:gd name="T12" fmla="*/ 171 w 219"/>
                  <a:gd name="T13" fmla="*/ 65 h 113"/>
                  <a:gd name="T14" fmla="*/ 219 w 219"/>
                  <a:gd name="T15" fmla="*/ 19 h 113"/>
                  <a:gd name="T16" fmla="*/ 210 w 219"/>
                  <a:gd name="T17" fmla="*/ 0 h 113"/>
                  <a:gd name="T18" fmla="*/ 179 w 219"/>
                  <a:gd name="T19" fmla="*/ 17 h 113"/>
                  <a:gd name="T20" fmla="*/ 107 w 219"/>
                  <a:gd name="T21" fmla="*/ 41 h 113"/>
                  <a:gd name="T22" fmla="*/ 83 w 219"/>
                  <a:gd name="T23" fmla="*/ 45 h 113"/>
                  <a:gd name="T24" fmla="*/ 59 w 219"/>
                  <a:gd name="T25" fmla="*/ 53 h 113"/>
                  <a:gd name="T26" fmla="*/ 47 w 219"/>
                  <a:gd name="T27" fmla="*/ 7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9" h="113">
                    <a:moveTo>
                      <a:pt x="47" y="73"/>
                    </a:moveTo>
                    <a:cubicBezTo>
                      <a:pt x="44" y="69"/>
                      <a:pt x="44" y="62"/>
                      <a:pt x="39" y="61"/>
                    </a:cubicBezTo>
                    <a:cubicBezTo>
                      <a:pt x="31" y="60"/>
                      <a:pt x="15" y="69"/>
                      <a:pt x="15" y="69"/>
                    </a:cubicBezTo>
                    <a:cubicBezTo>
                      <a:pt x="0" y="91"/>
                      <a:pt x="20" y="101"/>
                      <a:pt x="39" y="113"/>
                    </a:cubicBezTo>
                    <a:cubicBezTo>
                      <a:pt x="67" y="107"/>
                      <a:pt x="96" y="98"/>
                      <a:pt x="123" y="89"/>
                    </a:cubicBezTo>
                    <a:cubicBezTo>
                      <a:pt x="132" y="86"/>
                      <a:pt x="139" y="78"/>
                      <a:pt x="147" y="73"/>
                    </a:cubicBezTo>
                    <a:cubicBezTo>
                      <a:pt x="154" y="68"/>
                      <a:pt x="171" y="65"/>
                      <a:pt x="171" y="65"/>
                    </a:cubicBezTo>
                    <a:cubicBezTo>
                      <a:pt x="186" y="50"/>
                      <a:pt x="207" y="36"/>
                      <a:pt x="219" y="19"/>
                    </a:cubicBezTo>
                    <a:cubicBezTo>
                      <a:pt x="215" y="16"/>
                      <a:pt x="215" y="0"/>
                      <a:pt x="210" y="0"/>
                    </a:cubicBezTo>
                    <a:cubicBezTo>
                      <a:pt x="205" y="0"/>
                      <a:pt x="183" y="15"/>
                      <a:pt x="179" y="17"/>
                    </a:cubicBezTo>
                    <a:cubicBezTo>
                      <a:pt x="159" y="26"/>
                      <a:pt x="129" y="37"/>
                      <a:pt x="107" y="41"/>
                    </a:cubicBezTo>
                    <a:cubicBezTo>
                      <a:pt x="99" y="42"/>
                      <a:pt x="91" y="43"/>
                      <a:pt x="83" y="45"/>
                    </a:cubicBezTo>
                    <a:cubicBezTo>
                      <a:pt x="75" y="47"/>
                      <a:pt x="59" y="53"/>
                      <a:pt x="59" y="53"/>
                    </a:cubicBezTo>
                    <a:cubicBezTo>
                      <a:pt x="49" y="67"/>
                      <a:pt x="53" y="61"/>
                      <a:pt x="47" y="73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54" name="Freeform 82"/>
              <p:cNvSpPr>
                <a:spLocks/>
              </p:cNvSpPr>
              <p:nvPr/>
            </p:nvSpPr>
            <p:spPr bwMode="gray">
              <a:xfrm>
                <a:off x="4773" y="3636"/>
                <a:ext cx="107" cy="91"/>
              </a:xfrm>
              <a:custGeom>
                <a:avLst/>
                <a:gdLst>
                  <a:gd name="T0" fmla="*/ 12 w 139"/>
                  <a:gd name="T1" fmla="*/ 60 h 122"/>
                  <a:gd name="T2" fmla="*/ 8 w 139"/>
                  <a:gd name="T3" fmla="*/ 84 h 122"/>
                  <a:gd name="T4" fmla="*/ 0 w 139"/>
                  <a:gd name="T5" fmla="*/ 108 h 122"/>
                  <a:gd name="T6" fmla="*/ 36 w 139"/>
                  <a:gd name="T7" fmla="*/ 116 h 122"/>
                  <a:gd name="T8" fmla="*/ 52 w 139"/>
                  <a:gd name="T9" fmla="*/ 96 h 122"/>
                  <a:gd name="T10" fmla="*/ 124 w 139"/>
                  <a:gd name="T11" fmla="*/ 68 h 122"/>
                  <a:gd name="T12" fmla="*/ 136 w 139"/>
                  <a:gd name="T13" fmla="*/ 44 h 122"/>
                  <a:gd name="T14" fmla="*/ 112 w 139"/>
                  <a:gd name="T15" fmla="*/ 28 h 122"/>
                  <a:gd name="T16" fmla="*/ 100 w 139"/>
                  <a:gd name="T17" fmla="*/ 20 h 122"/>
                  <a:gd name="T18" fmla="*/ 64 w 139"/>
                  <a:gd name="T19" fmla="*/ 12 h 122"/>
                  <a:gd name="T20" fmla="*/ 52 w 139"/>
                  <a:gd name="T21" fmla="*/ 36 h 122"/>
                  <a:gd name="T22" fmla="*/ 12 w 139"/>
                  <a:gd name="T23" fmla="*/ 6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22">
                    <a:moveTo>
                      <a:pt x="12" y="60"/>
                    </a:moveTo>
                    <a:cubicBezTo>
                      <a:pt x="11" y="68"/>
                      <a:pt x="10" y="76"/>
                      <a:pt x="8" y="84"/>
                    </a:cubicBezTo>
                    <a:cubicBezTo>
                      <a:pt x="6" y="92"/>
                      <a:pt x="0" y="108"/>
                      <a:pt x="0" y="108"/>
                    </a:cubicBezTo>
                    <a:cubicBezTo>
                      <a:pt x="14" y="118"/>
                      <a:pt x="19" y="122"/>
                      <a:pt x="36" y="116"/>
                    </a:cubicBezTo>
                    <a:cubicBezTo>
                      <a:pt x="46" y="86"/>
                      <a:pt x="31" y="122"/>
                      <a:pt x="52" y="96"/>
                    </a:cubicBezTo>
                    <a:cubicBezTo>
                      <a:pt x="83" y="57"/>
                      <a:pt x="30" y="74"/>
                      <a:pt x="124" y="68"/>
                    </a:cubicBezTo>
                    <a:cubicBezTo>
                      <a:pt x="125" y="67"/>
                      <a:pt x="139" y="48"/>
                      <a:pt x="136" y="44"/>
                    </a:cubicBezTo>
                    <a:cubicBezTo>
                      <a:pt x="130" y="36"/>
                      <a:pt x="120" y="33"/>
                      <a:pt x="112" y="28"/>
                    </a:cubicBezTo>
                    <a:cubicBezTo>
                      <a:pt x="108" y="25"/>
                      <a:pt x="100" y="20"/>
                      <a:pt x="100" y="20"/>
                    </a:cubicBezTo>
                    <a:cubicBezTo>
                      <a:pt x="89" y="4"/>
                      <a:pt x="92" y="0"/>
                      <a:pt x="64" y="12"/>
                    </a:cubicBezTo>
                    <a:cubicBezTo>
                      <a:pt x="57" y="15"/>
                      <a:pt x="55" y="30"/>
                      <a:pt x="52" y="36"/>
                    </a:cubicBezTo>
                    <a:cubicBezTo>
                      <a:pt x="46" y="49"/>
                      <a:pt x="26" y="60"/>
                      <a:pt x="12" y="6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55" name="Freeform 83"/>
              <p:cNvSpPr>
                <a:spLocks/>
              </p:cNvSpPr>
              <p:nvPr/>
            </p:nvSpPr>
            <p:spPr bwMode="gray">
              <a:xfrm>
                <a:off x="4830" y="3595"/>
                <a:ext cx="38" cy="26"/>
              </a:xfrm>
              <a:custGeom>
                <a:avLst/>
                <a:gdLst>
                  <a:gd name="T0" fmla="*/ 29 w 49"/>
                  <a:gd name="T1" fmla="*/ 0 h 35"/>
                  <a:gd name="T2" fmla="*/ 8 w 49"/>
                  <a:gd name="T3" fmla="*/ 11 h 35"/>
                  <a:gd name="T4" fmla="*/ 24 w 49"/>
                  <a:gd name="T5" fmla="*/ 35 h 35"/>
                  <a:gd name="T6" fmla="*/ 39 w 49"/>
                  <a:gd name="T7" fmla="*/ 26 h 35"/>
                  <a:gd name="T8" fmla="*/ 29 w 49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5">
                    <a:moveTo>
                      <a:pt x="29" y="0"/>
                    </a:moveTo>
                    <a:cubicBezTo>
                      <a:pt x="25" y="12"/>
                      <a:pt x="19" y="7"/>
                      <a:pt x="8" y="11"/>
                    </a:cubicBezTo>
                    <a:cubicBezTo>
                      <a:pt x="0" y="23"/>
                      <a:pt x="14" y="34"/>
                      <a:pt x="24" y="35"/>
                    </a:cubicBezTo>
                    <a:cubicBezTo>
                      <a:pt x="30" y="34"/>
                      <a:pt x="33" y="28"/>
                      <a:pt x="39" y="26"/>
                    </a:cubicBezTo>
                    <a:cubicBezTo>
                      <a:pt x="49" y="22"/>
                      <a:pt x="29" y="3"/>
                      <a:pt x="29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56" name="Freeform 84"/>
              <p:cNvSpPr>
                <a:spLocks/>
              </p:cNvSpPr>
              <p:nvPr/>
            </p:nvSpPr>
            <p:spPr bwMode="gray">
              <a:xfrm>
                <a:off x="3097" y="3118"/>
                <a:ext cx="126" cy="200"/>
              </a:xfrm>
              <a:custGeom>
                <a:avLst/>
                <a:gdLst>
                  <a:gd name="T0" fmla="*/ 128 w 164"/>
                  <a:gd name="T1" fmla="*/ 0 h 268"/>
                  <a:gd name="T2" fmla="*/ 104 w 164"/>
                  <a:gd name="T3" fmla="*/ 28 h 268"/>
                  <a:gd name="T4" fmla="*/ 88 w 164"/>
                  <a:gd name="T5" fmla="*/ 64 h 268"/>
                  <a:gd name="T6" fmla="*/ 36 w 164"/>
                  <a:gd name="T7" fmla="*/ 84 h 268"/>
                  <a:gd name="T8" fmla="*/ 28 w 164"/>
                  <a:gd name="T9" fmla="*/ 96 h 268"/>
                  <a:gd name="T10" fmla="*/ 16 w 164"/>
                  <a:gd name="T11" fmla="*/ 100 h 268"/>
                  <a:gd name="T12" fmla="*/ 20 w 164"/>
                  <a:gd name="T13" fmla="*/ 132 h 268"/>
                  <a:gd name="T14" fmla="*/ 28 w 164"/>
                  <a:gd name="T15" fmla="*/ 156 h 268"/>
                  <a:gd name="T16" fmla="*/ 0 w 164"/>
                  <a:gd name="T17" fmla="*/ 200 h 268"/>
                  <a:gd name="T18" fmla="*/ 28 w 164"/>
                  <a:gd name="T19" fmla="*/ 260 h 268"/>
                  <a:gd name="T20" fmla="*/ 52 w 164"/>
                  <a:gd name="T21" fmla="*/ 268 h 268"/>
                  <a:gd name="T22" fmla="*/ 88 w 164"/>
                  <a:gd name="T23" fmla="*/ 216 h 268"/>
                  <a:gd name="T24" fmla="*/ 104 w 164"/>
                  <a:gd name="T25" fmla="*/ 192 h 268"/>
                  <a:gd name="T26" fmla="*/ 128 w 164"/>
                  <a:gd name="T27" fmla="*/ 116 h 268"/>
                  <a:gd name="T28" fmla="*/ 140 w 164"/>
                  <a:gd name="T29" fmla="*/ 76 h 268"/>
                  <a:gd name="T30" fmla="*/ 164 w 164"/>
                  <a:gd name="T31" fmla="*/ 72 h 268"/>
                  <a:gd name="T32" fmla="*/ 128 w 164"/>
                  <a:gd name="T33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4" h="268">
                    <a:moveTo>
                      <a:pt x="128" y="0"/>
                    </a:moveTo>
                    <a:cubicBezTo>
                      <a:pt x="123" y="16"/>
                      <a:pt x="120" y="23"/>
                      <a:pt x="104" y="28"/>
                    </a:cubicBezTo>
                    <a:cubicBezTo>
                      <a:pt x="102" y="35"/>
                      <a:pt x="97" y="57"/>
                      <a:pt x="88" y="64"/>
                    </a:cubicBezTo>
                    <a:cubicBezTo>
                      <a:pt x="75" y="75"/>
                      <a:pt x="51" y="74"/>
                      <a:pt x="36" y="84"/>
                    </a:cubicBezTo>
                    <a:cubicBezTo>
                      <a:pt x="33" y="88"/>
                      <a:pt x="32" y="93"/>
                      <a:pt x="28" y="96"/>
                    </a:cubicBezTo>
                    <a:cubicBezTo>
                      <a:pt x="25" y="99"/>
                      <a:pt x="17" y="96"/>
                      <a:pt x="16" y="100"/>
                    </a:cubicBezTo>
                    <a:cubicBezTo>
                      <a:pt x="14" y="110"/>
                      <a:pt x="18" y="121"/>
                      <a:pt x="20" y="132"/>
                    </a:cubicBezTo>
                    <a:cubicBezTo>
                      <a:pt x="22" y="140"/>
                      <a:pt x="28" y="156"/>
                      <a:pt x="28" y="156"/>
                    </a:cubicBezTo>
                    <a:cubicBezTo>
                      <a:pt x="13" y="166"/>
                      <a:pt x="6" y="183"/>
                      <a:pt x="0" y="200"/>
                    </a:cubicBezTo>
                    <a:cubicBezTo>
                      <a:pt x="3" y="210"/>
                      <a:pt x="19" y="254"/>
                      <a:pt x="28" y="260"/>
                    </a:cubicBezTo>
                    <a:cubicBezTo>
                      <a:pt x="35" y="264"/>
                      <a:pt x="52" y="268"/>
                      <a:pt x="52" y="268"/>
                    </a:cubicBezTo>
                    <a:cubicBezTo>
                      <a:pt x="85" y="261"/>
                      <a:pt x="79" y="244"/>
                      <a:pt x="88" y="216"/>
                    </a:cubicBezTo>
                    <a:cubicBezTo>
                      <a:pt x="91" y="207"/>
                      <a:pt x="99" y="200"/>
                      <a:pt x="104" y="192"/>
                    </a:cubicBezTo>
                    <a:cubicBezTo>
                      <a:pt x="116" y="174"/>
                      <a:pt x="121" y="136"/>
                      <a:pt x="128" y="116"/>
                    </a:cubicBezTo>
                    <a:cubicBezTo>
                      <a:pt x="131" y="108"/>
                      <a:pt x="134" y="79"/>
                      <a:pt x="140" y="76"/>
                    </a:cubicBezTo>
                    <a:cubicBezTo>
                      <a:pt x="147" y="72"/>
                      <a:pt x="156" y="73"/>
                      <a:pt x="164" y="72"/>
                    </a:cubicBezTo>
                    <a:cubicBezTo>
                      <a:pt x="158" y="19"/>
                      <a:pt x="161" y="33"/>
                      <a:pt x="128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57" name="Freeform 85"/>
              <p:cNvSpPr>
                <a:spLocks/>
              </p:cNvSpPr>
              <p:nvPr/>
            </p:nvSpPr>
            <p:spPr bwMode="gray">
              <a:xfrm>
                <a:off x="3642" y="2807"/>
                <a:ext cx="50" cy="61"/>
              </a:xfrm>
              <a:custGeom>
                <a:avLst/>
                <a:gdLst>
                  <a:gd name="T0" fmla="*/ 29 w 66"/>
                  <a:gd name="T1" fmla="*/ 0 h 81"/>
                  <a:gd name="T2" fmla="*/ 25 w 66"/>
                  <a:gd name="T3" fmla="*/ 60 h 81"/>
                  <a:gd name="T4" fmla="*/ 29 w 66"/>
                  <a:gd name="T5" fmla="*/ 76 h 81"/>
                  <a:gd name="T6" fmla="*/ 41 w 66"/>
                  <a:gd name="T7" fmla="*/ 80 h 81"/>
                  <a:gd name="T8" fmla="*/ 57 w 66"/>
                  <a:gd name="T9" fmla="*/ 76 h 81"/>
                  <a:gd name="T10" fmla="*/ 29 w 66"/>
                  <a:gd name="T1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81">
                    <a:moveTo>
                      <a:pt x="29" y="0"/>
                    </a:moveTo>
                    <a:cubicBezTo>
                      <a:pt x="0" y="10"/>
                      <a:pt x="20" y="38"/>
                      <a:pt x="25" y="60"/>
                    </a:cubicBezTo>
                    <a:cubicBezTo>
                      <a:pt x="26" y="65"/>
                      <a:pt x="26" y="72"/>
                      <a:pt x="29" y="76"/>
                    </a:cubicBezTo>
                    <a:cubicBezTo>
                      <a:pt x="32" y="79"/>
                      <a:pt x="37" y="79"/>
                      <a:pt x="41" y="80"/>
                    </a:cubicBezTo>
                    <a:cubicBezTo>
                      <a:pt x="46" y="79"/>
                      <a:pt x="55" y="81"/>
                      <a:pt x="57" y="76"/>
                    </a:cubicBezTo>
                    <a:cubicBezTo>
                      <a:pt x="66" y="53"/>
                      <a:pt x="45" y="16"/>
                      <a:pt x="29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58" name="Freeform 86"/>
              <p:cNvSpPr>
                <a:spLocks/>
              </p:cNvSpPr>
              <p:nvPr/>
            </p:nvSpPr>
            <p:spPr bwMode="gray">
              <a:xfrm>
                <a:off x="3950" y="2866"/>
                <a:ext cx="114" cy="182"/>
              </a:xfrm>
              <a:custGeom>
                <a:avLst/>
                <a:gdLst>
                  <a:gd name="T0" fmla="*/ 96 w 148"/>
                  <a:gd name="T1" fmla="*/ 0 h 244"/>
                  <a:gd name="T2" fmla="*/ 60 w 148"/>
                  <a:gd name="T3" fmla="*/ 84 h 244"/>
                  <a:gd name="T4" fmla="*/ 36 w 148"/>
                  <a:gd name="T5" fmla="*/ 92 h 244"/>
                  <a:gd name="T6" fmla="*/ 12 w 148"/>
                  <a:gd name="T7" fmla="*/ 108 h 244"/>
                  <a:gd name="T8" fmla="*/ 40 w 148"/>
                  <a:gd name="T9" fmla="*/ 188 h 244"/>
                  <a:gd name="T10" fmla="*/ 52 w 148"/>
                  <a:gd name="T11" fmla="*/ 224 h 244"/>
                  <a:gd name="T12" fmla="*/ 60 w 148"/>
                  <a:gd name="T13" fmla="*/ 236 h 244"/>
                  <a:gd name="T14" fmla="*/ 84 w 148"/>
                  <a:gd name="T15" fmla="*/ 244 h 244"/>
                  <a:gd name="T16" fmla="*/ 96 w 148"/>
                  <a:gd name="T17" fmla="*/ 196 h 244"/>
                  <a:gd name="T18" fmla="*/ 124 w 148"/>
                  <a:gd name="T19" fmla="*/ 168 h 244"/>
                  <a:gd name="T20" fmla="*/ 112 w 148"/>
                  <a:gd name="T21" fmla="*/ 68 h 244"/>
                  <a:gd name="T22" fmla="*/ 140 w 148"/>
                  <a:gd name="T23" fmla="*/ 48 h 244"/>
                  <a:gd name="T24" fmla="*/ 112 w 148"/>
                  <a:gd name="T25" fmla="*/ 20 h 244"/>
                  <a:gd name="T26" fmla="*/ 96 w 148"/>
                  <a:gd name="T2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8" h="244">
                    <a:moveTo>
                      <a:pt x="96" y="0"/>
                    </a:moveTo>
                    <a:cubicBezTo>
                      <a:pt x="86" y="29"/>
                      <a:pt x="70" y="55"/>
                      <a:pt x="60" y="84"/>
                    </a:cubicBezTo>
                    <a:cubicBezTo>
                      <a:pt x="57" y="92"/>
                      <a:pt x="43" y="87"/>
                      <a:pt x="36" y="92"/>
                    </a:cubicBezTo>
                    <a:cubicBezTo>
                      <a:pt x="28" y="97"/>
                      <a:pt x="12" y="108"/>
                      <a:pt x="12" y="108"/>
                    </a:cubicBezTo>
                    <a:cubicBezTo>
                      <a:pt x="0" y="144"/>
                      <a:pt x="30" y="158"/>
                      <a:pt x="40" y="188"/>
                    </a:cubicBezTo>
                    <a:cubicBezTo>
                      <a:pt x="44" y="200"/>
                      <a:pt x="45" y="213"/>
                      <a:pt x="52" y="224"/>
                    </a:cubicBezTo>
                    <a:cubicBezTo>
                      <a:pt x="55" y="228"/>
                      <a:pt x="56" y="233"/>
                      <a:pt x="60" y="236"/>
                    </a:cubicBezTo>
                    <a:cubicBezTo>
                      <a:pt x="67" y="240"/>
                      <a:pt x="84" y="244"/>
                      <a:pt x="84" y="244"/>
                    </a:cubicBezTo>
                    <a:cubicBezTo>
                      <a:pt x="111" y="235"/>
                      <a:pt x="103" y="218"/>
                      <a:pt x="96" y="196"/>
                    </a:cubicBezTo>
                    <a:cubicBezTo>
                      <a:pt x="100" y="183"/>
                      <a:pt x="124" y="168"/>
                      <a:pt x="124" y="168"/>
                    </a:cubicBezTo>
                    <a:cubicBezTo>
                      <a:pt x="148" y="132"/>
                      <a:pt x="123" y="101"/>
                      <a:pt x="112" y="68"/>
                    </a:cubicBezTo>
                    <a:cubicBezTo>
                      <a:pt x="140" y="59"/>
                      <a:pt x="133" y="68"/>
                      <a:pt x="140" y="48"/>
                    </a:cubicBezTo>
                    <a:cubicBezTo>
                      <a:pt x="136" y="35"/>
                      <a:pt x="112" y="20"/>
                      <a:pt x="112" y="20"/>
                    </a:cubicBezTo>
                    <a:cubicBezTo>
                      <a:pt x="102" y="5"/>
                      <a:pt x="107" y="11"/>
                      <a:pt x="96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59" name="Freeform 87"/>
              <p:cNvSpPr>
                <a:spLocks/>
              </p:cNvSpPr>
              <p:nvPr/>
            </p:nvSpPr>
            <p:spPr bwMode="gray">
              <a:xfrm>
                <a:off x="3854" y="2809"/>
                <a:ext cx="74" cy="136"/>
              </a:xfrm>
              <a:custGeom>
                <a:avLst/>
                <a:gdLst>
                  <a:gd name="T0" fmla="*/ 48 w 96"/>
                  <a:gd name="T1" fmla="*/ 2 h 183"/>
                  <a:gd name="T2" fmla="*/ 51 w 96"/>
                  <a:gd name="T3" fmla="*/ 35 h 183"/>
                  <a:gd name="T4" fmla="*/ 60 w 96"/>
                  <a:gd name="T5" fmla="*/ 62 h 183"/>
                  <a:gd name="T6" fmla="*/ 62 w 96"/>
                  <a:gd name="T7" fmla="*/ 92 h 183"/>
                  <a:gd name="T8" fmla="*/ 68 w 96"/>
                  <a:gd name="T9" fmla="*/ 105 h 183"/>
                  <a:gd name="T10" fmla="*/ 71 w 96"/>
                  <a:gd name="T11" fmla="*/ 126 h 183"/>
                  <a:gd name="T12" fmla="*/ 57 w 96"/>
                  <a:gd name="T13" fmla="*/ 93 h 183"/>
                  <a:gd name="T14" fmla="*/ 35 w 96"/>
                  <a:gd name="T15" fmla="*/ 78 h 183"/>
                  <a:gd name="T16" fmla="*/ 5 w 96"/>
                  <a:gd name="T17" fmla="*/ 83 h 183"/>
                  <a:gd name="T18" fmla="*/ 8 w 96"/>
                  <a:gd name="T19" fmla="*/ 102 h 183"/>
                  <a:gd name="T20" fmla="*/ 41 w 96"/>
                  <a:gd name="T21" fmla="*/ 114 h 183"/>
                  <a:gd name="T22" fmla="*/ 57 w 96"/>
                  <a:gd name="T23" fmla="*/ 135 h 183"/>
                  <a:gd name="T24" fmla="*/ 71 w 96"/>
                  <a:gd name="T25" fmla="*/ 135 h 183"/>
                  <a:gd name="T26" fmla="*/ 78 w 96"/>
                  <a:gd name="T27" fmla="*/ 150 h 183"/>
                  <a:gd name="T28" fmla="*/ 96 w 96"/>
                  <a:gd name="T29" fmla="*/ 179 h 183"/>
                  <a:gd name="T30" fmla="*/ 81 w 96"/>
                  <a:gd name="T31" fmla="*/ 126 h 183"/>
                  <a:gd name="T32" fmla="*/ 80 w 96"/>
                  <a:gd name="T33" fmla="*/ 93 h 183"/>
                  <a:gd name="T34" fmla="*/ 71 w 96"/>
                  <a:gd name="T35" fmla="*/ 63 h 183"/>
                  <a:gd name="T36" fmla="*/ 63 w 96"/>
                  <a:gd name="T37" fmla="*/ 41 h 183"/>
                  <a:gd name="T38" fmla="*/ 57 w 96"/>
                  <a:gd name="T39" fmla="*/ 20 h 183"/>
                  <a:gd name="T40" fmla="*/ 48 w 96"/>
                  <a:gd name="T41" fmla="*/ 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183">
                    <a:moveTo>
                      <a:pt x="48" y="2"/>
                    </a:moveTo>
                    <a:cubicBezTo>
                      <a:pt x="47" y="4"/>
                      <a:pt x="49" y="25"/>
                      <a:pt x="51" y="35"/>
                    </a:cubicBezTo>
                    <a:cubicBezTo>
                      <a:pt x="53" y="45"/>
                      <a:pt x="58" y="53"/>
                      <a:pt x="60" y="62"/>
                    </a:cubicBezTo>
                    <a:cubicBezTo>
                      <a:pt x="62" y="71"/>
                      <a:pt x="61" y="85"/>
                      <a:pt x="62" y="92"/>
                    </a:cubicBezTo>
                    <a:cubicBezTo>
                      <a:pt x="63" y="99"/>
                      <a:pt x="67" y="99"/>
                      <a:pt x="68" y="105"/>
                    </a:cubicBezTo>
                    <a:cubicBezTo>
                      <a:pt x="69" y="111"/>
                      <a:pt x="73" y="128"/>
                      <a:pt x="71" y="126"/>
                    </a:cubicBezTo>
                    <a:cubicBezTo>
                      <a:pt x="69" y="124"/>
                      <a:pt x="63" y="101"/>
                      <a:pt x="57" y="93"/>
                    </a:cubicBezTo>
                    <a:cubicBezTo>
                      <a:pt x="51" y="85"/>
                      <a:pt x="44" y="80"/>
                      <a:pt x="35" y="78"/>
                    </a:cubicBezTo>
                    <a:cubicBezTo>
                      <a:pt x="26" y="76"/>
                      <a:pt x="10" y="79"/>
                      <a:pt x="5" y="83"/>
                    </a:cubicBezTo>
                    <a:cubicBezTo>
                      <a:pt x="0" y="87"/>
                      <a:pt x="2" y="97"/>
                      <a:pt x="8" y="102"/>
                    </a:cubicBezTo>
                    <a:cubicBezTo>
                      <a:pt x="14" y="107"/>
                      <a:pt x="33" y="109"/>
                      <a:pt x="41" y="114"/>
                    </a:cubicBezTo>
                    <a:cubicBezTo>
                      <a:pt x="49" y="119"/>
                      <a:pt x="52" y="132"/>
                      <a:pt x="57" y="135"/>
                    </a:cubicBezTo>
                    <a:cubicBezTo>
                      <a:pt x="62" y="138"/>
                      <a:pt x="68" y="133"/>
                      <a:pt x="71" y="135"/>
                    </a:cubicBezTo>
                    <a:cubicBezTo>
                      <a:pt x="74" y="137"/>
                      <a:pt x="74" y="143"/>
                      <a:pt x="78" y="150"/>
                    </a:cubicBezTo>
                    <a:cubicBezTo>
                      <a:pt x="82" y="157"/>
                      <a:pt x="96" y="183"/>
                      <a:pt x="96" y="179"/>
                    </a:cubicBezTo>
                    <a:cubicBezTo>
                      <a:pt x="96" y="175"/>
                      <a:pt x="84" y="140"/>
                      <a:pt x="81" y="126"/>
                    </a:cubicBezTo>
                    <a:cubicBezTo>
                      <a:pt x="78" y="112"/>
                      <a:pt x="82" y="104"/>
                      <a:pt x="80" y="93"/>
                    </a:cubicBezTo>
                    <a:cubicBezTo>
                      <a:pt x="78" y="82"/>
                      <a:pt x="74" y="72"/>
                      <a:pt x="71" y="63"/>
                    </a:cubicBezTo>
                    <a:cubicBezTo>
                      <a:pt x="68" y="54"/>
                      <a:pt x="65" y="48"/>
                      <a:pt x="63" y="41"/>
                    </a:cubicBezTo>
                    <a:cubicBezTo>
                      <a:pt x="61" y="34"/>
                      <a:pt x="59" y="26"/>
                      <a:pt x="57" y="20"/>
                    </a:cubicBezTo>
                    <a:cubicBezTo>
                      <a:pt x="55" y="14"/>
                      <a:pt x="49" y="0"/>
                      <a:pt x="48" y="2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60" name="Freeform 88"/>
              <p:cNvSpPr>
                <a:spLocks/>
              </p:cNvSpPr>
              <p:nvPr/>
            </p:nvSpPr>
            <p:spPr bwMode="gray">
              <a:xfrm>
                <a:off x="3904" y="2918"/>
                <a:ext cx="41" cy="131"/>
              </a:xfrm>
              <a:custGeom>
                <a:avLst/>
                <a:gdLst>
                  <a:gd name="T0" fmla="*/ 6 w 54"/>
                  <a:gd name="T1" fmla="*/ 0 h 175"/>
                  <a:gd name="T2" fmla="*/ 0 w 54"/>
                  <a:gd name="T3" fmla="*/ 25 h 175"/>
                  <a:gd name="T4" fmla="*/ 9 w 54"/>
                  <a:gd name="T5" fmla="*/ 54 h 175"/>
                  <a:gd name="T6" fmla="*/ 18 w 54"/>
                  <a:gd name="T7" fmla="*/ 94 h 175"/>
                  <a:gd name="T8" fmla="*/ 34 w 54"/>
                  <a:gd name="T9" fmla="*/ 129 h 175"/>
                  <a:gd name="T10" fmla="*/ 54 w 54"/>
                  <a:gd name="T11" fmla="*/ 175 h 175"/>
                  <a:gd name="T12" fmla="*/ 40 w 54"/>
                  <a:gd name="T13" fmla="*/ 115 h 175"/>
                  <a:gd name="T14" fmla="*/ 34 w 54"/>
                  <a:gd name="T15" fmla="*/ 93 h 175"/>
                  <a:gd name="T16" fmla="*/ 28 w 54"/>
                  <a:gd name="T17" fmla="*/ 61 h 175"/>
                  <a:gd name="T18" fmla="*/ 25 w 54"/>
                  <a:gd name="T19" fmla="*/ 46 h 175"/>
                  <a:gd name="T20" fmla="*/ 16 w 54"/>
                  <a:gd name="T21" fmla="*/ 37 h 175"/>
                  <a:gd name="T22" fmla="*/ 6 w 54"/>
                  <a:gd name="T23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75">
                    <a:moveTo>
                      <a:pt x="6" y="0"/>
                    </a:moveTo>
                    <a:lnTo>
                      <a:pt x="0" y="25"/>
                    </a:lnTo>
                    <a:cubicBezTo>
                      <a:pt x="3" y="48"/>
                      <a:pt x="3" y="40"/>
                      <a:pt x="9" y="54"/>
                    </a:cubicBezTo>
                    <a:cubicBezTo>
                      <a:pt x="10" y="66"/>
                      <a:pt x="12" y="83"/>
                      <a:pt x="18" y="94"/>
                    </a:cubicBezTo>
                    <a:cubicBezTo>
                      <a:pt x="21" y="109"/>
                      <a:pt x="25" y="117"/>
                      <a:pt x="34" y="129"/>
                    </a:cubicBezTo>
                    <a:cubicBezTo>
                      <a:pt x="35" y="143"/>
                      <a:pt x="35" y="171"/>
                      <a:pt x="54" y="175"/>
                    </a:cubicBezTo>
                    <a:cubicBezTo>
                      <a:pt x="52" y="133"/>
                      <a:pt x="53" y="141"/>
                      <a:pt x="40" y="115"/>
                    </a:cubicBezTo>
                    <a:cubicBezTo>
                      <a:pt x="39" y="108"/>
                      <a:pt x="37" y="100"/>
                      <a:pt x="34" y="93"/>
                    </a:cubicBezTo>
                    <a:cubicBezTo>
                      <a:pt x="33" y="82"/>
                      <a:pt x="30" y="72"/>
                      <a:pt x="28" y="61"/>
                    </a:cubicBezTo>
                    <a:cubicBezTo>
                      <a:pt x="28" y="58"/>
                      <a:pt x="28" y="50"/>
                      <a:pt x="25" y="46"/>
                    </a:cubicBezTo>
                    <a:cubicBezTo>
                      <a:pt x="22" y="43"/>
                      <a:pt x="16" y="37"/>
                      <a:pt x="16" y="37"/>
                    </a:cubicBezTo>
                    <a:cubicBezTo>
                      <a:pt x="14" y="25"/>
                      <a:pt x="13" y="9"/>
                      <a:pt x="6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61" name="Freeform 89"/>
              <p:cNvSpPr>
                <a:spLocks/>
              </p:cNvSpPr>
              <p:nvPr/>
            </p:nvSpPr>
            <p:spPr bwMode="gray">
              <a:xfrm>
                <a:off x="3950" y="3055"/>
                <a:ext cx="67" cy="54"/>
              </a:xfrm>
              <a:custGeom>
                <a:avLst/>
                <a:gdLst>
                  <a:gd name="T0" fmla="*/ 2 w 86"/>
                  <a:gd name="T1" fmla="*/ 0 h 73"/>
                  <a:gd name="T2" fmla="*/ 8 w 86"/>
                  <a:gd name="T3" fmla="*/ 34 h 73"/>
                  <a:gd name="T4" fmla="*/ 23 w 86"/>
                  <a:gd name="T5" fmla="*/ 43 h 73"/>
                  <a:gd name="T6" fmla="*/ 48 w 86"/>
                  <a:gd name="T7" fmla="*/ 49 h 73"/>
                  <a:gd name="T8" fmla="*/ 62 w 86"/>
                  <a:gd name="T9" fmla="*/ 57 h 73"/>
                  <a:gd name="T10" fmla="*/ 74 w 86"/>
                  <a:gd name="T11" fmla="*/ 66 h 73"/>
                  <a:gd name="T12" fmla="*/ 86 w 86"/>
                  <a:gd name="T13" fmla="*/ 69 h 73"/>
                  <a:gd name="T14" fmla="*/ 72 w 86"/>
                  <a:gd name="T15" fmla="*/ 39 h 73"/>
                  <a:gd name="T16" fmla="*/ 63 w 86"/>
                  <a:gd name="T17" fmla="*/ 22 h 73"/>
                  <a:gd name="T18" fmla="*/ 36 w 86"/>
                  <a:gd name="T19" fmla="*/ 24 h 73"/>
                  <a:gd name="T20" fmla="*/ 24 w 86"/>
                  <a:gd name="T21" fmla="*/ 19 h 73"/>
                  <a:gd name="T22" fmla="*/ 6 w 86"/>
                  <a:gd name="T23" fmla="*/ 0 h 73"/>
                  <a:gd name="T24" fmla="*/ 2 w 86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6" h="73">
                    <a:moveTo>
                      <a:pt x="2" y="0"/>
                    </a:moveTo>
                    <a:cubicBezTo>
                      <a:pt x="3" y="17"/>
                      <a:pt x="0" y="23"/>
                      <a:pt x="8" y="34"/>
                    </a:cubicBezTo>
                    <a:cubicBezTo>
                      <a:pt x="10" y="43"/>
                      <a:pt x="14" y="42"/>
                      <a:pt x="23" y="43"/>
                    </a:cubicBezTo>
                    <a:cubicBezTo>
                      <a:pt x="30" y="47"/>
                      <a:pt x="40" y="48"/>
                      <a:pt x="48" y="49"/>
                    </a:cubicBezTo>
                    <a:cubicBezTo>
                      <a:pt x="53" y="51"/>
                      <a:pt x="57" y="54"/>
                      <a:pt x="62" y="57"/>
                    </a:cubicBezTo>
                    <a:cubicBezTo>
                      <a:pt x="66" y="62"/>
                      <a:pt x="68" y="64"/>
                      <a:pt x="74" y="66"/>
                    </a:cubicBezTo>
                    <a:cubicBezTo>
                      <a:pt x="78" y="72"/>
                      <a:pt x="79" y="73"/>
                      <a:pt x="86" y="69"/>
                    </a:cubicBezTo>
                    <a:cubicBezTo>
                      <a:pt x="83" y="53"/>
                      <a:pt x="80" y="52"/>
                      <a:pt x="72" y="39"/>
                    </a:cubicBezTo>
                    <a:cubicBezTo>
                      <a:pt x="68" y="34"/>
                      <a:pt x="63" y="22"/>
                      <a:pt x="63" y="22"/>
                    </a:cubicBezTo>
                    <a:cubicBezTo>
                      <a:pt x="52" y="26"/>
                      <a:pt x="48" y="26"/>
                      <a:pt x="36" y="24"/>
                    </a:cubicBezTo>
                    <a:cubicBezTo>
                      <a:pt x="24" y="15"/>
                      <a:pt x="43" y="29"/>
                      <a:pt x="24" y="19"/>
                    </a:cubicBezTo>
                    <a:cubicBezTo>
                      <a:pt x="15" y="15"/>
                      <a:pt x="16" y="2"/>
                      <a:pt x="6" y="0"/>
                    </a:cubicBezTo>
                    <a:cubicBezTo>
                      <a:pt x="1" y="4"/>
                      <a:pt x="2" y="5"/>
                      <a:pt x="2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62" name="Freeform 90"/>
              <p:cNvSpPr>
                <a:spLocks/>
              </p:cNvSpPr>
              <p:nvPr/>
            </p:nvSpPr>
            <p:spPr bwMode="gray">
              <a:xfrm>
                <a:off x="4057" y="2960"/>
                <a:ext cx="85" cy="117"/>
              </a:xfrm>
              <a:custGeom>
                <a:avLst/>
                <a:gdLst>
                  <a:gd name="T0" fmla="*/ 98 w 111"/>
                  <a:gd name="T1" fmla="*/ 0 h 156"/>
                  <a:gd name="T2" fmla="*/ 75 w 111"/>
                  <a:gd name="T3" fmla="*/ 10 h 156"/>
                  <a:gd name="T4" fmla="*/ 23 w 111"/>
                  <a:gd name="T5" fmla="*/ 15 h 156"/>
                  <a:gd name="T6" fmla="*/ 14 w 111"/>
                  <a:gd name="T7" fmla="*/ 33 h 156"/>
                  <a:gd name="T8" fmla="*/ 11 w 111"/>
                  <a:gd name="T9" fmla="*/ 61 h 156"/>
                  <a:gd name="T10" fmla="*/ 14 w 111"/>
                  <a:gd name="T11" fmla="*/ 75 h 156"/>
                  <a:gd name="T12" fmla="*/ 3 w 111"/>
                  <a:gd name="T13" fmla="*/ 88 h 156"/>
                  <a:gd name="T14" fmla="*/ 14 w 111"/>
                  <a:gd name="T15" fmla="*/ 109 h 156"/>
                  <a:gd name="T16" fmla="*/ 23 w 111"/>
                  <a:gd name="T17" fmla="*/ 124 h 156"/>
                  <a:gd name="T18" fmla="*/ 15 w 111"/>
                  <a:gd name="T19" fmla="*/ 144 h 156"/>
                  <a:gd name="T20" fmla="*/ 24 w 111"/>
                  <a:gd name="T21" fmla="*/ 156 h 156"/>
                  <a:gd name="T22" fmla="*/ 42 w 111"/>
                  <a:gd name="T23" fmla="*/ 144 h 156"/>
                  <a:gd name="T24" fmla="*/ 50 w 111"/>
                  <a:gd name="T25" fmla="*/ 93 h 156"/>
                  <a:gd name="T26" fmla="*/ 56 w 111"/>
                  <a:gd name="T27" fmla="*/ 126 h 156"/>
                  <a:gd name="T28" fmla="*/ 65 w 111"/>
                  <a:gd name="T29" fmla="*/ 145 h 156"/>
                  <a:gd name="T30" fmla="*/ 62 w 111"/>
                  <a:gd name="T31" fmla="*/ 112 h 156"/>
                  <a:gd name="T32" fmla="*/ 72 w 111"/>
                  <a:gd name="T33" fmla="*/ 73 h 156"/>
                  <a:gd name="T34" fmla="*/ 69 w 111"/>
                  <a:gd name="T35" fmla="*/ 51 h 156"/>
                  <a:gd name="T36" fmla="*/ 54 w 111"/>
                  <a:gd name="T37" fmla="*/ 60 h 156"/>
                  <a:gd name="T38" fmla="*/ 35 w 111"/>
                  <a:gd name="T39" fmla="*/ 54 h 156"/>
                  <a:gd name="T40" fmla="*/ 41 w 111"/>
                  <a:gd name="T41" fmla="*/ 36 h 156"/>
                  <a:gd name="T42" fmla="*/ 62 w 111"/>
                  <a:gd name="T43" fmla="*/ 34 h 156"/>
                  <a:gd name="T44" fmla="*/ 78 w 111"/>
                  <a:gd name="T45" fmla="*/ 39 h 156"/>
                  <a:gd name="T46" fmla="*/ 98 w 111"/>
                  <a:gd name="T47" fmla="*/ 30 h 156"/>
                  <a:gd name="T48" fmla="*/ 111 w 111"/>
                  <a:gd name="T49" fmla="*/ 13 h 156"/>
                  <a:gd name="T50" fmla="*/ 98 w 111"/>
                  <a:gd name="T5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1" h="156">
                    <a:moveTo>
                      <a:pt x="98" y="0"/>
                    </a:moveTo>
                    <a:cubicBezTo>
                      <a:pt x="75" y="2"/>
                      <a:pt x="87" y="8"/>
                      <a:pt x="75" y="10"/>
                    </a:cubicBezTo>
                    <a:cubicBezTo>
                      <a:pt x="72" y="10"/>
                      <a:pt x="25" y="3"/>
                      <a:pt x="23" y="15"/>
                    </a:cubicBezTo>
                    <a:cubicBezTo>
                      <a:pt x="25" y="26"/>
                      <a:pt x="23" y="27"/>
                      <a:pt x="14" y="33"/>
                    </a:cubicBezTo>
                    <a:cubicBezTo>
                      <a:pt x="15" y="43"/>
                      <a:pt x="20" y="54"/>
                      <a:pt x="11" y="61"/>
                    </a:cubicBezTo>
                    <a:cubicBezTo>
                      <a:pt x="8" y="68"/>
                      <a:pt x="10" y="69"/>
                      <a:pt x="14" y="75"/>
                    </a:cubicBezTo>
                    <a:cubicBezTo>
                      <a:pt x="16" y="84"/>
                      <a:pt x="12" y="86"/>
                      <a:pt x="3" y="88"/>
                    </a:cubicBezTo>
                    <a:cubicBezTo>
                      <a:pt x="1" y="99"/>
                      <a:pt x="0" y="106"/>
                      <a:pt x="14" y="109"/>
                    </a:cubicBezTo>
                    <a:cubicBezTo>
                      <a:pt x="21" y="112"/>
                      <a:pt x="20" y="118"/>
                      <a:pt x="23" y="124"/>
                    </a:cubicBezTo>
                    <a:cubicBezTo>
                      <a:pt x="25" y="133"/>
                      <a:pt x="23" y="139"/>
                      <a:pt x="15" y="144"/>
                    </a:cubicBezTo>
                    <a:cubicBezTo>
                      <a:pt x="17" y="150"/>
                      <a:pt x="18" y="153"/>
                      <a:pt x="24" y="156"/>
                    </a:cubicBezTo>
                    <a:cubicBezTo>
                      <a:pt x="31" y="154"/>
                      <a:pt x="36" y="148"/>
                      <a:pt x="42" y="144"/>
                    </a:cubicBezTo>
                    <a:cubicBezTo>
                      <a:pt x="41" y="128"/>
                      <a:pt x="33" y="103"/>
                      <a:pt x="50" y="93"/>
                    </a:cubicBezTo>
                    <a:cubicBezTo>
                      <a:pt x="52" y="105"/>
                      <a:pt x="46" y="116"/>
                      <a:pt x="56" y="126"/>
                    </a:cubicBezTo>
                    <a:cubicBezTo>
                      <a:pt x="57" y="134"/>
                      <a:pt x="58" y="141"/>
                      <a:pt x="65" y="145"/>
                    </a:cubicBezTo>
                    <a:cubicBezTo>
                      <a:pt x="70" y="134"/>
                      <a:pt x="64" y="123"/>
                      <a:pt x="62" y="112"/>
                    </a:cubicBezTo>
                    <a:cubicBezTo>
                      <a:pt x="65" y="97"/>
                      <a:pt x="55" y="81"/>
                      <a:pt x="72" y="73"/>
                    </a:cubicBezTo>
                    <a:cubicBezTo>
                      <a:pt x="79" y="64"/>
                      <a:pt x="75" y="59"/>
                      <a:pt x="69" y="51"/>
                    </a:cubicBezTo>
                    <a:cubicBezTo>
                      <a:pt x="61" y="52"/>
                      <a:pt x="61" y="56"/>
                      <a:pt x="54" y="60"/>
                    </a:cubicBezTo>
                    <a:cubicBezTo>
                      <a:pt x="37" y="57"/>
                      <a:pt x="43" y="60"/>
                      <a:pt x="35" y="54"/>
                    </a:cubicBezTo>
                    <a:cubicBezTo>
                      <a:pt x="31" y="45"/>
                      <a:pt x="28" y="39"/>
                      <a:pt x="41" y="36"/>
                    </a:cubicBezTo>
                    <a:cubicBezTo>
                      <a:pt x="49" y="32"/>
                      <a:pt x="53" y="33"/>
                      <a:pt x="62" y="34"/>
                    </a:cubicBezTo>
                    <a:cubicBezTo>
                      <a:pt x="67" y="36"/>
                      <a:pt x="73" y="36"/>
                      <a:pt x="78" y="39"/>
                    </a:cubicBezTo>
                    <a:cubicBezTo>
                      <a:pt x="85" y="36"/>
                      <a:pt x="90" y="31"/>
                      <a:pt x="98" y="30"/>
                    </a:cubicBezTo>
                    <a:cubicBezTo>
                      <a:pt x="104" y="26"/>
                      <a:pt x="107" y="19"/>
                      <a:pt x="111" y="13"/>
                    </a:cubicBezTo>
                    <a:cubicBezTo>
                      <a:pt x="107" y="8"/>
                      <a:pt x="102" y="4"/>
                      <a:pt x="98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63" name="Freeform 91"/>
              <p:cNvSpPr>
                <a:spLocks/>
              </p:cNvSpPr>
              <p:nvPr/>
            </p:nvSpPr>
            <p:spPr bwMode="gray">
              <a:xfrm>
                <a:off x="4061" y="2551"/>
                <a:ext cx="23" cy="71"/>
              </a:xfrm>
              <a:custGeom>
                <a:avLst/>
                <a:gdLst>
                  <a:gd name="T0" fmla="*/ 12 w 30"/>
                  <a:gd name="T1" fmla="*/ 0 h 94"/>
                  <a:gd name="T2" fmla="*/ 0 w 30"/>
                  <a:gd name="T3" fmla="*/ 16 h 94"/>
                  <a:gd name="T4" fmla="*/ 6 w 30"/>
                  <a:gd name="T5" fmla="*/ 37 h 94"/>
                  <a:gd name="T6" fmla="*/ 1 w 30"/>
                  <a:gd name="T7" fmla="*/ 61 h 94"/>
                  <a:gd name="T8" fmla="*/ 16 w 30"/>
                  <a:gd name="T9" fmla="*/ 94 h 94"/>
                  <a:gd name="T10" fmla="*/ 30 w 30"/>
                  <a:gd name="T11" fmla="*/ 82 h 94"/>
                  <a:gd name="T12" fmla="*/ 22 w 30"/>
                  <a:gd name="T13" fmla="*/ 61 h 94"/>
                  <a:gd name="T14" fmla="*/ 12 w 30"/>
                  <a:gd name="T1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94">
                    <a:moveTo>
                      <a:pt x="12" y="0"/>
                    </a:moveTo>
                    <a:cubicBezTo>
                      <a:pt x="9" y="6"/>
                      <a:pt x="4" y="11"/>
                      <a:pt x="0" y="16"/>
                    </a:cubicBezTo>
                    <a:cubicBezTo>
                      <a:pt x="1" y="23"/>
                      <a:pt x="3" y="30"/>
                      <a:pt x="6" y="37"/>
                    </a:cubicBezTo>
                    <a:cubicBezTo>
                      <a:pt x="3" y="45"/>
                      <a:pt x="4" y="53"/>
                      <a:pt x="1" y="61"/>
                    </a:cubicBezTo>
                    <a:cubicBezTo>
                      <a:pt x="3" y="81"/>
                      <a:pt x="2" y="83"/>
                      <a:pt x="16" y="94"/>
                    </a:cubicBezTo>
                    <a:cubicBezTo>
                      <a:pt x="24" y="92"/>
                      <a:pt x="27" y="90"/>
                      <a:pt x="30" y="82"/>
                    </a:cubicBezTo>
                    <a:cubicBezTo>
                      <a:pt x="28" y="73"/>
                      <a:pt x="26" y="69"/>
                      <a:pt x="22" y="61"/>
                    </a:cubicBezTo>
                    <a:cubicBezTo>
                      <a:pt x="19" y="40"/>
                      <a:pt x="18" y="20"/>
                      <a:pt x="12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64" name="Freeform 92"/>
              <p:cNvSpPr>
                <a:spLocks/>
              </p:cNvSpPr>
              <p:nvPr/>
            </p:nvSpPr>
            <p:spPr bwMode="gray">
              <a:xfrm>
                <a:off x="4076" y="2669"/>
                <a:ext cx="62" cy="118"/>
              </a:xfrm>
              <a:custGeom>
                <a:avLst/>
                <a:gdLst>
                  <a:gd name="T0" fmla="*/ 12 w 81"/>
                  <a:gd name="T1" fmla="*/ 2 h 158"/>
                  <a:gd name="T2" fmla="*/ 0 w 81"/>
                  <a:gd name="T3" fmla="*/ 20 h 158"/>
                  <a:gd name="T4" fmla="*/ 8 w 81"/>
                  <a:gd name="T5" fmla="*/ 49 h 158"/>
                  <a:gd name="T6" fmla="*/ 6 w 81"/>
                  <a:gd name="T7" fmla="*/ 107 h 158"/>
                  <a:gd name="T8" fmla="*/ 17 w 81"/>
                  <a:gd name="T9" fmla="*/ 103 h 158"/>
                  <a:gd name="T10" fmla="*/ 20 w 81"/>
                  <a:gd name="T11" fmla="*/ 115 h 158"/>
                  <a:gd name="T12" fmla="*/ 29 w 81"/>
                  <a:gd name="T13" fmla="*/ 122 h 158"/>
                  <a:gd name="T14" fmla="*/ 38 w 81"/>
                  <a:gd name="T15" fmla="*/ 140 h 158"/>
                  <a:gd name="T16" fmla="*/ 48 w 81"/>
                  <a:gd name="T17" fmla="*/ 128 h 158"/>
                  <a:gd name="T18" fmla="*/ 65 w 81"/>
                  <a:gd name="T19" fmla="*/ 134 h 158"/>
                  <a:gd name="T20" fmla="*/ 63 w 81"/>
                  <a:gd name="T21" fmla="*/ 109 h 158"/>
                  <a:gd name="T22" fmla="*/ 48 w 81"/>
                  <a:gd name="T23" fmla="*/ 104 h 158"/>
                  <a:gd name="T24" fmla="*/ 39 w 81"/>
                  <a:gd name="T25" fmla="*/ 91 h 158"/>
                  <a:gd name="T26" fmla="*/ 33 w 81"/>
                  <a:gd name="T27" fmla="*/ 73 h 158"/>
                  <a:gd name="T28" fmla="*/ 41 w 81"/>
                  <a:gd name="T29" fmla="*/ 53 h 158"/>
                  <a:gd name="T30" fmla="*/ 35 w 81"/>
                  <a:gd name="T31" fmla="*/ 35 h 158"/>
                  <a:gd name="T32" fmla="*/ 42 w 81"/>
                  <a:gd name="T33" fmla="*/ 20 h 158"/>
                  <a:gd name="T34" fmla="*/ 29 w 81"/>
                  <a:gd name="T35" fmla="*/ 4 h 158"/>
                  <a:gd name="T36" fmla="*/ 18 w 81"/>
                  <a:gd name="T37" fmla="*/ 7 h 158"/>
                  <a:gd name="T38" fmla="*/ 12 w 81"/>
                  <a:gd name="T39" fmla="*/ 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1" h="158">
                    <a:moveTo>
                      <a:pt x="12" y="2"/>
                    </a:moveTo>
                    <a:cubicBezTo>
                      <a:pt x="8" y="8"/>
                      <a:pt x="3" y="13"/>
                      <a:pt x="0" y="20"/>
                    </a:cubicBezTo>
                    <a:cubicBezTo>
                      <a:pt x="5" y="31"/>
                      <a:pt x="6" y="35"/>
                      <a:pt x="8" y="49"/>
                    </a:cubicBezTo>
                    <a:cubicBezTo>
                      <a:pt x="7" y="69"/>
                      <a:pt x="4" y="87"/>
                      <a:pt x="6" y="107"/>
                    </a:cubicBezTo>
                    <a:cubicBezTo>
                      <a:pt x="8" y="106"/>
                      <a:pt x="14" y="101"/>
                      <a:pt x="17" y="103"/>
                    </a:cubicBezTo>
                    <a:cubicBezTo>
                      <a:pt x="20" y="105"/>
                      <a:pt x="17" y="112"/>
                      <a:pt x="20" y="115"/>
                    </a:cubicBezTo>
                    <a:cubicBezTo>
                      <a:pt x="22" y="118"/>
                      <a:pt x="29" y="122"/>
                      <a:pt x="29" y="122"/>
                    </a:cubicBezTo>
                    <a:cubicBezTo>
                      <a:pt x="29" y="133"/>
                      <a:pt x="27" y="158"/>
                      <a:pt x="38" y="140"/>
                    </a:cubicBezTo>
                    <a:cubicBezTo>
                      <a:pt x="39" y="133"/>
                      <a:pt x="41" y="131"/>
                      <a:pt x="48" y="128"/>
                    </a:cubicBezTo>
                    <a:cubicBezTo>
                      <a:pt x="55" y="130"/>
                      <a:pt x="59" y="133"/>
                      <a:pt x="65" y="134"/>
                    </a:cubicBezTo>
                    <a:cubicBezTo>
                      <a:pt x="81" y="131"/>
                      <a:pt x="76" y="112"/>
                      <a:pt x="63" y="109"/>
                    </a:cubicBezTo>
                    <a:cubicBezTo>
                      <a:pt x="58" y="107"/>
                      <a:pt x="53" y="106"/>
                      <a:pt x="48" y="104"/>
                    </a:cubicBezTo>
                    <a:cubicBezTo>
                      <a:pt x="45" y="100"/>
                      <a:pt x="42" y="95"/>
                      <a:pt x="39" y="91"/>
                    </a:cubicBezTo>
                    <a:cubicBezTo>
                      <a:pt x="38" y="85"/>
                      <a:pt x="36" y="79"/>
                      <a:pt x="33" y="73"/>
                    </a:cubicBezTo>
                    <a:cubicBezTo>
                      <a:pt x="31" y="64"/>
                      <a:pt x="33" y="58"/>
                      <a:pt x="41" y="53"/>
                    </a:cubicBezTo>
                    <a:cubicBezTo>
                      <a:pt x="48" y="44"/>
                      <a:pt x="47" y="38"/>
                      <a:pt x="35" y="35"/>
                    </a:cubicBezTo>
                    <a:cubicBezTo>
                      <a:pt x="36" y="28"/>
                      <a:pt x="39" y="26"/>
                      <a:pt x="42" y="20"/>
                    </a:cubicBezTo>
                    <a:cubicBezTo>
                      <a:pt x="41" y="13"/>
                      <a:pt x="35" y="8"/>
                      <a:pt x="29" y="4"/>
                    </a:cubicBezTo>
                    <a:cubicBezTo>
                      <a:pt x="25" y="9"/>
                      <a:pt x="23" y="13"/>
                      <a:pt x="18" y="7"/>
                    </a:cubicBezTo>
                    <a:cubicBezTo>
                      <a:pt x="17" y="0"/>
                      <a:pt x="19" y="2"/>
                      <a:pt x="12" y="2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65" name="Freeform 93"/>
              <p:cNvSpPr>
                <a:spLocks/>
              </p:cNvSpPr>
              <p:nvPr/>
            </p:nvSpPr>
            <p:spPr bwMode="gray">
              <a:xfrm>
                <a:off x="4087" y="2818"/>
                <a:ext cx="65" cy="79"/>
              </a:xfrm>
              <a:custGeom>
                <a:avLst/>
                <a:gdLst>
                  <a:gd name="T0" fmla="*/ 52 w 85"/>
                  <a:gd name="T1" fmla="*/ 0 h 105"/>
                  <a:gd name="T2" fmla="*/ 44 w 85"/>
                  <a:gd name="T3" fmla="*/ 18 h 105"/>
                  <a:gd name="T4" fmla="*/ 32 w 85"/>
                  <a:gd name="T5" fmla="*/ 30 h 105"/>
                  <a:gd name="T6" fmla="*/ 16 w 85"/>
                  <a:gd name="T7" fmla="*/ 35 h 105"/>
                  <a:gd name="T8" fmla="*/ 8 w 85"/>
                  <a:gd name="T9" fmla="*/ 48 h 105"/>
                  <a:gd name="T10" fmla="*/ 4 w 85"/>
                  <a:gd name="T11" fmla="*/ 74 h 105"/>
                  <a:gd name="T12" fmla="*/ 13 w 85"/>
                  <a:gd name="T13" fmla="*/ 71 h 105"/>
                  <a:gd name="T14" fmla="*/ 25 w 85"/>
                  <a:gd name="T15" fmla="*/ 62 h 105"/>
                  <a:gd name="T16" fmla="*/ 34 w 85"/>
                  <a:gd name="T17" fmla="*/ 69 h 105"/>
                  <a:gd name="T18" fmla="*/ 58 w 85"/>
                  <a:gd name="T19" fmla="*/ 99 h 105"/>
                  <a:gd name="T20" fmla="*/ 71 w 85"/>
                  <a:gd name="T21" fmla="*/ 72 h 105"/>
                  <a:gd name="T22" fmla="*/ 85 w 85"/>
                  <a:gd name="T23" fmla="*/ 68 h 105"/>
                  <a:gd name="T24" fmla="*/ 74 w 85"/>
                  <a:gd name="T25" fmla="*/ 39 h 105"/>
                  <a:gd name="T26" fmla="*/ 52 w 85"/>
                  <a:gd name="T27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5" h="105">
                    <a:moveTo>
                      <a:pt x="52" y="0"/>
                    </a:moveTo>
                    <a:cubicBezTo>
                      <a:pt x="50" y="6"/>
                      <a:pt x="47" y="12"/>
                      <a:pt x="44" y="18"/>
                    </a:cubicBezTo>
                    <a:cubicBezTo>
                      <a:pt x="43" y="28"/>
                      <a:pt x="42" y="28"/>
                      <a:pt x="32" y="30"/>
                    </a:cubicBezTo>
                    <a:cubicBezTo>
                      <a:pt x="27" y="33"/>
                      <a:pt x="21" y="33"/>
                      <a:pt x="16" y="35"/>
                    </a:cubicBezTo>
                    <a:cubicBezTo>
                      <a:pt x="13" y="39"/>
                      <a:pt x="11" y="44"/>
                      <a:pt x="8" y="48"/>
                    </a:cubicBezTo>
                    <a:cubicBezTo>
                      <a:pt x="4" y="66"/>
                      <a:pt x="0" y="42"/>
                      <a:pt x="4" y="74"/>
                    </a:cubicBezTo>
                    <a:cubicBezTo>
                      <a:pt x="7" y="73"/>
                      <a:pt x="10" y="73"/>
                      <a:pt x="13" y="71"/>
                    </a:cubicBezTo>
                    <a:cubicBezTo>
                      <a:pt x="19" y="67"/>
                      <a:pt x="17" y="64"/>
                      <a:pt x="25" y="62"/>
                    </a:cubicBezTo>
                    <a:cubicBezTo>
                      <a:pt x="32" y="59"/>
                      <a:pt x="31" y="64"/>
                      <a:pt x="34" y="69"/>
                    </a:cubicBezTo>
                    <a:cubicBezTo>
                      <a:pt x="37" y="82"/>
                      <a:pt x="44" y="96"/>
                      <a:pt x="58" y="99"/>
                    </a:cubicBezTo>
                    <a:cubicBezTo>
                      <a:pt x="70" y="105"/>
                      <a:pt x="60" y="78"/>
                      <a:pt x="71" y="72"/>
                    </a:cubicBezTo>
                    <a:cubicBezTo>
                      <a:pt x="78" y="74"/>
                      <a:pt x="80" y="74"/>
                      <a:pt x="85" y="68"/>
                    </a:cubicBezTo>
                    <a:cubicBezTo>
                      <a:pt x="82" y="56"/>
                      <a:pt x="80" y="49"/>
                      <a:pt x="74" y="39"/>
                    </a:cubicBezTo>
                    <a:cubicBezTo>
                      <a:pt x="73" y="6"/>
                      <a:pt x="80" y="6"/>
                      <a:pt x="52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66" name="Freeform 94"/>
              <p:cNvSpPr>
                <a:spLocks/>
              </p:cNvSpPr>
              <p:nvPr/>
            </p:nvSpPr>
            <p:spPr bwMode="gray">
              <a:xfrm>
                <a:off x="4165" y="2958"/>
                <a:ext cx="29" cy="49"/>
              </a:xfrm>
              <a:custGeom>
                <a:avLst/>
                <a:gdLst>
                  <a:gd name="T0" fmla="*/ 6 w 38"/>
                  <a:gd name="T1" fmla="*/ 27 h 66"/>
                  <a:gd name="T2" fmla="*/ 26 w 38"/>
                  <a:gd name="T3" fmla="*/ 66 h 66"/>
                  <a:gd name="T4" fmla="*/ 30 w 38"/>
                  <a:gd name="T5" fmla="*/ 52 h 66"/>
                  <a:gd name="T6" fmla="*/ 38 w 38"/>
                  <a:gd name="T7" fmla="*/ 40 h 66"/>
                  <a:gd name="T8" fmla="*/ 30 w 38"/>
                  <a:gd name="T9" fmla="*/ 25 h 66"/>
                  <a:gd name="T10" fmla="*/ 20 w 38"/>
                  <a:gd name="T11" fmla="*/ 13 h 66"/>
                  <a:gd name="T12" fmla="*/ 11 w 38"/>
                  <a:gd name="T13" fmla="*/ 1 h 66"/>
                  <a:gd name="T14" fmla="*/ 2 w 38"/>
                  <a:gd name="T15" fmla="*/ 12 h 66"/>
                  <a:gd name="T16" fmla="*/ 6 w 38"/>
                  <a:gd name="T17" fmla="*/ 2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66">
                    <a:moveTo>
                      <a:pt x="6" y="27"/>
                    </a:moveTo>
                    <a:cubicBezTo>
                      <a:pt x="8" y="52"/>
                      <a:pt x="5" y="58"/>
                      <a:pt x="26" y="66"/>
                    </a:cubicBezTo>
                    <a:cubicBezTo>
                      <a:pt x="36" y="63"/>
                      <a:pt x="33" y="61"/>
                      <a:pt x="30" y="52"/>
                    </a:cubicBezTo>
                    <a:cubicBezTo>
                      <a:pt x="28" y="41"/>
                      <a:pt x="34" y="49"/>
                      <a:pt x="38" y="40"/>
                    </a:cubicBezTo>
                    <a:cubicBezTo>
                      <a:pt x="34" y="35"/>
                      <a:pt x="33" y="30"/>
                      <a:pt x="30" y="25"/>
                    </a:cubicBezTo>
                    <a:cubicBezTo>
                      <a:pt x="29" y="14"/>
                      <a:pt x="30" y="0"/>
                      <a:pt x="20" y="13"/>
                    </a:cubicBezTo>
                    <a:cubicBezTo>
                      <a:pt x="14" y="9"/>
                      <a:pt x="12" y="8"/>
                      <a:pt x="11" y="1"/>
                    </a:cubicBezTo>
                    <a:cubicBezTo>
                      <a:pt x="5" y="4"/>
                      <a:pt x="3" y="5"/>
                      <a:pt x="2" y="12"/>
                    </a:cubicBezTo>
                    <a:cubicBezTo>
                      <a:pt x="3" y="25"/>
                      <a:pt x="0" y="21"/>
                      <a:pt x="6" y="27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67" name="Freeform 95"/>
              <p:cNvSpPr>
                <a:spLocks/>
              </p:cNvSpPr>
              <p:nvPr/>
            </p:nvSpPr>
            <p:spPr bwMode="gray">
              <a:xfrm>
                <a:off x="4148" y="3040"/>
                <a:ext cx="19" cy="17"/>
              </a:xfrm>
              <a:custGeom>
                <a:avLst/>
                <a:gdLst>
                  <a:gd name="T0" fmla="*/ 0 w 24"/>
                  <a:gd name="T1" fmla="*/ 0 h 23"/>
                  <a:gd name="T2" fmla="*/ 6 w 24"/>
                  <a:gd name="T3" fmla="*/ 23 h 23"/>
                  <a:gd name="T4" fmla="*/ 24 w 24"/>
                  <a:gd name="T5" fmla="*/ 11 h 23"/>
                  <a:gd name="T6" fmla="*/ 0 w 24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3">
                    <a:moveTo>
                      <a:pt x="0" y="0"/>
                    </a:moveTo>
                    <a:cubicBezTo>
                      <a:pt x="1" y="8"/>
                      <a:pt x="3" y="16"/>
                      <a:pt x="6" y="23"/>
                    </a:cubicBezTo>
                    <a:cubicBezTo>
                      <a:pt x="19" y="20"/>
                      <a:pt x="19" y="22"/>
                      <a:pt x="24" y="11"/>
                    </a:cubicBezTo>
                    <a:cubicBezTo>
                      <a:pt x="20" y="0"/>
                      <a:pt x="4" y="8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68" name="Freeform 96"/>
              <p:cNvSpPr>
                <a:spLocks/>
              </p:cNvSpPr>
              <p:nvPr/>
            </p:nvSpPr>
            <p:spPr bwMode="gray">
              <a:xfrm>
                <a:off x="4176" y="3030"/>
                <a:ext cx="46" cy="37"/>
              </a:xfrm>
              <a:custGeom>
                <a:avLst/>
                <a:gdLst>
                  <a:gd name="T0" fmla="*/ 9 w 60"/>
                  <a:gd name="T1" fmla="*/ 0 h 49"/>
                  <a:gd name="T2" fmla="*/ 0 w 60"/>
                  <a:gd name="T3" fmla="*/ 18 h 49"/>
                  <a:gd name="T4" fmla="*/ 28 w 60"/>
                  <a:gd name="T5" fmla="*/ 33 h 49"/>
                  <a:gd name="T6" fmla="*/ 42 w 60"/>
                  <a:gd name="T7" fmla="*/ 46 h 49"/>
                  <a:gd name="T8" fmla="*/ 60 w 60"/>
                  <a:gd name="T9" fmla="*/ 42 h 49"/>
                  <a:gd name="T10" fmla="*/ 49 w 60"/>
                  <a:gd name="T11" fmla="*/ 24 h 49"/>
                  <a:gd name="T12" fmla="*/ 28 w 60"/>
                  <a:gd name="T13" fmla="*/ 3 h 49"/>
                  <a:gd name="T14" fmla="*/ 19 w 60"/>
                  <a:gd name="T15" fmla="*/ 16 h 49"/>
                  <a:gd name="T16" fmla="*/ 9 w 60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49">
                    <a:moveTo>
                      <a:pt x="9" y="0"/>
                    </a:moveTo>
                    <a:cubicBezTo>
                      <a:pt x="8" y="7"/>
                      <a:pt x="0" y="18"/>
                      <a:pt x="0" y="18"/>
                    </a:cubicBezTo>
                    <a:cubicBezTo>
                      <a:pt x="2" y="36"/>
                      <a:pt x="9" y="31"/>
                      <a:pt x="28" y="33"/>
                    </a:cubicBezTo>
                    <a:cubicBezTo>
                      <a:pt x="33" y="40"/>
                      <a:pt x="33" y="44"/>
                      <a:pt x="42" y="46"/>
                    </a:cubicBezTo>
                    <a:cubicBezTo>
                      <a:pt x="49" y="49"/>
                      <a:pt x="56" y="49"/>
                      <a:pt x="60" y="42"/>
                    </a:cubicBezTo>
                    <a:cubicBezTo>
                      <a:pt x="58" y="32"/>
                      <a:pt x="59" y="26"/>
                      <a:pt x="49" y="24"/>
                    </a:cubicBezTo>
                    <a:cubicBezTo>
                      <a:pt x="47" y="12"/>
                      <a:pt x="41" y="5"/>
                      <a:pt x="28" y="3"/>
                    </a:cubicBezTo>
                    <a:cubicBezTo>
                      <a:pt x="23" y="10"/>
                      <a:pt x="30" y="23"/>
                      <a:pt x="19" y="16"/>
                    </a:cubicBezTo>
                    <a:cubicBezTo>
                      <a:pt x="17" y="6"/>
                      <a:pt x="20" y="0"/>
                      <a:pt x="9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69" name="Freeform 97"/>
              <p:cNvSpPr>
                <a:spLocks/>
              </p:cNvSpPr>
              <p:nvPr/>
            </p:nvSpPr>
            <p:spPr bwMode="gray">
              <a:xfrm>
                <a:off x="4247" y="3100"/>
                <a:ext cx="24" cy="33"/>
              </a:xfrm>
              <a:custGeom>
                <a:avLst/>
                <a:gdLst>
                  <a:gd name="T0" fmla="*/ 28 w 32"/>
                  <a:gd name="T1" fmla="*/ 0 h 44"/>
                  <a:gd name="T2" fmla="*/ 10 w 32"/>
                  <a:gd name="T3" fmla="*/ 11 h 44"/>
                  <a:gd name="T4" fmla="*/ 12 w 32"/>
                  <a:gd name="T5" fmla="*/ 32 h 44"/>
                  <a:gd name="T6" fmla="*/ 24 w 32"/>
                  <a:gd name="T7" fmla="*/ 36 h 44"/>
                  <a:gd name="T8" fmla="*/ 28 w 32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4">
                    <a:moveTo>
                      <a:pt x="28" y="0"/>
                    </a:moveTo>
                    <a:cubicBezTo>
                      <a:pt x="32" y="10"/>
                      <a:pt x="18" y="9"/>
                      <a:pt x="10" y="11"/>
                    </a:cubicBezTo>
                    <a:cubicBezTo>
                      <a:pt x="0" y="18"/>
                      <a:pt x="7" y="24"/>
                      <a:pt x="12" y="32"/>
                    </a:cubicBezTo>
                    <a:cubicBezTo>
                      <a:pt x="14" y="44"/>
                      <a:pt x="15" y="41"/>
                      <a:pt x="24" y="36"/>
                    </a:cubicBezTo>
                    <a:cubicBezTo>
                      <a:pt x="32" y="25"/>
                      <a:pt x="29" y="14"/>
                      <a:pt x="28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70" name="Freeform 98"/>
              <p:cNvSpPr>
                <a:spLocks/>
              </p:cNvSpPr>
              <p:nvPr/>
            </p:nvSpPr>
            <p:spPr bwMode="gray">
              <a:xfrm>
                <a:off x="4520" y="3058"/>
                <a:ext cx="47" cy="47"/>
              </a:xfrm>
              <a:custGeom>
                <a:avLst/>
                <a:gdLst>
                  <a:gd name="T0" fmla="*/ 7 w 61"/>
                  <a:gd name="T1" fmla="*/ 0 h 63"/>
                  <a:gd name="T2" fmla="*/ 0 w 61"/>
                  <a:gd name="T3" fmla="*/ 14 h 63"/>
                  <a:gd name="T4" fmla="*/ 24 w 61"/>
                  <a:gd name="T5" fmla="*/ 35 h 63"/>
                  <a:gd name="T6" fmla="*/ 36 w 61"/>
                  <a:gd name="T7" fmla="*/ 54 h 63"/>
                  <a:gd name="T8" fmla="*/ 46 w 61"/>
                  <a:gd name="T9" fmla="*/ 63 h 63"/>
                  <a:gd name="T10" fmla="*/ 61 w 61"/>
                  <a:gd name="T11" fmla="*/ 56 h 63"/>
                  <a:gd name="T12" fmla="*/ 33 w 61"/>
                  <a:gd name="T13" fmla="*/ 17 h 63"/>
                  <a:gd name="T14" fmla="*/ 7 w 61"/>
                  <a:gd name="T1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63">
                    <a:moveTo>
                      <a:pt x="7" y="0"/>
                    </a:moveTo>
                    <a:cubicBezTo>
                      <a:pt x="6" y="6"/>
                      <a:pt x="3" y="9"/>
                      <a:pt x="0" y="14"/>
                    </a:cubicBezTo>
                    <a:cubicBezTo>
                      <a:pt x="7" y="23"/>
                      <a:pt x="13" y="31"/>
                      <a:pt x="24" y="35"/>
                    </a:cubicBezTo>
                    <a:cubicBezTo>
                      <a:pt x="27" y="42"/>
                      <a:pt x="31" y="48"/>
                      <a:pt x="36" y="54"/>
                    </a:cubicBezTo>
                    <a:cubicBezTo>
                      <a:pt x="37" y="61"/>
                      <a:pt x="40" y="59"/>
                      <a:pt x="46" y="63"/>
                    </a:cubicBezTo>
                    <a:cubicBezTo>
                      <a:pt x="54" y="62"/>
                      <a:pt x="56" y="62"/>
                      <a:pt x="61" y="56"/>
                    </a:cubicBezTo>
                    <a:cubicBezTo>
                      <a:pt x="59" y="46"/>
                      <a:pt x="42" y="23"/>
                      <a:pt x="33" y="17"/>
                    </a:cubicBezTo>
                    <a:cubicBezTo>
                      <a:pt x="23" y="10"/>
                      <a:pt x="14" y="9"/>
                      <a:pt x="7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71" name="Freeform 99"/>
              <p:cNvSpPr>
                <a:spLocks/>
              </p:cNvSpPr>
              <p:nvPr/>
            </p:nvSpPr>
            <p:spPr bwMode="gray">
              <a:xfrm>
                <a:off x="4113" y="3117"/>
                <a:ext cx="47" cy="50"/>
              </a:xfrm>
              <a:custGeom>
                <a:avLst/>
                <a:gdLst>
                  <a:gd name="T0" fmla="*/ 28 w 61"/>
                  <a:gd name="T1" fmla="*/ 7 h 67"/>
                  <a:gd name="T2" fmla="*/ 30 w 61"/>
                  <a:gd name="T3" fmla="*/ 34 h 67"/>
                  <a:gd name="T4" fmla="*/ 16 w 61"/>
                  <a:gd name="T5" fmla="*/ 43 h 67"/>
                  <a:gd name="T6" fmla="*/ 22 w 61"/>
                  <a:gd name="T7" fmla="*/ 67 h 67"/>
                  <a:gd name="T8" fmla="*/ 48 w 61"/>
                  <a:gd name="T9" fmla="*/ 58 h 67"/>
                  <a:gd name="T10" fmla="*/ 60 w 61"/>
                  <a:gd name="T11" fmla="*/ 47 h 67"/>
                  <a:gd name="T12" fmla="*/ 51 w 61"/>
                  <a:gd name="T13" fmla="*/ 28 h 67"/>
                  <a:gd name="T14" fmla="*/ 57 w 61"/>
                  <a:gd name="T15" fmla="*/ 14 h 67"/>
                  <a:gd name="T16" fmla="*/ 55 w 61"/>
                  <a:gd name="T17" fmla="*/ 2 h 67"/>
                  <a:gd name="T18" fmla="*/ 46 w 61"/>
                  <a:gd name="T19" fmla="*/ 4 h 67"/>
                  <a:gd name="T20" fmla="*/ 51 w 61"/>
                  <a:gd name="T21" fmla="*/ 5 h 67"/>
                  <a:gd name="T22" fmla="*/ 49 w 61"/>
                  <a:gd name="T23" fmla="*/ 16 h 67"/>
                  <a:gd name="T24" fmla="*/ 43 w 61"/>
                  <a:gd name="T25" fmla="*/ 23 h 67"/>
                  <a:gd name="T26" fmla="*/ 28 w 61"/>
                  <a:gd name="T27" fmla="*/ 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" h="67">
                    <a:moveTo>
                      <a:pt x="28" y="7"/>
                    </a:moveTo>
                    <a:cubicBezTo>
                      <a:pt x="17" y="15"/>
                      <a:pt x="24" y="25"/>
                      <a:pt x="30" y="34"/>
                    </a:cubicBezTo>
                    <a:cubicBezTo>
                      <a:pt x="27" y="44"/>
                      <a:pt x="26" y="44"/>
                      <a:pt x="16" y="43"/>
                    </a:cubicBezTo>
                    <a:cubicBezTo>
                      <a:pt x="0" y="46"/>
                      <a:pt x="13" y="63"/>
                      <a:pt x="22" y="67"/>
                    </a:cubicBezTo>
                    <a:cubicBezTo>
                      <a:pt x="31" y="65"/>
                      <a:pt x="39" y="60"/>
                      <a:pt x="48" y="58"/>
                    </a:cubicBezTo>
                    <a:cubicBezTo>
                      <a:pt x="51" y="52"/>
                      <a:pt x="54" y="50"/>
                      <a:pt x="60" y="47"/>
                    </a:cubicBezTo>
                    <a:cubicBezTo>
                      <a:pt x="61" y="40"/>
                      <a:pt x="51" y="28"/>
                      <a:pt x="51" y="28"/>
                    </a:cubicBezTo>
                    <a:cubicBezTo>
                      <a:pt x="52" y="22"/>
                      <a:pt x="55" y="19"/>
                      <a:pt x="57" y="14"/>
                    </a:cubicBezTo>
                    <a:cubicBezTo>
                      <a:pt x="56" y="10"/>
                      <a:pt x="58" y="5"/>
                      <a:pt x="55" y="2"/>
                    </a:cubicBezTo>
                    <a:cubicBezTo>
                      <a:pt x="53" y="0"/>
                      <a:pt x="48" y="2"/>
                      <a:pt x="46" y="4"/>
                    </a:cubicBezTo>
                    <a:cubicBezTo>
                      <a:pt x="45" y="5"/>
                      <a:pt x="49" y="5"/>
                      <a:pt x="51" y="5"/>
                    </a:cubicBezTo>
                    <a:cubicBezTo>
                      <a:pt x="57" y="10"/>
                      <a:pt x="52" y="9"/>
                      <a:pt x="49" y="16"/>
                    </a:cubicBezTo>
                    <a:cubicBezTo>
                      <a:pt x="58" y="23"/>
                      <a:pt x="50" y="22"/>
                      <a:pt x="43" y="23"/>
                    </a:cubicBezTo>
                    <a:cubicBezTo>
                      <a:pt x="34" y="22"/>
                      <a:pt x="31" y="16"/>
                      <a:pt x="28" y="7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72" name="Freeform 100"/>
              <p:cNvSpPr>
                <a:spLocks/>
              </p:cNvSpPr>
              <p:nvPr/>
            </p:nvSpPr>
            <p:spPr bwMode="gray">
              <a:xfrm>
                <a:off x="4063" y="3136"/>
                <a:ext cx="33" cy="27"/>
              </a:xfrm>
              <a:custGeom>
                <a:avLst/>
                <a:gdLst>
                  <a:gd name="T0" fmla="*/ 21 w 43"/>
                  <a:gd name="T1" fmla="*/ 3 h 36"/>
                  <a:gd name="T2" fmla="*/ 6 w 43"/>
                  <a:gd name="T3" fmla="*/ 6 h 36"/>
                  <a:gd name="T4" fmla="*/ 33 w 43"/>
                  <a:gd name="T5" fmla="*/ 36 h 36"/>
                  <a:gd name="T6" fmla="*/ 42 w 43"/>
                  <a:gd name="T7" fmla="*/ 30 h 36"/>
                  <a:gd name="T8" fmla="*/ 21 w 43"/>
                  <a:gd name="T9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6">
                    <a:moveTo>
                      <a:pt x="21" y="3"/>
                    </a:moveTo>
                    <a:cubicBezTo>
                      <a:pt x="14" y="0"/>
                      <a:pt x="12" y="2"/>
                      <a:pt x="6" y="6"/>
                    </a:cubicBezTo>
                    <a:cubicBezTo>
                      <a:pt x="0" y="17"/>
                      <a:pt x="23" y="32"/>
                      <a:pt x="33" y="36"/>
                    </a:cubicBezTo>
                    <a:cubicBezTo>
                      <a:pt x="36" y="35"/>
                      <a:pt x="42" y="34"/>
                      <a:pt x="42" y="30"/>
                    </a:cubicBezTo>
                    <a:cubicBezTo>
                      <a:pt x="43" y="24"/>
                      <a:pt x="27" y="3"/>
                      <a:pt x="21" y="3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73" name="Freeform 101"/>
              <p:cNvSpPr>
                <a:spLocks/>
              </p:cNvSpPr>
              <p:nvPr/>
            </p:nvSpPr>
            <p:spPr bwMode="gray">
              <a:xfrm>
                <a:off x="4042" y="3107"/>
                <a:ext cx="24" cy="31"/>
              </a:xfrm>
              <a:custGeom>
                <a:avLst/>
                <a:gdLst>
                  <a:gd name="T0" fmla="*/ 21 w 32"/>
                  <a:gd name="T1" fmla="*/ 0 h 41"/>
                  <a:gd name="T2" fmla="*/ 0 w 32"/>
                  <a:gd name="T3" fmla="*/ 26 h 41"/>
                  <a:gd name="T4" fmla="*/ 16 w 32"/>
                  <a:gd name="T5" fmla="*/ 24 h 41"/>
                  <a:gd name="T6" fmla="*/ 19 w 32"/>
                  <a:gd name="T7" fmla="*/ 29 h 41"/>
                  <a:gd name="T8" fmla="*/ 16 w 32"/>
                  <a:gd name="T9" fmla="*/ 35 h 41"/>
                  <a:gd name="T10" fmla="*/ 30 w 32"/>
                  <a:gd name="T11" fmla="*/ 21 h 41"/>
                  <a:gd name="T12" fmla="*/ 24 w 32"/>
                  <a:gd name="T13" fmla="*/ 9 h 41"/>
                  <a:gd name="T14" fmla="*/ 21 w 32"/>
                  <a:gd name="T1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41">
                    <a:moveTo>
                      <a:pt x="21" y="0"/>
                    </a:moveTo>
                    <a:cubicBezTo>
                      <a:pt x="15" y="10"/>
                      <a:pt x="6" y="16"/>
                      <a:pt x="0" y="26"/>
                    </a:cubicBezTo>
                    <a:cubicBezTo>
                      <a:pt x="7" y="27"/>
                      <a:pt x="10" y="27"/>
                      <a:pt x="16" y="24"/>
                    </a:cubicBezTo>
                    <a:cubicBezTo>
                      <a:pt x="17" y="26"/>
                      <a:pt x="19" y="27"/>
                      <a:pt x="19" y="29"/>
                    </a:cubicBezTo>
                    <a:cubicBezTo>
                      <a:pt x="19" y="31"/>
                      <a:pt x="15" y="33"/>
                      <a:pt x="16" y="35"/>
                    </a:cubicBezTo>
                    <a:cubicBezTo>
                      <a:pt x="19" y="41"/>
                      <a:pt x="29" y="23"/>
                      <a:pt x="30" y="21"/>
                    </a:cubicBezTo>
                    <a:cubicBezTo>
                      <a:pt x="32" y="9"/>
                      <a:pt x="26" y="19"/>
                      <a:pt x="24" y="9"/>
                    </a:cubicBezTo>
                    <a:cubicBezTo>
                      <a:pt x="25" y="1"/>
                      <a:pt x="27" y="4"/>
                      <a:pt x="21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74" name="Freeform 102"/>
              <p:cNvSpPr>
                <a:spLocks/>
              </p:cNvSpPr>
              <p:nvPr/>
            </p:nvSpPr>
            <p:spPr bwMode="gray">
              <a:xfrm>
                <a:off x="4076" y="3118"/>
                <a:ext cx="35" cy="24"/>
              </a:xfrm>
              <a:custGeom>
                <a:avLst/>
                <a:gdLst>
                  <a:gd name="T0" fmla="*/ 21 w 45"/>
                  <a:gd name="T1" fmla="*/ 0 h 32"/>
                  <a:gd name="T2" fmla="*/ 0 w 45"/>
                  <a:gd name="T3" fmla="*/ 7 h 32"/>
                  <a:gd name="T4" fmla="*/ 27 w 45"/>
                  <a:gd name="T5" fmla="*/ 31 h 32"/>
                  <a:gd name="T6" fmla="*/ 45 w 45"/>
                  <a:gd name="T7" fmla="*/ 24 h 32"/>
                  <a:gd name="T8" fmla="*/ 22 w 45"/>
                  <a:gd name="T9" fmla="*/ 10 h 32"/>
                  <a:gd name="T10" fmla="*/ 21 w 45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32">
                    <a:moveTo>
                      <a:pt x="21" y="0"/>
                    </a:moveTo>
                    <a:cubicBezTo>
                      <a:pt x="10" y="1"/>
                      <a:pt x="8" y="1"/>
                      <a:pt x="0" y="7"/>
                    </a:cubicBezTo>
                    <a:cubicBezTo>
                      <a:pt x="3" y="20"/>
                      <a:pt x="15" y="29"/>
                      <a:pt x="27" y="31"/>
                    </a:cubicBezTo>
                    <a:cubicBezTo>
                      <a:pt x="36" y="30"/>
                      <a:pt x="41" y="32"/>
                      <a:pt x="45" y="24"/>
                    </a:cubicBezTo>
                    <a:cubicBezTo>
                      <a:pt x="32" y="16"/>
                      <a:pt x="30" y="23"/>
                      <a:pt x="22" y="10"/>
                    </a:cubicBezTo>
                    <a:cubicBezTo>
                      <a:pt x="21" y="2"/>
                      <a:pt x="21" y="5"/>
                      <a:pt x="21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75" name="Freeform 103"/>
              <p:cNvSpPr>
                <a:spLocks/>
              </p:cNvSpPr>
              <p:nvPr/>
            </p:nvSpPr>
            <p:spPr bwMode="gray">
              <a:xfrm>
                <a:off x="4026" y="2787"/>
                <a:ext cx="28" cy="55"/>
              </a:xfrm>
              <a:custGeom>
                <a:avLst/>
                <a:gdLst>
                  <a:gd name="T0" fmla="*/ 30 w 35"/>
                  <a:gd name="T1" fmla="*/ 0 h 74"/>
                  <a:gd name="T2" fmla="*/ 21 w 35"/>
                  <a:gd name="T3" fmla="*/ 15 h 74"/>
                  <a:gd name="T4" fmla="*/ 9 w 35"/>
                  <a:gd name="T5" fmla="*/ 36 h 74"/>
                  <a:gd name="T6" fmla="*/ 0 w 35"/>
                  <a:gd name="T7" fmla="*/ 59 h 74"/>
                  <a:gd name="T8" fmla="*/ 8 w 35"/>
                  <a:gd name="T9" fmla="*/ 74 h 74"/>
                  <a:gd name="T10" fmla="*/ 20 w 35"/>
                  <a:gd name="T11" fmla="*/ 59 h 74"/>
                  <a:gd name="T12" fmla="*/ 35 w 35"/>
                  <a:gd name="T13" fmla="*/ 32 h 74"/>
                  <a:gd name="T14" fmla="*/ 30 w 35"/>
                  <a:gd name="T1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74">
                    <a:moveTo>
                      <a:pt x="30" y="0"/>
                    </a:moveTo>
                    <a:cubicBezTo>
                      <a:pt x="33" y="8"/>
                      <a:pt x="29" y="14"/>
                      <a:pt x="21" y="15"/>
                    </a:cubicBezTo>
                    <a:cubicBezTo>
                      <a:pt x="19" y="27"/>
                      <a:pt x="24" y="33"/>
                      <a:pt x="9" y="36"/>
                    </a:cubicBezTo>
                    <a:cubicBezTo>
                      <a:pt x="13" y="50"/>
                      <a:pt x="12" y="52"/>
                      <a:pt x="0" y="59"/>
                    </a:cubicBezTo>
                    <a:cubicBezTo>
                      <a:pt x="3" y="64"/>
                      <a:pt x="5" y="69"/>
                      <a:pt x="8" y="74"/>
                    </a:cubicBezTo>
                    <a:cubicBezTo>
                      <a:pt x="15" y="71"/>
                      <a:pt x="16" y="65"/>
                      <a:pt x="20" y="59"/>
                    </a:cubicBezTo>
                    <a:cubicBezTo>
                      <a:pt x="22" y="47"/>
                      <a:pt x="28" y="41"/>
                      <a:pt x="35" y="32"/>
                    </a:cubicBezTo>
                    <a:cubicBezTo>
                      <a:pt x="34" y="26"/>
                      <a:pt x="30" y="8"/>
                      <a:pt x="30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76" name="Freeform 104"/>
              <p:cNvSpPr>
                <a:spLocks/>
              </p:cNvSpPr>
              <p:nvPr/>
            </p:nvSpPr>
            <p:spPr bwMode="gray">
              <a:xfrm>
                <a:off x="4078" y="2778"/>
                <a:ext cx="20" cy="55"/>
              </a:xfrm>
              <a:custGeom>
                <a:avLst/>
                <a:gdLst>
                  <a:gd name="T0" fmla="*/ 13 w 25"/>
                  <a:gd name="T1" fmla="*/ 7 h 73"/>
                  <a:gd name="T2" fmla="*/ 4 w 25"/>
                  <a:gd name="T3" fmla="*/ 8 h 73"/>
                  <a:gd name="T4" fmla="*/ 0 w 25"/>
                  <a:gd name="T5" fmla="*/ 22 h 73"/>
                  <a:gd name="T6" fmla="*/ 15 w 25"/>
                  <a:gd name="T7" fmla="*/ 41 h 73"/>
                  <a:gd name="T8" fmla="*/ 25 w 25"/>
                  <a:gd name="T9" fmla="*/ 56 h 73"/>
                  <a:gd name="T10" fmla="*/ 16 w 25"/>
                  <a:gd name="T11" fmla="*/ 20 h 73"/>
                  <a:gd name="T12" fmla="*/ 13 w 25"/>
                  <a:gd name="T13" fmla="*/ 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73">
                    <a:moveTo>
                      <a:pt x="13" y="7"/>
                    </a:moveTo>
                    <a:cubicBezTo>
                      <a:pt x="9" y="0"/>
                      <a:pt x="7" y="2"/>
                      <a:pt x="4" y="8"/>
                    </a:cubicBezTo>
                    <a:cubicBezTo>
                      <a:pt x="3" y="13"/>
                      <a:pt x="1" y="17"/>
                      <a:pt x="0" y="22"/>
                    </a:cubicBezTo>
                    <a:cubicBezTo>
                      <a:pt x="1" y="35"/>
                      <a:pt x="6" y="33"/>
                      <a:pt x="15" y="41"/>
                    </a:cubicBezTo>
                    <a:cubicBezTo>
                      <a:pt x="16" y="52"/>
                      <a:pt x="15" y="73"/>
                      <a:pt x="25" y="56"/>
                    </a:cubicBezTo>
                    <a:cubicBezTo>
                      <a:pt x="24" y="33"/>
                      <a:pt x="23" y="36"/>
                      <a:pt x="16" y="20"/>
                    </a:cubicBezTo>
                    <a:cubicBezTo>
                      <a:pt x="15" y="11"/>
                      <a:pt x="16" y="15"/>
                      <a:pt x="13" y="7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77" name="Freeform 105"/>
              <p:cNvSpPr>
                <a:spLocks/>
              </p:cNvSpPr>
              <p:nvPr/>
            </p:nvSpPr>
            <p:spPr bwMode="gray">
              <a:xfrm>
                <a:off x="4101" y="2761"/>
                <a:ext cx="10" cy="25"/>
              </a:xfrm>
              <a:custGeom>
                <a:avLst/>
                <a:gdLst>
                  <a:gd name="T0" fmla="*/ 11 w 14"/>
                  <a:gd name="T1" fmla="*/ 0 h 33"/>
                  <a:gd name="T2" fmla="*/ 1 w 14"/>
                  <a:gd name="T3" fmla="*/ 10 h 33"/>
                  <a:gd name="T4" fmla="*/ 11 w 14"/>
                  <a:gd name="T5" fmla="*/ 25 h 33"/>
                  <a:gd name="T6" fmla="*/ 11 w 14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33">
                    <a:moveTo>
                      <a:pt x="11" y="0"/>
                    </a:moveTo>
                    <a:cubicBezTo>
                      <a:pt x="7" y="3"/>
                      <a:pt x="5" y="7"/>
                      <a:pt x="1" y="10"/>
                    </a:cubicBezTo>
                    <a:cubicBezTo>
                      <a:pt x="2" y="18"/>
                      <a:pt x="0" y="33"/>
                      <a:pt x="11" y="25"/>
                    </a:cubicBezTo>
                    <a:cubicBezTo>
                      <a:pt x="14" y="15"/>
                      <a:pt x="5" y="4"/>
                      <a:pt x="11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78" name="Freeform 106"/>
              <p:cNvSpPr>
                <a:spLocks/>
              </p:cNvSpPr>
              <p:nvPr/>
            </p:nvSpPr>
            <p:spPr bwMode="gray">
              <a:xfrm>
                <a:off x="4111" y="2773"/>
                <a:ext cx="22" cy="48"/>
              </a:xfrm>
              <a:custGeom>
                <a:avLst/>
                <a:gdLst>
                  <a:gd name="T0" fmla="*/ 5 w 28"/>
                  <a:gd name="T1" fmla="*/ 0 h 64"/>
                  <a:gd name="T2" fmla="*/ 11 w 28"/>
                  <a:gd name="T3" fmla="*/ 14 h 64"/>
                  <a:gd name="T4" fmla="*/ 20 w 28"/>
                  <a:gd name="T5" fmla="*/ 21 h 64"/>
                  <a:gd name="T6" fmla="*/ 8 w 28"/>
                  <a:gd name="T7" fmla="*/ 39 h 64"/>
                  <a:gd name="T8" fmla="*/ 0 w 28"/>
                  <a:gd name="T9" fmla="*/ 56 h 64"/>
                  <a:gd name="T10" fmla="*/ 11 w 28"/>
                  <a:gd name="T11" fmla="*/ 57 h 64"/>
                  <a:gd name="T12" fmla="*/ 26 w 28"/>
                  <a:gd name="T13" fmla="*/ 26 h 64"/>
                  <a:gd name="T14" fmla="*/ 5 w 28"/>
                  <a:gd name="T1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64">
                    <a:moveTo>
                      <a:pt x="5" y="0"/>
                    </a:moveTo>
                    <a:cubicBezTo>
                      <a:pt x="6" y="5"/>
                      <a:pt x="7" y="10"/>
                      <a:pt x="11" y="14"/>
                    </a:cubicBezTo>
                    <a:cubicBezTo>
                      <a:pt x="14" y="17"/>
                      <a:pt x="20" y="21"/>
                      <a:pt x="20" y="21"/>
                    </a:cubicBezTo>
                    <a:cubicBezTo>
                      <a:pt x="9" y="27"/>
                      <a:pt x="0" y="23"/>
                      <a:pt x="8" y="39"/>
                    </a:cubicBezTo>
                    <a:cubicBezTo>
                      <a:pt x="6" y="47"/>
                      <a:pt x="4" y="50"/>
                      <a:pt x="0" y="56"/>
                    </a:cubicBezTo>
                    <a:cubicBezTo>
                      <a:pt x="4" y="62"/>
                      <a:pt x="7" y="64"/>
                      <a:pt x="11" y="57"/>
                    </a:cubicBezTo>
                    <a:cubicBezTo>
                      <a:pt x="13" y="43"/>
                      <a:pt x="10" y="29"/>
                      <a:pt x="26" y="26"/>
                    </a:cubicBezTo>
                    <a:cubicBezTo>
                      <a:pt x="28" y="15"/>
                      <a:pt x="14" y="4"/>
                      <a:pt x="5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79" name="Freeform 107"/>
              <p:cNvSpPr>
                <a:spLocks/>
              </p:cNvSpPr>
              <p:nvPr/>
            </p:nvSpPr>
            <p:spPr bwMode="gray">
              <a:xfrm>
                <a:off x="3836" y="2842"/>
                <a:ext cx="12" cy="27"/>
              </a:xfrm>
              <a:custGeom>
                <a:avLst/>
                <a:gdLst>
                  <a:gd name="T0" fmla="*/ 14 w 16"/>
                  <a:gd name="T1" fmla="*/ 3 h 36"/>
                  <a:gd name="T2" fmla="*/ 0 w 16"/>
                  <a:gd name="T3" fmla="*/ 7 h 36"/>
                  <a:gd name="T4" fmla="*/ 8 w 16"/>
                  <a:gd name="T5" fmla="*/ 22 h 36"/>
                  <a:gd name="T6" fmla="*/ 14 w 16"/>
                  <a:gd name="T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4" y="3"/>
                    </a:moveTo>
                    <a:cubicBezTo>
                      <a:pt x="7" y="0"/>
                      <a:pt x="4" y="1"/>
                      <a:pt x="0" y="7"/>
                    </a:cubicBezTo>
                    <a:cubicBezTo>
                      <a:pt x="3" y="14"/>
                      <a:pt x="2" y="17"/>
                      <a:pt x="8" y="22"/>
                    </a:cubicBezTo>
                    <a:cubicBezTo>
                      <a:pt x="16" y="36"/>
                      <a:pt x="11" y="7"/>
                      <a:pt x="14" y="3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80" name="Freeform 108"/>
              <p:cNvSpPr>
                <a:spLocks/>
              </p:cNvSpPr>
              <p:nvPr/>
            </p:nvSpPr>
            <p:spPr bwMode="gray">
              <a:xfrm>
                <a:off x="3825" y="2819"/>
                <a:ext cx="11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81" name="Freeform 109"/>
              <p:cNvSpPr>
                <a:spLocks/>
              </p:cNvSpPr>
              <p:nvPr/>
            </p:nvSpPr>
            <p:spPr bwMode="gray">
              <a:xfrm>
                <a:off x="3821" y="2801"/>
                <a:ext cx="12" cy="14"/>
              </a:xfrm>
              <a:custGeom>
                <a:avLst/>
                <a:gdLst>
                  <a:gd name="T0" fmla="*/ 10 w 16"/>
                  <a:gd name="T1" fmla="*/ 5 h 19"/>
                  <a:gd name="T2" fmla="*/ 0 w 16"/>
                  <a:gd name="T3" fmla="*/ 10 h 19"/>
                  <a:gd name="T4" fmla="*/ 12 w 16"/>
                  <a:gd name="T5" fmla="*/ 19 h 19"/>
                  <a:gd name="T6" fmla="*/ 10 w 16"/>
                  <a:gd name="T7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9">
                    <a:moveTo>
                      <a:pt x="10" y="5"/>
                    </a:moveTo>
                    <a:cubicBezTo>
                      <a:pt x="4" y="0"/>
                      <a:pt x="1" y="3"/>
                      <a:pt x="0" y="10"/>
                    </a:cubicBezTo>
                    <a:cubicBezTo>
                      <a:pt x="4" y="15"/>
                      <a:pt x="7" y="16"/>
                      <a:pt x="12" y="19"/>
                    </a:cubicBezTo>
                    <a:cubicBezTo>
                      <a:pt x="16" y="12"/>
                      <a:pt x="14" y="12"/>
                      <a:pt x="10" y="5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82" name="Freeform 110"/>
              <p:cNvSpPr>
                <a:spLocks/>
              </p:cNvSpPr>
              <p:nvPr/>
            </p:nvSpPr>
            <p:spPr bwMode="gray">
              <a:xfrm>
                <a:off x="3842" y="2768"/>
                <a:ext cx="11" cy="19"/>
              </a:xfrm>
              <a:custGeom>
                <a:avLst/>
                <a:gdLst>
                  <a:gd name="T0" fmla="*/ 6 w 14"/>
                  <a:gd name="T1" fmla="*/ 0 h 25"/>
                  <a:gd name="T2" fmla="*/ 0 w 14"/>
                  <a:gd name="T3" fmla="*/ 13 h 25"/>
                  <a:gd name="T4" fmla="*/ 12 w 14"/>
                  <a:gd name="T5" fmla="*/ 24 h 25"/>
                  <a:gd name="T6" fmla="*/ 6 w 14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5">
                    <a:moveTo>
                      <a:pt x="6" y="0"/>
                    </a:moveTo>
                    <a:cubicBezTo>
                      <a:pt x="4" y="5"/>
                      <a:pt x="3" y="9"/>
                      <a:pt x="0" y="13"/>
                    </a:cubicBezTo>
                    <a:cubicBezTo>
                      <a:pt x="1" y="24"/>
                      <a:pt x="1" y="25"/>
                      <a:pt x="12" y="24"/>
                    </a:cubicBezTo>
                    <a:cubicBezTo>
                      <a:pt x="14" y="12"/>
                      <a:pt x="8" y="10"/>
                      <a:pt x="6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83" name="Freeform 111"/>
              <p:cNvSpPr>
                <a:spLocks/>
              </p:cNvSpPr>
              <p:nvPr/>
            </p:nvSpPr>
            <p:spPr bwMode="gray">
              <a:xfrm>
                <a:off x="3811" y="2786"/>
                <a:ext cx="16" cy="13"/>
              </a:xfrm>
              <a:custGeom>
                <a:avLst/>
                <a:gdLst>
                  <a:gd name="T0" fmla="*/ 13 w 22"/>
                  <a:gd name="T1" fmla="*/ 0 h 18"/>
                  <a:gd name="T2" fmla="*/ 19 w 22"/>
                  <a:gd name="T3" fmla="*/ 18 h 18"/>
                  <a:gd name="T4" fmla="*/ 14 w 22"/>
                  <a:gd name="T5" fmla="*/ 6 h 18"/>
                  <a:gd name="T6" fmla="*/ 13 w 2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">
                    <a:moveTo>
                      <a:pt x="13" y="0"/>
                    </a:moveTo>
                    <a:cubicBezTo>
                      <a:pt x="0" y="8"/>
                      <a:pt x="9" y="12"/>
                      <a:pt x="19" y="18"/>
                    </a:cubicBezTo>
                    <a:cubicBezTo>
                      <a:pt x="20" y="11"/>
                      <a:pt x="22" y="8"/>
                      <a:pt x="14" y="6"/>
                    </a:cubicBezTo>
                    <a:cubicBezTo>
                      <a:pt x="9" y="3"/>
                      <a:pt x="9" y="5"/>
                      <a:pt x="13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84" name="Freeform 112"/>
              <p:cNvSpPr>
                <a:spLocks/>
              </p:cNvSpPr>
              <p:nvPr/>
            </p:nvSpPr>
            <p:spPr bwMode="gray">
              <a:xfrm>
                <a:off x="4668" y="3407"/>
                <a:ext cx="46" cy="59"/>
              </a:xfrm>
              <a:custGeom>
                <a:avLst/>
                <a:gdLst>
                  <a:gd name="T0" fmla="*/ 10 w 60"/>
                  <a:gd name="T1" fmla="*/ 7 h 81"/>
                  <a:gd name="T2" fmla="*/ 3 w 60"/>
                  <a:gd name="T3" fmla="*/ 18 h 81"/>
                  <a:gd name="T4" fmla="*/ 15 w 60"/>
                  <a:gd name="T5" fmla="*/ 39 h 81"/>
                  <a:gd name="T6" fmla="*/ 27 w 60"/>
                  <a:gd name="T7" fmla="*/ 54 h 81"/>
                  <a:gd name="T8" fmla="*/ 40 w 60"/>
                  <a:gd name="T9" fmla="*/ 63 h 81"/>
                  <a:gd name="T10" fmla="*/ 51 w 60"/>
                  <a:gd name="T11" fmla="*/ 81 h 81"/>
                  <a:gd name="T12" fmla="*/ 52 w 60"/>
                  <a:gd name="T13" fmla="*/ 57 h 81"/>
                  <a:gd name="T14" fmla="*/ 43 w 60"/>
                  <a:gd name="T15" fmla="*/ 37 h 81"/>
                  <a:gd name="T16" fmla="*/ 25 w 60"/>
                  <a:gd name="T17" fmla="*/ 18 h 81"/>
                  <a:gd name="T18" fmla="*/ 10 w 60"/>
                  <a:gd name="T19" fmla="*/ 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81">
                    <a:moveTo>
                      <a:pt x="10" y="7"/>
                    </a:moveTo>
                    <a:cubicBezTo>
                      <a:pt x="0" y="0"/>
                      <a:pt x="0" y="9"/>
                      <a:pt x="3" y="18"/>
                    </a:cubicBezTo>
                    <a:cubicBezTo>
                      <a:pt x="5" y="25"/>
                      <a:pt x="12" y="32"/>
                      <a:pt x="15" y="39"/>
                    </a:cubicBezTo>
                    <a:cubicBezTo>
                      <a:pt x="16" y="51"/>
                      <a:pt x="17" y="51"/>
                      <a:pt x="27" y="54"/>
                    </a:cubicBezTo>
                    <a:cubicBezTo>
                      <a:pt x="31" y="57"/>
                      <a:pt x="36" y="60"/>
                      <a:pt x="40" y="63"/>
                    </a:cubicBezTo>
                    <a:cubicBezTo>
                      <a:pt x="43" y="70"/>
                      <a:pt x="45" y="77"/>
                      <a:pt x="51" y="81"/>
                    </a:cubicBezTo>
                    <a:cubicBezTo>
                      <a:pt x="60" y="75"/>
                      <a:pt x="56" y="66"/>
                      <a:pt x="52" y="57"/>
                    </a:cubicBezTo>
                    <a:cubicBezTo>
                      <a:pt x="51" y="49"/>
                      <a:pt x="50" y="41"/>
                      <a:pt x="43" y="37"/>
                    </a:cubicBezTo>
                    <a:cubicBezTo>
                      <a:pt x="37" y="30"/>
                      <a:pt x="33" y="23"/>
                      <a:pt x="25" y="18"/>
                    </a:cubicBezTo>
                    <a:cubicBezTo>
                      <a:pt x="20" y="12"/>
                      <a:pt x="17" y="9"/>
                      <a:pt x="10" y="7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85" name="Freeform 113"/>
              <p:cNvSpPr>
                <a:spLocks/>
              </p:cNvSpPr>
              <p:nvPr/>
            </p:nvSpPr>
            <p:spPr bwMode="gray">
              <a:xfrm>
                <a:off x="4905" y="3358"/>
                <a:ext cx="54" cy="46"/>
              </a:xfrm>
              <a:custGeom>
                <a:avLst/>
                <a:gdLst>
                  <a:gd name="T0" fmla="*/ 28 w 71"/>
                  <a:gd name="T1" fmla="*/ 23 h 61"/>
                  <a:gd name="T2" fmla="*/ 13 w 71"/>
                  <a:gd name="T3" fmla="*/ 32 h 61"/>
                  <a:gd name="T4" fmla="*/ 1 w 71"/>
                  <a:gd name="T5" fmla="*/ 44 h 61"/>
                  <a:gd name="T6" fmla="*/ 13 w 71"/>
                  <a:gd name="T7" fmla="*/ 59 h 61"/>
                  <a:gd name="T8" fmla="*/ 28 w 71"/>
                  <a:gd name="T9" fmla="*/ 44 h 61"/>
                  <a:gd name="T10" fmla="*/ 40 w 71"/>
                  <a:gd name="T11" fmla="*/ 23 h 61"/>
                  <a:gd name="T12" fmla="*/ 55 w 71"/>
                  <a:gd name="T13" fmla="*/ 0 h 61"/>
                  <a:gd name="T14" fmla="*/ 71 w 71"/>
                  <a:gd name="T15" fmla="*/ 11 h 61"/>
                  <a:gd name="T16" fmla="*/ 35 w 71"/>
                  <a:gd name="T17" fmla="*/ 23 h 61"/>
                  <a:gd name="T18" fmla="*/ 28 w 71"/>
                  <a:gd name="T19" fmla="*/ 2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61">
                    <a:moveTo>
                      <a:pt x="28" y="23"/>
                    </a:moveTo>
                    <a:cubicBezTo>
                      <a:pt x="25" y="33"/>
                      <a:pt x="25" y="33"/>
                      <a:pt x="13" y="32"/>
                    </a:cubicBezTo>
                    <a:cubicBezTo>
                      <a:pt x="2" y="33"/>
                      <a:pt x="3" y="34"/>
                      <a:pt x="1" y="44"/>
                    </a:cubicBezTo>
                    <a:cubicBezTo>
                      <a:pt x="2" y="60"/>
                      <a:pt x="0" y="61"/>
                      <a:pt x="13" y="59"/>
                    </a:cubicBezTo>
                    <a:cubicBezTo>
                      <a:pt x="19" y="54"/>
                      <a:pt x="21" y="48"/>
                      <a:pt x="28" y="44"/>
                    </a:cubicBezTo>
                    <a:cubicBezTo>
                      <a:pt x="30" y="33"/>
                      <a:pt x="28" y="25"/>
                      <a:pt x="40" y="23"/>
                    </a:cubicBezTo>
                    <a:cubicBezTo>
                      <a:pt x="42" y="12"/>
                      <a:pt x="44" y="4"/>
                      <a:pt x="55" y="0"/>
                    </a:cubicBezTo>
                    <a:cubicBezTo>
                      <a:pt x="65" y="2"/>
                      <a:pt x="69" y="1"/>
                      <a:pt x="71" y="11"/>
                    </a:cubicBezTo>
                    <a:cubicBezTo>
                      <a:pt x="63" y="22"/>
                      <a:pt x="48" y="21"/>
                      <a:pt x="35" y="23"/>
                    </a:cubicBezTo>
                    <a:cubicBezTo>
                      <a:pt x="30" y="27"/>
                      <a:pt x="32" y="27"/>
                      <a:pt x="28" y="23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86" name="Freeform 114"/>
              <p:cNvSpPr>
                <a:spLocks/>
              </p:cNvSpPr>
              <p:nvPr/>
            </p:nvSpPr>
            <p:spPr bwMode="gray">
              <a:xfrm>
                <a:off x="4741" y="3333"/>
                <a:ext cx="17" cy="23"/>
              </a:xfrm>
              <a:custGeom>
                <a:avLst/>
                <a:gdLst>
                  <a:gd name="T0" fmla="*/ 9 w 23"/>
                  <a:gd name="T1" fmla="*/ 0 h 30"/>
                  <a:gd name="T2" fmla="*/ 0 w 23"/>
                  <a:gd name="T3" fmla="*/ 14 h 30"/>
                  <a:gd name="T4" fmla="*/ 12 w 23"/>
                  <a:gd name="T5" fmla="*/ 30 h 30"/>
                  <a:gd name="T6" fmla="*/ 9 w 23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30">
                    <a:moveTo>
                      <a:pt x="9" y="0"/>
                    </a:moveTo>
                    <a:cubicBezTo>
                      <a:pt x="8" y="7"/>
                      <a:pt x="3" y="8"/>
                      <a:pt x="0" y="14"/>
                    </a:cubicBezTo>
                    <a:cubicBezTo>
                      <a:pt x="3" y="21"/>
                      <a:pt x="8" y="24"/>
                      <a:pt x="12" y="30"/>
                    </a:cubicBezTo>
                    <a:cubicBezTo>
                      <a:pt x="23" y="15"/>
                      <a:pt x="4" y="9"/>
                      <a:pt x="9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87" name="Freeform 115"/>
              <p:cNvSpPr>
                <a:spLocks/>
              </p:cNvSpPr>
              <p:nvPr/>
            </p:nvSpPr>
            <p:spPr bwMode="gray">
              <a:xfrm>
                <a:off x="4732" y="3311"/>
                <a:ext cx="21" cy="17"/>
              </a:xfrm>
              <a:custGeom>
                <a:avLst/>
                <a:gdLst>
                  <a:gd name="T0" fmla="*/ 19 w 26"/>
                  <a:gd name="T1" fmla="*/ 0 h 23"/>
                  <a:gd name="T2" fmla="*/ 0 w 26"/>
                  <a:gd name="T3" fmla="*/ 14 h 23"/>
                  <a:gd name="T4" fmla="*/ 21 w 26"/>
                  <a:gd name="T5" fmla="*/ 20 h 23"/>
                  <a:gd name="T6" fmla="*/ 19 w 26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3">
                    <a:moveTo>
                      <a:pt x="19" y="0"/>
                    </a:moveTo>
                    <a:cubicBezTo>
                      <a:pt x="17" y="12"/>
                      <a:pt x="10" y="11"/>
                      <a:pt x="0" y="14"/>
                    </a:cubicBezTo>
                    <a:cubicBezTo>
                      <a:pt x="5" y="23"/>
                      <a:pt x="11" y="22"/>
                      <a:pt x="21" y="20"/>
                    </a:cubicBezTo>
                    <a:cubicBezTo>
                      <a:pt x="26" y="12"/>
                      <a:pt x="23" y="7"/>
                      <a:pt x="19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88" name="Freeform 116"/>
              <p:cNvSpPr>
                <a:spLocks/>
              </p:cNvSpPr>
              <p:nvPr/>
            </p:nvSpPr>
            <p:spPr bwMode="gray">
              <a:xfrm>
                <a:off x="4576" y="3118"/>
                <a:ext cx="24" cy="33"/>
              </a:xfrm>
              <a:custGeom>
                <a:avLst/>
                <a:gdLst>
                  <a:gd name="T0" fmla="*/ 28 w 32"/>
                  <a:gd name="T1" fmla="*/ 0 h 44"/>
                  <a:gd name="T2" fmla="*/ 10 w 32"/>
                  <a:gd name="T3" fmla="*/ 11 h 44"/>
                  <a:gd name="T4" fmla="*/ 12 w 32"/>
                  <a:gd name="T5" fmla="*/ 32 h 44"/>
                  <a:gd name="T6" fmla="*/ 24 w 32"/>
                  <a:gd name="T7" fmla="*/ 36 h 44"/>
                  <a:gd name="T8" fmla="*/ 28 w 32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4">
                    <a:moveTo>
                      <a:pt x="28" y="0"/>
                    </a:moveTo>
                    <a:cubicBezTo>
                      <a:pt x="32" y="10"/>
                      <a:pt x="18" y="9"/>
                      <a:pt x="10" y="11"/>
                    </a:cubicBezTo>
                    <a:cubicBezTo>
                      <a:pt x="0" y="18"/>
                      <a:pt x="7" y="24"/>
                      <a:pt x="12" y="32"/>
                    </a:cubicBezTo>
                    <a:cubicBezTo>
                      <a:pt x="14" y="44"/>
                      <a:pt x="15" y="41"/>
                      <a:pt x="24" y="36"/>
                    </a:cubicBezTo>
                    <a:cubicBezTo>
                      <a:pt x="32" y="25"/>
                      <a:pt x="29" y="14"/>
                      <a:pt x="28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89" name="Freeform 117"/>
              <p:cNvSpPr>
                <a:spLocks/>
              </p:cNvSpPr>
              <p:nvPr/>
            </p:nvSpPr>
            <p:spPr bwMode="gray">
              <a:xfrm>
                <a:off x="4610" y="3161"/>
                <a:ext cx="27" cy="32"/>
              </a:xfrm>
              <a:custGeom>
                <a:avLst/>
                <a:gdLst>
                  <a:gd name="T0" fmla="*/ 30 w 34"/>
                  <a:gd name="T1" fmla="*/ 0 h 44"/>
                  <a:gd name="T2" fmla="*/ 10 w 34"/>
                  <a:gd name="T3" fmla="*/ 9 h 44"/>
                  <a:gd name="T4" fmla="*/ 14 w 34"/>
                  <a:gd name="T5" fmla="*/ 32 h 44"/>
                  <a:gd name="T6" fmla="*/ 26 w 34"/>
                  <a:gd name="T7" fmla="*/ 36 h 44"/>
                  <a:gd name="T8" fmla="*/ 30 w 3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44">
                    <a:moveTo>
                      <a:pt x="30" y="0"/>
                    </a:moveTo>
                    <a:cubicBezTo>
                      <a:pt x="34" y="10"/>
                      <a:pt x="18" y="7"/>
                      <a:pt x="10" y="9"/>
                    </a:cubicBezTo>
                    <a:cubicBezTo>
                      <a:pt x="0" y="16"/>
                      <a:pt x="9" y="24"/>
                      <a:pt x="14" y="32"/>
                    </a:cubicBezTo>
                    <a:cubicBezTo>
                      <a:pt x="16" y="44"/>
                      <a:pt x="17" y="41"/>
                      <a:pt x="26" y="36"/>
                    </a:cubicBezTo>
                    <a:cubicBezTo>
                      <a:pt x="34" y="25"/>
                      <a:pt x="31" y="14"/>
                      <a:pt x="30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90" name="Freeform 118"/>
              <p:cNvSpPr>
                <a:spLocks/>
              </p:cNvSpPr>
              <p:nvPr/>
            </p:nvSpPr>
            <p:spPr bwMode="gray">
              <a:xfrm>
                <a:off x="4638" y="3223"/>
                <a:ext cx="29" cy="28"/>
              </a:xfrm>
              <a:custGeom>
                <a:avLst/>
                <a:gdLst>
                  <a:gd name="T0" fmla="*/ 34 w 38"/>
                  <a:gd name="T1" fmla="*/ 2 h 37"/>
                  <a:gd name="T2" fmla="*/ 10 w 38"/>
                  <a:gd name="T3" fmla="*/ 2 h 37"/>
                  <a:gd name="T4" fmla="*/ 14 w 38"/>
                  <a:gd name="T5" fmla="*/ 25 h 37"/>
                  <a:gd name="T6" fmla="*/ 26 w 38"/>
                  <a:gd name="T7" fmla="*/ 29 h 37"/>
                  <a:gd name="T8" fmla="*/ 34 w 38"/>
                  <a:gd name="T9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7">
                    <a:moveTo>
                      <a:pt x="34" y="2"/>
                    </a:moveTo>
                    <a:cubicBezTo>
                      <a:pt x="38" y="12"/>
                      <a:pt x="18" y="0"/>
                      <a:pt x="10" y="2"/>
                    </a:cubicBezTo>
                    <a:cubicBezTo>
                      <a:pt x="0" y="9"/>
                      <a:pt x="9" y="17"/>
                      <a:pt x="14" y="25"/>
                    </a:cubicBezTo>
                    <a:cubicBezTo>
                      <a:pt x="16" y="37"/>
                      <a:pt x="17" y="34"/>
                      <a:pt x="26" y="29"/>
                    </a:cubicBezTo>
                    <a:cubicBezTo>
                      <a:pt x="34" y="18"/>
                      <a:pt x="35" y="16"/>
                      <a:pt x="34" y="2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91" name="Freeform 119"/>
              <p:cNvSpPr>
                <a:spLocks/>
              </p:cNvSpPr>
              <p:nvPr/>
            </p:nvSpPr>
            <p:spPr bwMode="gray">
              <a:xfrm>
                <a:off x="4673" y="3213"/>
                <a:ext cx="29" cy="26"/>
              </a:xfrm>
              <a:custGeom>
                <a:avLst/>
                <a:gdLst>
                  <a:gd name="T0" fmla="*/ 34 w 38"/>
                  <a:gd name="T1" fmla="*/ 2 h 34"/>
                  <a:gd name="T2" fmla="*/ 10 w 38"/>
                  <a:gd name="T3" fmla="*/ 2 h 34"/>
                  <a:gd name="T4" fmla="*/ 16 w 38"/>
                  <a:gd name="T5" fmla="*/ 22 h 34"/>
                  <a:gd name="T6" fmla="*/ 27 w 38"/>
                  <a:gd name="T7" fmla="*/ 22 h 34"/>
                  <a:gd name="T8" fmla="*/ 34 w 38"/>
                  <a:gd name="T9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4">
                    <a:moveTo>
                      <a:pt x="34" y="2"/>
                    </a:moveTo>
                    <a:cubicBezTo>
                      <a:pt x="38" y="12"/>
                      <a:pt x="18" y="0"/>
                      <a:pt x="10" y="2"/>
                    </a:cubicBezTo>
                    <a:cubicBezTo>
                      <a:pt x="0" y="9"/>
                      <a:pt x="11" y="14"/>
                      <a:pt x="16" y="22"/>
                    </a:cubicBezTo>
                    <a:cubicBezTo>
                      <a:pt x="18" y="34"/>
                      <a:pt x="18" y="27"/>
                      <a:pt x="27" y="22"/>
                    </a:cubicBezTo>
                    <a:cubicBezTo>
                      <a:pt x="35" y="11"/>
                      <a:pt x="35" y="16"/>
                      <a:pt x="34" y="2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92" name="Freeform 120"/>
              <p:cNvSpPr>
                <a:spLocks/>
              </p:cNvSpPr>
              <p:nvPr/>
            </p:nvSpPr>
            <p:spPr bwMode="gray">
              <a:xfrm>
                <a:off x="4663" y="3177"/>
                <a:ext cx="26" cy="20"/>
              </a:xfrm>
              <a:custGeom>
                <a:avLst/>
                <a:gdLst>
                  <a:gd name="T0" fmla="*/ 31 w 35"/>
                  <a:gd name="T1" fmla="*/ 1 h 27"/>
                  <a:gd name="T2" fmla="*/ 10 w 35"/>
                  <a:gd name="T3" fmla="*/ 2 h 27"/>
                  <a:gd name="T4" fmla="*/ 13 w 35"/>
                  <a:gd name="T5" fmla="*/ 15 h 27"/>
                  <a:gd name="T6" fmla="*/ 25 w 35"/>
                  <a:gd name="T7" fmla="*/ 19 h 27"/>
                  <a:gd name="T8" fmla="*/ 31 w 35"/>
                  <a:gd name="T9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7">
                    <a:moveTo>
                      <a:pt x="31" y="1"/>
                    </a:moveTo>
                    <a:cubicBezTo>
                      <a:pt x="35" y="11"/>
                      <a:pt x="18" y="0"/>
                      <a:pt x="10" y="2"/>
                    </a:cubicBezTo>
                    <a:cubicBezTo>
                      <a:pt x="0" y="9"/>
                      <a:pt x="8" y="7"/>
                      <a:pt x="13" y="15"/>
                    </a:cubicBezTo>
                    <a:cubicBezTo>
                      <a:pt x="15" y="27"/>
                      <a:pt x="16" y="24"/>
                      <a:pt x="25" y="19"/>
                    </a:cubicBezTo>
                    <a:cubicBezTo>
                      <a:pt x="33" y="8"/>
                      <a:pt x="32" y="15"/>
                      <a:pt x="31" y="1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93" name="Freeform 121"/>
              <p:cNvSpPr>
                <a:spLocks/>
              </p:cNvSpPr>
              <p:nvPr/>
            </p:nvSpPr>
            <p:spPr bwMode="gray">
              <a:xfrm>
                <a:off x="4636" y="3153"/>
                <a:ext cx="27" cy="34"/>
              </a:xfrm>
              <a:custGeom>
                <a:avLst/>
                <a:gdLst>
                  <a:gd name="T0" fmla="*/ 28 w 35"/>
                  <a:gd name="T1" fmla="*/ 16 h 47"/>
                  <a:gd name="T2" fmla="*/ 19 w 35"/>
                  <a:gd name="T3" fmla="*/ 2 h 47"/>
                  <a:gd name="T4" fmla="*/ 10 w 35"/>
                  <a:gd name="T5" fmla="*/ 25 h 47"/>
                  <a:gd name="T6" fmla="*/ 19 w 35"/>
                  <a:gd name="T7" fmla="*/ 35 h 47"/>
                  <a:gd name="T8" fmla="*/ 27 w 35"/>
                  <a:gd name="T9" fmla="*/ 29 h 47"/>
                  <a:gd name="T10" fmla="*/ 28 w 35"/>
                  <a:gd name="T11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47">
                    <a:moveTo>
                      <a:pt x="28" y="16"/>
                    </a:moveTo>
                    <a:cubicBezTo>
                      <a:pt x="27" y="13"/>
                      <a:pt x="22" y="0"/>
                      <a:pt x="19" y="2"/>
                    </a:cubicBezTo>
                    <a:cubicBezTo>
                      <a:pt x="16" y="4"/>
                      <a:pt x="10" y="20"/>
                      <a:pt x="10" y="25"/>
                    </a:cubicBezTo>
                    <a:cubicBezTo>
                      <a:pt x="0" y="32"/>
                      <a:pt x="14" y="27"/>
                      <a:pt x="19" y="35"/>
                    </a:cubicBezTo>
                    <a:cubicBezTo>
                      <a:pt x="21" y="47"/>
                      <a:pt x="18" y="34"/>
                      <a:pt x="27" y="29"/>
                    </a:cubicBezTo>
                    <a:cubicBezTo>
                      <a:pt x="35" y="18"/>
                      <a:pt x="29" y="30"/>
                      <a:pt x="28" y="16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94" name="Freeform 122"/>
              <p:cNvSpPr>
                <a:spLocks/>
              </p:cNvSpPr>
              <p:nvPr/>
            </p:nvSpPr>
            <p:spPr bwMode="gray">
              <a:xfrm>
                <a:off x="4603" y="3137"/>
                <a:ext cx="25" cy="26"/>
              </a:xfrm>
              <a:custGeom>
                <a:avLst/>
                <a:gdLst>
                  <a:gd name="T0" fmla="*/ 22 w 32"/>
                  <a:gd name="T1" fmla="*/ 10 h 35"/>
                  <a:gd name="T2" fmla="*/ 10 w 32"/>
                  <a:gd name="T3" fmla="*/ 2 h 35"/>
                  <a:gd name="T4" fmla="*/ 12 w 32"/>
                  <a:gd name="T5" fmla="*/ 23 h 35"/>
                  <a:gd name="T6" fmla="*/ 24 w 32"/>
                  <a:gd name="T7" fmla="*/ 27 h 35"/>
                  <a:gd name="T8" fmla="*/ 22 w 32"/>
                  <a:gd name="T9" fmla="*/ 1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5">
                    <a:moveTo>
                      <a:pt x="22" y="10"/>
                    </a:moveTo>
                    <a:cubicBezTo>
                      <a:pt x="26" y="20"/>
                      <a:pt x="18" y="0"/>
                      <a:pt x="10" y="2"/>
                    </a:cubicBezTo>
                    <a:cubicBezTo>
                      <a:pt x="0" y="9"/>
                      <a:pt x="7" y="15"/>
                      <a:pt x="12" y="23"/>
                    </a:cubicBezTo>
                    <a:cubicBezTo>
                      <a:pt x="14" y="35"/>
                      <a:pt x="15" y="32"/>
                      <a:pt x="24" y="27"/>
                    </a:cubicBezTo>
                    <a:cubicBezTo>
                      <a:pt x="32" y="16"/>
                      <a:pt x="23" y="24"/>
                      <a:pt x="22" y="1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95" name="Freeform 123"/>
              <p:cNvSpPr>
                <a:spLocks/>
              </p:cNvSpPr>
              <p:nvPr/>
            </p:nvSpPr>
            <p:spPr bwMode="gray">
              <a:xfrm>
                <a:off x="4644" y="3189"/>
                <a:ext cx="25" cy="26"/>
              </a:xfrm>
              <a:custGeom>
                <a:avLst/>
                <a:gdLst>
                  <a:gd name="T0" fmla="*/ 22 w 32"/>
                  <a:gd name="T1" fmla="*/ 10 h 35"/>
                  <a:gd name="T2" fmla="*/ 10 w 32"/>
                  <a:gd name="T3" fmla="*/ 2 h 35"/>
                  <a:gd name="T4" fmla="*/ 12 w 32"/>
                  <a:gd name="T5" fmla="*/ 23 h 35"/>
                  <a:gd name="T6" fmla="*/ 24 w 32"/>
                  <a:gd name="T7" fmla="*/ 27 h 35"/>
                  <a:gd name="T8" fmla="*/ 22 w 32"/>
                  <a:gd name="T9" fmla="*/ 1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5">
                    <a:moveTo>
                      <a:pt x="22" y="10"/>
                    </a:moveTo>
                    <a:cubicBezTo>
                      <a:pt x="26" y="20"/>
                      <a:pt x="18" y="0"/>
                      <a:pt x="10" y="2"/>
                    </a:cubicBezTo>
                    <a:cubicBezTo>
                      <a:pt x="0" y="9"/>
                      <a:pt x="7" y="15"/>
                      <a:pt x="12" y="23"/>
                    </a:cubicBezTo>
                    <a:cubicBezTo>
                      <a:pt x="14" y="35"/>
                      <a:pt x="15" y="32"/>
                      <a:pt x="24" y="27"/>
                    </a:cubicBezTo>
                    <a:cubicBezTo>
                      <a:pt x="32" y="16"/>
                      <a:pt x="23" y="24"/>
                      <a:pt x="22" y="1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96" name="Freeform 124"/>
              <p:cNvSpPr>
                <a:spLocks/>
              </p:cNvSpPr>
              <p:nvPr/>
            </p:nvSpPr>
            <p:spPr bwMode="gray">
              <a:xfrm>
                <a:off x="3027" y="1828"/>
                <a:ext cx="144" cy="107"/>
              </a:xfrm>
              <a:custGeom>
                <a:avLst/>
                <a:gdLst>
                  <a:gd name="T0" fmla="*/ 171 w 189"/>
                  <a:gd name="T1" fmla="*/ 4 h 144"/>
                  <a:gd name="T2" fmla="*/ 185 w 189"/>
                  <a:gd name="T3" fmla="*/ 4 h 144"/>
                  <a:gd name="T4" fmla="*/ 189 w 189"/>
                  <a:gd name="T5" fmla="*/ 16 h 144"/>
                  <a:gd name="T6" fmla="*/ 187 w 189"/>
                  <a:gd name="T7" fmla="*/ 24 h 144"/>
                  <a:gd name="T8" fmla="*/ 131 w 189"/>
                  <a:gd name="T9" fmla="*/ 44 h 144"/>
                  <a:gd name="T10" fmla="*/ 109 w 189"/>
                  <a:gd name="T11" fmla="*/ 58 h 144"/>
                  <a:gd name="T12" fmla="*/ 97 w 189"/>
                  <a:gd name="T13" fmla="*/ 62 h 144"/>
                  <a:gd name="T14" fmla="*/ 71 w 189"/>
                  <a:gd name="T15" fmla="*/ 82 h 144"/>
                  <a:gd name="T16" fmla="*/ 75 w 189"/>
                  <a:gd name="T17" fmla="*/ 92 h 144"/>
                  <a:gd name="T18" fmla="*/ 83 w 189"/>
                  <a:gd name="T19" fmla="*/ 116 h 144"/>
                  <a:gd name="T20" fmla="*/ 107 w 189"/>
                  <a:gd name="T21" fmla="*/ 126 h 144"/>
                  <a:gd name="T22" fmla="*/ 93 w 189"/>
                  <a:gd name="T23" fmla="*/ 140 h 144"/>
                  <a:gd name="T24" fmla="*/ 83 w 189"/>
                  <a:gd name="T25" fmla="*/ 130 h 144"/>
                  <a:gd name="T26" fmla="*/ 71 w 189"/>
                  <a:gd name="T27" fmla="*/ 134 h 144"/>
                  <a:gd name="T28" fmla="*/ 21 w 189"/>
                  <a:gd name="T29" fmla="*/ 122 h 144"/>
                  <a:gd name="T30" fmla="*/ 19 w 189"/>
                  <a:gd name="T31" fmla="*/ 106 h 144"/>
                  <a:gd name="T32" fmla="*/ 47 w 189"/>
                  <a:gd name="T33" fmla="*/ 90 h 144"/>
                  <a:gd name="T34" fmla="*/ 51 w 189"/>
                  <a:gd name="T35" fmla="*/ 76 h 144"/>
                  <a:gd name="T36" fmla="*/ 47 w 189"/>
                  <a:gd name="T37" fmla="*/ 64 h 144"/>
                  <a:gd name="T38" fmla="*/ 73 w 189"/>
                  <a:gd name="T39" fmla="*/ 46 h 144"/>
                  <a:gd name="T40" fmla="*/ 97 w 189"/>
                  <a:gd name="T41" fmla="*/ 36 h 144"/>
                  <a:gd name="T42" fmla="*/ 113 w 189"/>
                  <a:gd name="T43" fmla="*/ 24 h 144"/>
                  <a:gd name="T44" fmla="*/ 171 w 189"/>
                  <a:gd name="T45" fmla="*/ 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9" h="144">
                    <a:moveTo>
                      <a:pt x="171" y="4"/>
                    </a:moveTo>
                    <a:cubicBezTo>
                      <a:pt x="174" y="3"/>
                      <a:pt x="182" y="0"/>
                      <a:pt x="185" y="4"/>
                    </a:cubicBezTo>
                    <a:cubicBezTo>
                      <a:pt x="187" y="7"/>
                      <a:pt x="189" y="16"/>
                      <a:pt x="189" y="16"/>
                    </a:cubicBezTo>
                    <a:cubicBezTo>
                      <a:pt x="188" y="19"/>
                      <a:pt x="189" y="22"/>
                      <a:pt x="187" y="24"/>
                    </a:cubicBezTo>
                    <a:cubicBezTo>
                      <a:pt x="175" y="34"/>
                      <a:pt x="146" y="34"/>
                      <a:pt x="131" y="44"/>
                    </a:cubicBezTo>
                    <a:cubicBezTo>
                      <a:pt x="125" y="53"/>
                      <a:pt x="120" y="54"/>
                      <a:pt x="109" y="58"/>
                    </a:cubicBezTo>
                    <a:cubicBezTo>
                      <a:pt x="105" y="59"/>
                      <a:pt x="97" y="62"/>
                      <a:pt x="97" y="62"/>
                    </a:cubicBezTo>
                    <a:cubicBezTo>
                      <a:pt x="88" y="76"/>
                      <a:pt x="83" y="74"/>
                      <a:pt x="71" y="82"/>
                    </a:cubicBezTo>
                    <a:cubicBezTo>
                      <a:pt x="66" y="98"/>
                      <a:pt x="70" y="78"/>
                      <a:pt x="75" y="92"/>
                    </a:cubicBezTo>
                    <a:cubicBezTo>
                      <a:pt x="81" y="108"/>
                      <a:pt x="71" y="108"/>
                      <a:pt x="83" y="116"/>
                    </a:cubicBezTo>
                    <a:cubicBezTo>
                      <a:pt x="90" y="121"/>
                      <a:pt x="107" y="126"/>
                      <a:pt x="107" y="126"/>
                    </a:cubicBezTo>
                    <a:cubicBezTo>
                      <a:pt x="105" y="139"/>
                      <a:pt x="106" y="144"/>
                      <a:pt x="93" y="140"/>
                    </a:cubicBezTo>
                    <a:cubicBezTo>
                      <a:pt x="91" y="137"/>
                      <a:pt x="87" y="130"/>
                      <a:pt x="83" y="130"/>
                    </a:cubicBezTo>
                    <a:cubicBezTo>
                      <a:pt x="79" y="130"/>
                      <a:pt x="71" y="134"/>
                      <a:pt x="71" y="134"/>
                    </a:cubicBezTo>
                    <a:cubicBezTo>
                      <a:pt x="52" y="129"/>
                      <a:pt x="42" y="124"/>
                      <a:pt x="21" y="122"/>
                    </a:cubicBezTo>
                    <a:cubicBezTo>
                      <a:pt x="14" y="115"/>
                      <a:pt x="0" y="102"/>
                      <a:pt x="19" y="106"/>
                    </a:cubicBezTo>
                    <a:cubicBezTo>
                      <a:pt x="29" y="91"/>
                      <a:pt x="26" y="93"/>
                      <a:pt x="47" y="90"/>
                    </a:cubicBezTo>
                    <a:cubicBezTo>
                      <a:pt x="55" y="84"/>
                      <a:pt x="54" y="88"/>
                      <a:pt x="51" y="76"/>
                    </a:cubicBezTo>
                    <a:cubicBezTo>
                      <a:pt x="50" y="72"/>
                      <a:pt x="47" y="64"/>
                      <a:pt x="47" y="64"/>
                    </a:cubicBezTo>
                    <a:cubicBezTo>
                      <a:pt x="50" y="41"/>
                      <a:pt x="50" y="43"/>
                      <a:pt x="73" y="46"/>
                    </a:cubicBezTo>
                    <a:cubicBezTo>
                      <a:pt x="82" y="45"/>
                      <a:pt x="97" y="36"/>
                      <a:pt x="97" y="36"/>
                    </a:cubicBezTo>
                    <a:cubicBezTo>
                      <a:pt x="102" y="29"/>
                      <a:pt x="105" y="27"/>
                      <a:pt x="113" y="24"/>
                    </a:cubicBezTo>
                    <a:cubicBezTo>
                      <a:pt x="134" y="27"/>
                      <a:pt x="161" y="25"/>
                      <a:pt x="171" y="4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97" name="Freeform 125"/>
              <p:cNvSpPr>
                <a:spLocks/>
              </p:cNvSpPr>
              <p:nvPr/>
            </p:nvSpPr>
            <p:spPr bwMode="gray">
              <a:xfrm>
                <a:off x="3113" y="1931"/>
                <a:ext cx="41" cy="12"/>
              </a:xfrm>
              <a:custGeom>
                <a:avLst/>
                <a:gdLst>
                  <a:gd name="T0" fmla="*/ 24 w 53"/>
                  <a:gd name="T1" fmla="*/ 0 h 17"/>
                  <a:gd name="T2" fmla="*/ 12 w 53"/>
                  <a:gd name="T3" fmla="*/ 2 h 17"/>
                  <a:gd name="T4" fmla="*/ 32 w 53"/>
                  <a:gd name="T5" fmla="*/ 16 h 17"/>
                  <a:gd name="T6" fmla="*/ 44 w 53"/>
                  <a:gd name="T7" fmla="*/ 14 h 17"/>
                  <a:gd name="T8" fmla="*/ 24 w 5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7">
                    <a:moveTo>
                      <a:pt x="24" y="0"/>
                    </a:moveTo>
                    <a:cubicBezTo>
                      <a:pt x="20" y="1"/>
                      <a:pt x="16" y="0"/>
                      <a:pt x="12" y="2"/>
                    </a:cubicBezTo>
                    <a:cubicBezTo>
                      <a:pt x="0" y="9"/>
                      <a:pt x="30" y="15"/>
                      <a:pt x="32" y="16"/>
                    </a:cubicBezTo>
                    <a:cubicBezTo>
                      <a:pt x="36" y="15"/>
                      <a:pt x="41" y="17"/>
                      <a:pt x="44" y="14"/>
                    </a:cubicBezTo>
                    <a:cubicBezTo>
                      <a:pt x="53" y="3"/>
                      <a:pt x="30" y="0"/>
                      <a:pt x="24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98" name="Freeform 126"/>
              <p:cNvSpPr>
                <a:spLocks/>
              </p:cNvSpPr>
              <p:nvPr/>
            </p:nvSpPr>
            <p:spPr bwMode="gray">
              <a:xfrm>
                <a:off x="3323" y="1776"/>
                <a:ext cx="43" cy="28"/>
              </a:xfrm>
              <a:custGeom>
                <a:avLst/>
                <a:gdLst>
                  <a:gd name="T0" fmla="*/ 57 w 57"/>
                  <a:gd name="T1" fmla="*/ 4 h 37"/>
                  <a:gd name="T2" fmla="*/ 25 w 57"/>
                  <a:gd name="T3" fmla="*/ 24 h 37"/>
                  <a:gd name="T4" fmla="*/ 11 w 57"/>
                  <a:gd name="T5" fmla="*/ 34 h 37"/>
                  <a:gd name="T6" fmla="*/ 9 w 57"/>
                  <a:gd name="T7" fmla="*/ 4 h 37"/>
                  <a:gd name="T8" fmla="*/ 21 w 57"/>
                  <a:gd name="T9" fmla="*/ 0 h 37"/>
                  <a:gd name="T10" fmla="*/ 57 w 57"/>
                  <a:gd name="T11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37">
                    <a:moveTo>
                      <a:pt x="57" y="4"/>
                    </a:moveTo>
                    <a:cubicBezTo>
                      <a:pt x="53" y="16"/>
                      <a:pt x="35" y="17"/>
                      <a:pt x="25" y="24"/>
                    </a:cubicBezTo>
                    <a:cubicBezTo>
                      <a:pt x="22" y="34"/>
                      <a:pt x="22" y="37"/>
                      <a:pt x="11" y="34"/>
                    </a:cubicBezTo>
                    <a:cubicBezTo>
                      <a:pt x="6" y="27"/>
                      <a:pt x="0" y="10"/>
                      <a:pt x="9" y="4"/>
                    </a:cubicBezTo>
                    <a:cubicBezTo>
                      <a:pt x="12" y="2"/>
                      <a:pt x="21" y="0"/>
                      <a:pt x="21" y="0"/>
                    </a:cubicBezTo>
                    <a:cubicBezTo>
                      <a:pt x="33" y="2"/>
                      <a:pt x="45" y="4"/>
                      <a:pt x="57" y="4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99" name="Freeform 127"/>
              <p:cNvSpPr>
                <a:spLocks/>
              </p:cNvSpPr>
              <p:nvPr/>
            </p:nvSpPr>
            <p:spPr bwMode="gray">
              <a:xfrm>
                <a:off x="3354" y="1789"/>
                <a:ext cx="51" cy="20"/>
              </a:xfrm>
              <a:custGeom>
                <a:avLst/>
                <a:gdLst>
                  <a:gd name="T0" fmla="*/ 29 w 68"/>
                  <a:gd name="T1" fmla="*/ 0 h 26"/>
                  <a:gd name="T2" fmla="*/ 11 w 68"/>
                  <a:gd name="T3" fmla="*/ 6 h 26"/>
                  <a:gd name="T4" fmla="*/ 57 w 68"/>
                  <a:gd name="T5" fmla="*/ 26 h 26"/>
                  <a:gd name="T6" fmla="*/ 63 w 68"/>
                  <a:gd name="T7" fmla="*/ 24 h 26"/>
                  <a:gd name="T8" fmla="*/ 29 w 6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26">
                    <a:moveTo>
                      <a:pt x="29" y="0"/>
                    </a:moveTo>
                    <a:cubicBezTo>
                      <a:pt x="23" y="2"/>
                      <a:pt x="11" y="6"/>
                      <a:pt x="11" y="6"/>
                    </a:cubicBezTo>
                    <a:cubicBezTo>
                      <a:pt x="0" y="23"/>
                      <a:pt x="47" y="24"/>
                      <a:pt x="57" y="26"/>
                    </a:cubicBezTo>
                    <a:cubicBezTo>
                      <a:pt x="59" y="25"/>
                      <a:pt x="62" y="26"/>
                      <a:pt x="63" y="24"/>
                    </a:cubicBezTo>
                    <a:cubicBezTo>
                      <a:pt x="68" y="3"/>
                      <a:pt x="42" y="3"/>
                      <a:pt x="29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00" name="Freeform 128"/>
              <p:cNvSpPr>
                <a:spLocks/>
              </p:cNvSpPr>
              <p:nvPr/>
            </p:nvSpPr>
            <p:spPr bwMode="gray">
              <a:xfrm>
                <a:off x="3409" y="1792"/>
                <a:ext cx="52" cy="32"/>
              </a:xfrm>
              <a:custGeom>
                <a:avLst/>
                <a:gdLst>
                  <a:gd name="T0" fmla="*/ 50 w 66"/>
                  <a:gd name="T1" fmla="*/ 9 h 43"/>
                  <a:gd name="T2" fmla="*/ 26 w 66"/>
                  <a:gd name="T3" fmla="*/ 9 h 43"/>
                  <a:gd name="T4" fmla="*/ 10 w 66"/>
                  <a:gd name="T5" fmla="*/ 9 h 43"/>
                  <a:gd name="T6" fmla="*/ 8 w 66"/>
                  <a:gd name="T7" fmla="*/ 35 h 43"/>
                  <a:gd name="T8" fmla="*/ 32 w 66"/>
                  <a:gd name="T9" fmla="*/ 43 h 43"/>
                  <a:gd name="T10" fmla="*/ 62 w 66"/>
                  <a:gd name="T11" fmla="*/ 27 h 43"/>
                  <a:gd name="T12" fmla="*/ 50 w 66"/>
                  <a:gd name="T13" fmla="*/ 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43">
                    <a:moveTo>
                      <a:pt x="50" y="9"/>
                    </a:moveTo>
                    <a:cubicBezTo>
                      <a:pt x="40" y="16"/>
                      <a:pt x="36" y="16"/>
                      <a:pt x="26" y="9"/>
                    </a:cubicBezTo>
                    <a:cubicBezTo>
                      <a:pt x="20" y="0"/>
                      <a:pt x="18" y="4"/>
                      <a:pt x="10" y="9"/>
                    </a:cubicBezTo>
                    <a:cubicBezTo>
                      <a:pt x="4" y="17"/>
                      <a:pt x="0" y="21"/>
                      <a:pt x="8" y="35"/>
                    </a:cubicBezTo>
                    <a:cubicBezTo>
                      <a:pt x="12" y="42"/>
                      <a:pt x="32" y="43"/>
                      <a:pt x="32" y="43"/>
                    </a:cubicBezTo>
                    <a:cubicBezTo>
                      <a:pt x="41" y="40"/>
                      <a:pt x="54" y="33"/>
                      <a:pt x="62" y="27"/>
                    </a:cubicBezTo>
                    <a:cubicBezTo>
                      <a:pt x="66" y="15"/>
                      <a:pt x="61" y="15"/>
                      <a:pt x="50" y="9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01" name="Freeform 129"/>
              <p:cNvSpPr>
                <a:spLocks/>
              </p:cNvSpPr>
              <p:nvPr/>
            </p:nvSpPr>
            <p:spPr bwMode="gray">
              <a:xfrm>
                <a:off x="3767" y="1819"/>
                <a:ext cx="90" cy="31"/>
              </a:xfrm>
              <a:custGeom>
                <a:avLst/>
                <a:gdLst>
                  <a:gd name="T0" fmla="*/ 14 w 117"/>
                  <a:gd name="T1" fmla="*/ 0 h 41"/>
                  <a:gd name="T2" fmla="*/ 8 w 117"/>
                  <a:gd name="T3" fmla="*/ 16 h 41"/>
                  <a:gd name="T4" fmla="*/ 50 w 117"/>
                  <a:gd name="T5" fmla="*/ 30 h 41"/>
                  <a:gd name="T6" fmla="*/ 76 w 117"/>
                  <a:gd name="T7" fmla="*/ 36 h 41"/>
                  <a:gd name="T8" fmla="*/ 112 w 117"/>
                  <a:gd name="T9" fmla="*/ 22 h 41"/>
                  <a:gd name="T10" fmla="*/ 78 w 117"/>
                  <a:gd name="T11" fmla="*/ 4 h 41"/>
                  <a:gd name="T12" fmla="*/ 14 w 117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41">
                    <a:moveTo>
                      <a:pt x="14" y="0"/>
                    </a:moveTo>
                    <a:cubicBezTo>
                      <a:pt x="8" y="4"/>
                      <a:pt x="0" y="9"/>
                      <a:pt x="8" y="16"/>
                    </a:cubicBezTo>
                    <a:cubicBezTo>
                      <a:pt x="21" y="27"/>
                      <a:pt x="34" y="28"/>
                      <a:pt x="50" y="30"/>
                    </a:cubicBezTo>
                    <a:cubicBezTo>
                      <a:pt x="66" y="41"/>
                      <a:pt x="57" y="39"/>
                      <a:pt x="76" y="36"/>
                    </a:cubicBezTo>
                    <a:cubicBezTo>
                      <a:pt x="88" y="32"/>
                      <a:pt x="101" y="29"/>
                      <a:pt x="112" y="22"/>
                    </a:cubicBezTo>
                    <a:cubicBezTo>
                      <a:pt x="117" y="6"/>
                      <a:pt x="87" y="5"/>
                      <a:pt x="78" y="4"/>
                    </a:cubicBezTo>
                    <a:cubicBezTo>
                      <a:pt x="17" y="6"/>
                      <a:pt x="34" y="20"/>
                      <a:pt x="14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02" name="Freeform 130"/>
              <p:cNvSpPr>
                <a:spLocks/>
              </p:cNvSpPr>
              <p:nvPr/>
            </p:nvSpPr>
            <p:spPr bwMode="gray">
              <a:xfrm>
                <a:off x="3859" y="1818"/>
                <a:ext cx="47" cy="24"/>
              </a:xfrm>
              <a:custGeom>
                <a:avLst/>
                <a:gdLst>
                  <a:gd name="T0" fmla="*/ 32 w 62"/>
                  <a:gd name="T1" fmla="*/ 4 h 32"/>
                  <a:gd name="T2" fmla="*/ 62 w 62"/>
                  <a:gd name="T3" fmla="*/ 10 h 32"/>
                  <a:gd name="T4" fmla="*/ 30 w 62"/>
                  <a:gd name="T5" fmla="*/ 32 h 32"/>
                  <a:gd name="T6" fmla="*/ 6 w 62"/>
                  <a:gd name="T7" fmla="*/ 22 h 32"/>
                  <a:gd name="T8" fmla="*/ 32 w 62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32">
                    <a:moveTo>
                      <a:pt x="32" y="4"/>
                    </a:moveTo>
                    <a:cubicBezTo>
                      <a:pt x="44" y="0"/>
                      <a:pt x="53" y="1"/>
                      <a:pt x="62" y="10"/>
                    </a:cubicBezTo>
                    <a:cubicBezTo>
                      <a:pt x="59" y="23"/>
                      <a:pt x="42" y="28"/>
                      <a:pt x="30" y="32"/>
                    </a:cubicBezTo>
                    <a:cubicBezTo>
                      <a:pt x="15" y="22"/>
                      <a:pt x="23" y="25"/>
                      <a:pt x="6" y="22"/>
                    </a:cubicBezTo>
                    <a:cubicBezTo>
                      <a:pt x="0" y="4"/>
                      <a:pt x="14" y="8"/>
                      <a:pt x="32" y="4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03" name="Freeform 131"/>
              <p:cNvSpPr>
                <a:spLocks/>
              </p:cNvSpPr>
              <p:nvPr/>
            </p:nvSpPr>
            <p:spPr bwMode="gray">
              <a:xfrm>
                <a:off x="3838" y="1847"/>
                <a:ext cx="38" cy="16"/>
              </a:xfrm>
              <a:custGeom>
                <a:avLst/>
                <a:gdLst>
                  <a:gd name="T0" fmla="*/ 20 w 49"/>
                  <a:gd name="T1" fmla="*/ 1 h 23"/>
                  <a:gd name="T2" fmla="*/ 6 w 49"/>
                  <a:gd name="T3" fmla="*/ 5 h 23"/>
                  <a:gd name="T4" fmla="*/ 38 w 49"/>
                  <a:gd name="T5" fmla="*/ 23 h 23"/>
                  <a:gd name="T6" fmla="*/ 20 w 49"/>
                  <a:gd name="T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23">
                    <a:moveTo>
                      <a:pt x="20" y="1"/>
                    </a:moveTo>
                    <a:cubicBezTo>
                      <a:pt x="15" y="2"/>
                      <a:pt x="8" y="0"/>
                      <a:pt x="6" y="5"/>
                    </a:cubicBezTo>
                    <a:cubicBezTo>
                      <a:pt x="0" y="19"/>
                      <a:pt x="32" y="21"/>
                      <a:pt x="38" y="23"/>
                    </a:cubicBezTo>
                    <a:cubicBezTo>
                      <a:pt x="49" y="6"/>
                      <a:pt x="35" y="3"/>
                      <a:pt x="20" y="1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04" name="Freeform 132"/>
              <p:cNvSpPr>
                <a:spLocks/>
              </p:cNvSpPr>
              <p:nvPr/>
            </p:nvSpPr>
            <p:spPr bwMode="gray">
              <a:xfrm>
                <a:off x="4096" y="2070"/>
                <a:ext cx="78" cy="113"/>
              </a:xfrm>
              <a:custGeom>
                <a:avLst/>
                <a:gdLst>
                  <a:gd name="T0" fmla="*/ 6 w 102"/>
                  <a:gd name="T1" fmla="*/ 0 h 152"/>
                  <a:gd name="T2" fmla="*/ 0 w 102"/>
                  <a:gd name="T3" fmla="*/ 18 h 152"/>
                  <a:gd name="T4" fmla="*/ 14 w 102"/>
                  <a:gd name="T5" fmla="*/ 42 h 152"/>
                  <a:gd name="T6" fmla="*/ 32 w 102"/>
                  <a:gd name="T7" fmla="*/ 72 h 152"/>
                  <a:gd name="T8" fmla="*/ 36 w 102"/>
                  <a:gd name="T9" fmla="*/ 104 h 152"/>
                  <a:gd name="T10" fmla="*/ 80 w 102"/>
                  <a:gd name="T11" fmla="*/ 152 h 152"/>
                  <a:gd name="T12" fmla="*/ 86 w 102"/>
                  <a:gd name="T13" fmla="*/ 124 h 152"/>
                  <a:gd name="T14" fmla="*/ 74 w 102"/>
                  <a:gd name="T15" fmla="*/ 102 h 152"/>
                  <a:gd name="T16" fmla="*/ 62 w 102"/>
                  <a:gd name="T17" fmla="*/ 92 h 152"/>
                  <a:gd name="T18" fmla="*/ 52 w 102"/>
                  <a:gd name="T19" fmla="*/ 74 h 152"/>
                  <a:gd name="T20" fmla="*/ 42 w 102"/>
                  <a:gd name="T21" fmla="*/ 44 h 152"/>
                  <a:gd name="T22" fmla="*/ 4 w 102"/>
                  <a:gd name="T23" fmla="*/ 12 h 152"/>
                  <a:gd name="T24" fmla="*/ 6 w 102"/>
                  <a:gd name="T2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2" h="152">
                    <a:moveTo>
                      <a:pt x="6" y="0"/>
                    </a:moveTo>
                    <a:cubicBezTo>
                      <a:pt x="4" y="6"/>
                      <a:pt x="0" y="18"/>
                      <a:pt x="0" y="18"/>
                    </a:cubicBezTo>
                    <a:cubicBezTo>
                      <a:pt x="3" y="26"/>
                      <a:pt x="9" y="35"/>
                      <a:pt x="14" y="42"/>
                    </a:cubicBezTo>
                    <a:cubicBezTo>
                      <a:pt x="17" y="58"/>
                      <a:pt x="16" y="69"/>
                      <a:pt x="32" y="72"/>
                    </a:cubicBezTo>
                    <a:cubicBezTo>
                      <a:pt x="44" y="80"/>
                      <a:pt x="40" y="91"/>
                      <a:pt x="36" y="104"/>
                    </a:cubicBezTo>
                    <a:cubicBezTo>
                      <a:pt x="57" y="118"/>
                      <a:pt x="60" y="139"/>
                      <a:pt x="80" y="152"/>
                    </a:cubicBezTo>
                    <a:cubicBezTo>
                      <a:pt x="95" y="148"/>
                      <a:pt x="102" y="135"/>
                      <a:pt x="86" y="124"/>
                    </a:cubicBezTo>
                    <a:cubicBezTo>
                      <a:pt x="72" y="129"/>
                      <a:pt x="78" y="110"/>
                      <a:pt x="74" y="102"/>
                    </a:cubicBezTo>
                    <a:cubicBezTo>
                      <a:pt x="72" y="98"/>
                      <a:pt x="65" y="94"/>
                      <a:pt x="62" y="92"/>
                    </a:cubicBezTo>
                    <a:cubicBezTo>
                      <a:pt x="59" y="82"/>
                      <a:pt x="65" y="65"/>
                      <a:pt x="52" y="74"/>
                    </a:cubicBezTo>
                    <a:cubicBezTo>
                      <a:pt x="46" y="65"/>
                      <a:pt x="47" y="54"/>
                      <a:pt x="42" y="44"/>
                    </a:cubicBezTo>
                    <a:cubicBezTo>
                      <a:pt x="36" y="32"/>
                      <a:pt x="16" y="18"/>
                      <a:pt x="4" y="12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05" name="Freeform 133"/>
              <p:cNvSpPr>
                <a:spLocks/>
              </p:cNvSpPr>
              <p:nvPr/>
            </p:nvSpPr>
            <p:spPr bwMode="gray">
              <a:xfrm>
                <a:off x="4159" y="2187"/>
                <a:ext cx="56" cy="78"/>
              </a:xfrm>
              <a:custGeom>
                <a:avLst/>
                <a:gdLst>
                  <a:gd name="T0" fmla="*/ 64 w 74"/>
                  <a:gd name="T1" fmla="*/ 22 h 103"/>
                  <a:gd name="T2" fmla="*/ 74 w 74"/>
                  <a:gd name="T3" fmla="*/ 40 h 103"/>
                  <a:gd name="T4" fmla="*/ 30 w 74"/>
                  <a:gd name="T5" fmla="*/ 84 h 103"/>
                  <a:gd name="T6" fmla="*/ 32 w 74"/>
                  <a:gd name="T7" fmla="*/ 100 h 103"/>
                  <a:gd name="T8" fmla="*/ 20 w 74"/>
                  <a:gd name="T9" fmla="*/ 94 h 103"/>
                  <a:gd name="T10" fmla="*/ 6 w 74"/>
                  <a:gd name="T11" fmla="*/ 84 h 103"/>
                  <a:gd name="T12" fmla="*/ 0 w 74"/>
                  <a:gd name="T13" fmla="*/ 82 h 103"/>
                  <a:gd name="T14" fmla="*/ 10 w 74"/>
                  <a:gd name="T15" fmla="*/ 58 h 103"/>
                  <a:gd name="T16" fmla="*/ 12 w 74"/>
                  <a:gd name="T17" fmla="*/ 52 h 103"/>
                  <a:gd name="T18" fmla="*/ 2 w 74"/>
                  <a:gd name="T19" fmla="*/ 24 h 103"/>
                  <a:gd name="T20" fmla="*/ 4 w 74"/>
                  <a:gd name="T21" fmla="*/ 14 h 103"/>
                  <a:gd name="T22" fmla="*/ 26 w 74"/>
                  <a:gd name="T23" fmla="*/ 22 h 103"/>
                  <a:gd name="T24" fmla="*/ 36 w 74"/>
                  <a:gd name="T25" fmla="*/ 36 h 103"/>
                  <a:gd name="T26" fmla="*/ 64 w 74"/>
                  <a:gd name="T27" fmla="*/ 2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103">
                    <a:moveTo>
                      <a:pt x="64" y="22"/>
                    </a:moveTo>
                    <a:cubicBezTo>
                      <a:pt x="73" y="36"/>
                      <a:pt x="70" y="29"/>
                      <a:pt x="74" y="40"/>
                    </a:cubicBezTo>
                    <a:cubicBezTo>
                      <a:pt x="70" y="77"/>
                      <a:pt x="68" y="81"/>
                      <a:pt x="30" y="84"/>
                    </a:cubicBezTo>
                    <a:cubicBezTo>
                      <a:pt x="33" y="88"/>
                      <a:pt x="39" y="95"/>
                      <a:pt x="32" y="100"/>
                    </a:cubicBezTo>
                    <a:cubicBezTo>
                      <a:pt x="28" y="103"/>
                      <a:pt x="24" y="95"/>
                      <a:pt x="20" y="94"/>
                    </a:cubicBezTo>
                    <a:cubicBezTo>
                      <a:pt x="17" y="84"/>
                      <a:pt x="20" y="89"/>
                      <a:pt x="6" y="84"/>
                    </a:cubicBezTo>
                    <a:cubicBezTo>
                      <a:pt x="4" y="83"/>
                      <a:pt x="0" y="82"/>
                      <a:pt x="0" y="82"/>
                    </a:cubicBezTo>
                    <a:cubicBezTo>
                      <a:pt x="3" y="73"/>
                      <a:pt x="7" y="67"/>
                      <a:pt x="10" y="58"/>
                    </a:cubicBezTo>
                    <a:cubicBezTo>
                      <a:pt x="11" y="56"/>
                      <a:pt x="12" y="52"/>
                      <a:pt x="12" y="52"/>
                    </a:cubicBezTo>
                    <a:cubicBezTo>
                      <a:pt x="10" y="42"/>
                      <a:pt x="8" y="33"/>
                      <a:pt x="2" y="24"/>
                    </a:cubicBezTo>
                    <a:cubicBezTo>
                      <a:pt x="3" y="21"/>
                      <a:pt x="2" y="17"/>
                      <a:pt x="4" y="14"/>
                    </a:cubicBezTo>
                    <a:cubicBezTo>
                      <a:pt x="11" y="0"/>
                      <a:pt x="18" y="19"/>
                      <a:pt x="26" y="22"/>
                    </a:cubicBezTo>
                    <a:cubicBezTo>
                      <a:pt x="31" y="36"/>
                      <a:pt x="26" y="33"/>
                      <a:pt x="36" y="36"/>
                    </a:cubicBezTo>
                    <a:cubicBezTo>
                      <a:pt x="45" y="30"/>
                      <a:pt x="55" y="28"/>
                      <a:pt x="64" y="22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06" name="Freeform 134"/>
              <p:cNvSpPr>
                <a:spLocks/>
              </p:cNvSpPr>
              <p:nvPr/>
            </p:nvSpPr>
            <p:spPr bwMode="gray">
              <a:xfrm>
                <a:off x="4122" y="2267"/>
                <a:ext cx="111" cy="188"/>
              </a:xfrm>
              <a:custGeom>
                <a:avLst/>
                <a:gdLst>
                  <a:gd name="T0" fmla="*/ 82 w 146"/>
                  <a:gd name="T1" fmla="*/ 100 h 252"/>
                  <a:gd name="T2" fmla="*/ 66 w 146"/>
                  <a:gd name="T3" fmla="*/ 106 h 252"/>
                  <a:gd name="T4" fmla="*/ 64 w 146"/>
                  <a:gd name="T5" fmla="*/ 132 h 252"/>
                  <a:gd name="T6" fmla="*/ 22 w 146"/>
                  <a:gd name="T7" fmla="*/ 146 h 252"/>
                  <a:gd name="T8" fmla="*/ 8 w 146"/>
                  <a:gd name="T9" fmla="*/ 168 h 252"/>
                  <a:gd name="T10" fmla="*/ 20 w 146"/>
                  <a:gd name="T11" fmla="*/ 182 h 252"/>
                  <a:gd name="T12" fmla="*/ 8 w 146"/>
                  <a:gd name="T13" fmla="*/ 198 h 252"/>
                  <a:gd name="T14" fmla="*/ 24 w 146"/>
                  <a:gd name="T15" fmla="*/ 252 h 252"/>
                  <a:gd name="T16" fmla="*/ 28 w 146"/>
                  <a:gd name="T17" fmla="*/ 214 h 252"/>
                  <a:gd name="T18" fmla="*/ 22 w 146"/>
                  <a:gd name="T19" fmla="*/ 192 h 252"/>
                  <a:gd name="T20" fmla="*/ 42 w 146"/>
                  <a:gd name="T21" fmla="*/ 176 h 252"/>
                  <a:gd name="T22" fmla="*/ 52 w 146"/>
                  <a:gd name="T23" fmla="*/ 158 h 252"/>
                  <a:gd name="T24" fmla="*/ 66 w 146"/>
                  <a:gd name="T25" fmla="*/ 174 h 252"/>
                  <a:gd name="T26" fmla="*/ 44 w 146"/>
                  <a:gd name="T27" fmla="*/ 190 h 252"/>
                  <a:gd name="T28" fmla="*/ 56 w 146"/>
                  <a:gd name="T29" fmla="*/ 200 h 252"/>
                  <a:gd name="T30" fmla="*/ 68 w 146"/>
                  <a:gd name="T31" fmla="*/ 178 h 252"/>
                  <a:gd name="T32" fmla="*/ 84 w 146"/>
                  <a:gd name="T33" fmla="*/ 184 h 252"/>
                  <a:gd name="T34" fmla="*/ 104 w 146"/>
                  <a:gd name="T35" fmla="*/ 148 h 252"/>
                  <a:gd name="T36" fmla="*/ 114 w 146"/>
                  <a:gd name="T37" fmla="*/ 156 h 252"/>
                  <a:gd name="T38" fmla="*/ 136 w 146"/>
                  <a:gd name="T39" fmla="*/ 148 h 252"/>
                  <a:gd name="T40" fmla="*/ 146 w 146"/>
                  <a:gd name="T41" fmla="*/ 130 h 252"/>
                  <a:gd name="T42" fmla="*/ 142 w 146"/>
                  <a:gd name="T43" fmla="*/ 110 h 252"/>
                  <a:gd name="T44" fmla="*/ 134 w 146"/>
                  <a:gd name="T45" fmla="*/ 98 h 252"/>
                  <a:gd name="T46" fmla="*/ 122 w 146"/>
                  <a:gd name="T47" fmla="*/ 40 h 252"/>
                  <a:gd name="T48" fmla="*/ 94 w 146"/>
                  <a:gd name="T49" fmla="*/ 0 h 252"/>
                  <a:gd name="T50" fmla="*/ 78 w 146"/>
                  <a:gd name="T51" fmla="*/ 12 h 252"/>
                  <a:gd name="T52" fmla="*/ 96 w 146"/>
                  <a:gd name="T53" fmla="*/ 34 h 252"/>
                  <a:gd name="T54" fmla="*/ 96 w 146"/>
                  <a:gd name="T55" fmla="*/ 64 h 252"/>
                  <a:gd name="T56" fmla="*/ 82 w 146"/>
                  <a:gd name="T57" fmla="*/ 10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6" h="252">
                    <a:moveTo>
                      <a:pt x="82" y="100"/>
                    </a:moveTo>
                    <a:cubicBezTo>
                      <a:pt x="70" y="88"/>
                      <a:pt x="69" y="92"/>
                      <a:pt x="66" y="106"/>
                    </a:cubicBezTo>
                    <a:cubicBezTo>
                      <a:pt x="65" y="115"/>
                      <a:pt x="68" y="124"/>
                      <a:pt x="64" y="132"/>
                    </a:cubicBezTo>
                    <a:cubicBezTo>
                      <a:pt x="63" y="133"/>
                      <a:pt x="28" y="142"/>
                      <a:pt x="22" y="146"/>
                    </a:cubicBezTo>
                    <a:cubicBezTo>
                      <a:pt x="18" y="157"/>
                      <a:pt x="18" y="162"/>
                      <a:pt x="8" y="168"/>
                    </a:cubicBezTo>
                    <a:cubicBezTo>
                      <a:pt x="0" y="180"/>
                      <a:pt x="7" y="180"/>
                      <a:pt x="20" y="182"/>
                    </a:cubicBezTo>
                    <a:cubicBezTo>
                      <a:pt x="17" y="190"/>
                      <a:pt x="15" y="193"/>
                      <a:pt x="8" y="198"/>
                    </a:cubicBezTo>
                    <a:cubicBezTo>
                      <a:pt x="10" y="214"/>
                      <a:pt x="9" y="242"/>
                      <a:pt x="24" y="252"/>
                    </a:cubicBezTo>
                    <a:cubicBezTo>
                      <a:pt x="42" y="246"/>
                      <a:pt x="31" y="227"/>
                      <a:pt x="28" y="214"/>
                    </a:cubicBezTo>
                    <a:cubicBezTo>
                      <a:pt x="26" y="207"/>
                      <a:pt x="22" y="192"/>
                      <a:pt x="22" y="192"/>
                    </a:cubicBezTo>
                    <a:cubicBezTo>
                      <a:pt x="25" y="180"/>
                      <a:pt x="33" y="182"/>
                      <a:pt x="42" y="176"/>
                    </a:cubicBezTo>
                    <a:cubicBezTo>
                      <a:pt x="44" y="169"/>
                      <a:pt x="52" y="158"/>
                      <a:pt x="52" y="158"/>
                    </a:cubicBezTo>
                    <a:cubicBezTo>
                      <a:pt x="58" y="164"/>
                      <a:pt x="63" y="166"/>
                      <a:pt x="66" y="174"/>
                    </a:cubicBezTo>
                    <a:cubicBezTo>
                      <a:pt x="59" y="178"/>
                      <a:pt x="51" y="188"/>
                      <a:pt x="44" y="190"/>
                    </a:cubicBezTo>
                    <a:cubicBezTo>
                      <a:pt x="36" y="202"/>
                      <a:pt x="46" y="202"/>
                      <a:pt x="56" y="200"/>
                    </a:cubicBezTo>
                    <a:cubicBezTo>
                      <a:pt x="60" y="189"/>
                      <a:pt x="59" y="184"/>
                      <a:pt x="68" y="178"/>
                    </a:cubicBezTo>
                    <a:cubicBezTo>
                      <a:pt x="77" y="181"/>
                      <a:pt x="75" y="187"/>
                      <a:pt x="84" y="184"/>
                    </a:cubicBezTo>
                    <a:cubicBezTo>
                      <a:pt x="92" y="171"/>
                      <a:pt x="91" y="157"/>
                      <a:pt x="104" y="148"/>
                    </a:cubicBezTo>
                    <a:cubicBezTo>
                      <a:pt x="108" y="149"/>
                      <a:pt x="110" y="155"/>
                      <a:pt x="114" y="156"/>
                    </a:cubicBezTo>
                    <a:cubicBezTo>
                      <a:pt x="120" y="158"/>
                      <a:pt x="131" y="151"/>
                      <a:pt x="136" y="148"/>
                    </a:cubicBezTo>
                    <a:cubicBezTo>
                      <a:pt x="145" y="134"/>
                      <a:pt x="142" y="141"/>
                      <a:pt x="146" y="130"/>
                    </a:cubicBezTo>
                    <a:cubicBezTo>
                      <a:pt x="146" y="127"/>
                      <a:pt x="145" y="115"/>
                      <a:pt x="142" y="110"/>
                    </a:cubicBezTo>
                    <a:cubicBezTo>
                      <a:pt x="140" y="106"/>
                      <a:pt x="134" y="98"/>
                      <a:pt x="134" y="98"/>
                    </a:cubicBezTo>
                    <a:cubicBezTo>
                      <a:pt x="131" y="78"/>
                      <a:pt x="142" y="53"/>
                      <a:pt x="122" y="40"/>
                    </a:cubicBezTo>
                    <a:cubicBezTo>
                      <a:pt x="112" y="26"/>
                      <a:pt x="109" y="10"/>
                      <a:pt x="94" y="0"/>
                    </a:cubicBezTo>
                    <a:cubicBezTo>
                      <a:pt x="87" y="4"/>
                      <a:pt x="86" y="9"/>
                      <a:pt x="78" y="12"/>
                    </a:cubicBezTo>
                    <a:cubicBezTo>
                      <a:pt x="67" y="29"/>
                      <a:pt x="80" y="31"/>
                      <a:pt x="96" y="34"/>
                    </a:cubicBezTo>
                    <a:cubicBezTo>
                      <a:pt x="103" y="44"/>
                      <a:pt x="100" y="53"/>
                      <a:pt x="96" y="64"/>
                    </a:cubicBezTo>
                    <a:cubicBezTo>
                      <a:pt x="96" y="68"/>
                      <a:pt x="95" y="106"/>
                      <a:pt x="82" y="10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07" name="Freeform 135"/>
              <p:cNvSpPr>
                <a:spLocks/>
              </p:cNvSpPr>
              <p:nvPr/>
            </p:nvSpPr>
            <p:spPr bwMode="gray">
              <a:xfrm>
                <a:off x="3034" y="1765"/>
                <a:ext cx="53" cy="30"/>
              </a:xfrm>
              <a:custGeom>
                <a:avLst/>
                <a:gdLst>
                  <a:gd name="T0" fmla="*/ 59 w 70"/>
                  <a:gd name="T1" fmla="*/ 0 h 40"/>
                  <a:gd name="T2" fmla="*/ 65 w 70"/>
                  <a:gd name="T3" fmla="*/ 20 h 40"/>
                  <a:gd name="T4" fmla="*/ 41 w 70"/>
                  <a:gd name="T5" fmla="*/ 24 h 40"/>
                  <a:gd name="T6" fmla="*/ 31 w 70"/>
                  <a:gd name="T7" fmla="*/ 40 h 40"/>
                  <a:gd name="T8" fmla="*/ 7 w 70"/>
                  <a:gd name="T9" fmla="*/ 38 h 40"/>
                  <a:gd name="T10" fmla="*/ 1 w 70"/>
                  <a:gd name="T11" fmla="*/ 36 h 40"/>
                  <a:gd name="T12" fmla="*/ 33 w 70"/>
                  <a:gd name="T13" fmla="*/ 20 h 40"/>
                  <a:gd name="T14" fmla="*/ 59 w 70"/>
                  <a:gd name="T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40">
                    <a:moveTo>
                      <a:pt x="59" y="0"/>
                    </a:moveTo>
                    <a:cubicBezTo>
                      <a:pt x="68" y="3"/>
                      <a:pt x="70" y="10"/>
                      <a:pt x="65" y="20"/>
                    </a:cubicBezTo>
                    <a:cubicBezTo>
                      <a:pt x="61" y="27"/>
                      <a:pt x="49" y="23"/>
                      <a:pt x="41" y="24"/>
                    </a:cubicBezTo>
                    <a:cubicBezTo>
                      <a:pt x="36" y="38"/>
                      <a:pt x="41" y="34"/>
                      <a:pt x="31" y="40"/>
                    </a:cubicBezTo>
                    <a:cubicBezTo>
                      <a:pt x="23" y="39"/>
                      <a:pt x="15" y="39"/>
                      <a:pt x="7" y="38"/>
                    </a:cubicBezTo>
                    <a:cubicBezTo>
                      <a:pt x="5" y="38"/>
                      <a:pt x="0" y="38"/>
                      <a:pt x="1" y="36"/>
                    </a:cubicBezTo>
                    <a:cubicBezTo>
                      <a:pt x="7" y="26"/>
                      <a:pt x="23" y="23"/>
                      <a:pt x="33" y="20"/>
                    </a:cubicBezTo>
                    <a:cubicBezTo>
                      <a:pt x="39" y="11"/>
                      <a:pt x="51" y="8"/>
                      <a:pt x="59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08" name="Freeform 136"/>
              <p:cNvSpPr>
                <a:spLocks/>
              </p:cNvSpPr>
              <p:nvPr/>
            </p:nvSpPr>
            <p:spPr bwMode="gray">
              <a:xfrm>
                <a:off x="2924" y="1774"/>
                <a:ext cx="20" cy="22"/>
              </a:xfrm>
              <a:custGeom>
                <a:avLst/>
                <a:gdLst>
                  <a:gd name="T0" fmla="*/ 18 w 26"/>
                  <a:gd name="T1" fmla="*/ 0 h 29"/>
                  <a:gd name="T2" fmla="*/ 0 w 26"/>
                  <a:gd name="T3" fmla="*/ 18 h 29"/>
                  <a:gd name="T4" fmla="*/ 18 w 26"/>
                  <a:gd name="T5" fmla="*/ 26 h 29"/>
                  <a:gd name="T6" fmla="*/ 18 w 26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9">
                    <a:moveTo>
                      <a:pt x="18" y="0"/>
                    </a:moveTo>
                    <a:cubicBezTo>
                      <a:pt x="9" y="6"/>
                      <a:pt x="4" y="7"/>
                      <a:pt x="0" y="18"/>
                    </a:cubicBezTo>
                    <a:cubicBezTo>
                      <a:pt x="7" y="25"/>
                      <a:pt x="9" y="29"/>
                      <a:pt x="18" y="26"/>
                    </a:cubicBezTo>
                    <a:cubicBezTo>
                      <a:pt x="22" y="14"/>
                      <a:pt x="26" y="12"/>
                      <a:pt x="18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09" name="Freeform 137"/>
              <p:cNvSpPr>
                <a:spLocks/>
              </p:cNvSpPr>
              <p:nvPr/>
            </p:nvSpPr>
            <p:spPr bwMode="gray">
              <a:xfrm>
                <a:off x="2949" y="1773"/>
                <a:ext cx="38" cy="27"/>
              </a:xfrm>
              <a:custGeom>
                <a:avLst/>
                <a:gdLst>
                  <a:gd name="T0" fmla="*/ 14 w 49"/>
                  <a:gd name="T1" fmla="*/ 6 h 36"/>
                  <a:gd name="T2" fmla="*/ 0 w 49"/>
                  <a:gd name="T3" fmla="*/ 18 h 36"/>
                  <a:gd name="T4" fmla="*/ 6 w 49"/>
                  <a:gd name="T5" fmla="*/ 32 h 36"/>
                  <a:gd name="T6" fmla="*/ 18 w 49"/>
                  <a:gd name="T7" fmla="*/ 36 h 36"/>
                  <a:gd name="T8" fmla="*/ 40 w 49"/>
                  <a:gd name="T9" fmla="*/ 26 h 36"/>
                  <a:gd name="T10" fmla="*/ 14 w 49"/>
                  <a:gd name="T1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36">
                    <a:moveTo>
                      <a:pt x="14" y="6"/>
                    </a:moveTo>
                    <a:cubicBezTo>
                      <a:pt x="11" y="14"/>
                      <a:pt x="7" y="13"/>
                      <a:pt x="0" y="18"/>
                    </a:cubicBezTo>
                    <a:cubicBezTo>
                      <a:pt x="1" y="22"/>
                      <a:pt x="2" y="29"/>
                      <a:pt x="6" y="32"/>
                    </a:cubicBezTo>
                    <a:cubicBezTo>
                      <a:pt x="10" y="34"/>
                      <a:pt x="18" y="36"/>
                      <a:pt x="18" y="36"/>
                    </a:cubicBezTo>
                    <a:cubicBezTo>
                      <a:pt x="24" y="27"/>
                      <a:pt x="30" y="28"/>
                      <a:pt x="40" y="26"/>
                    </a:cubicBezTo>
                    <a:cubicBezTo>
                      <a:pt x="49" y="0"/>
                      <a:pt x="26" y="18"/>
                      <a:pt x="14" y="6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10" name="Freeform 138"/>
              <p:cNvSpPr>
                <a:spLocks/>
              </p:cNvSpPr>
              <p:nvPr/>
            </p:nvSpPr>
            <p:spPr bwMode="gray">
              <a:xfrm>
                <a:off x="3012" y="1764"/>
                <a:ext cx="20" cy="16"/>
              </a:xfrm>
              <a:custGeom>
                <a:avLst/>
                <a:gdLst>
                  <a:gd name="T0" fmla="*/ 11 w 27"/>
                  <a:gd name="T1" fmla="*/ 0 h 22"/>
                  <a:gd name="T2" fmla="*/ 3 w 27"/>
                  <a:gd name="T3" fmla="*/ 12 h 22"/>
                  <a:gd name="T4" fmla="*/ 19 w 27"/>
                  <a:gd name="T5" fmla="*/ 22 h 22"/>
                  <a:gd name="T6" fmla="*/ 11 w 27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2">
                    <a:moveTo>
                      <a:pt x="11" y="0"/>
                    </a:moveTo>
                    <a:cubicBezTo>
                      <a:pt x="8" y="4"/>
                      <a:pt x="0" y="8"/>
                      <a:pt x="3" y="12"/>
                    </a:cubicBezTo>
                    <a:cubicBezTo>
                      <a:pt x="6" y="17"/>
                      <a:pt x="19" y="22"/>
                      <a:pt x="19" y="22"/>
                    </a:cubicBezTo>
                    <a:cubicBezTo>
                      <a:pt x="27" y="10"/>
                      <a:pt x="15" y="11"/>
                      <a:pt x="11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11" name="Freeform 139"/>
              <p:cNvSpPr>
                <a:spLocks/>
              </p:cNvSpPr>
              <p:nvPr/>
            </p:nvSpPr>
            <p:spPr bwMode="gray">
              <a:xfrm>
                <a:off x="2993" y="1782"/>
                <a:ext cx="15" cy="13"/>
              </a:xfrm>
              <a:custGeom>
                <a:avLst/>
                <a:gdLst>
                  <a:gd name="T0" fmla="*/ 11 w 20"/>
                  <a:gd name="T1" fmla="*/ 0 h 18"/>
                  <a:gd name="T2" fmla="*/ 9 w 20"/>
                  <a:gd name="T3" fmla="*/ 18 h 18"/>
                  <a:gd name="T4" fmla="*/ 11 w 20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18">
                    <a:moveTo>
                      <a:pt x="11" y="0"/>
                    </a:moveTo>
                    <a:cubicBezTo>
                      <a:pt x="1" y="14"/>
                      <a:pt x="0" y="9"/>
                      <a:pt x="9" y="18"/>
                    </a:cubicBezTo>
                    <a:cubicBezTo>
                      <a:pt x="20" y="14"/>
                      <a:pt x="16" y="18"/>
                      <a:pt x="11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12" name="Freeform 140"/>
              <p:cNvSpPr>
                <a:spLocks/>
              </p:cNvSpPr>
              <p:nvPr/>
            </p:nvSpPr>
            <p:spPr bwMode="gray">
              <a:xfrm>
                <a:off x="4162" y="1798"/>
                <a:ext cx="18" cy="33"/>
              </a:xfrm>
              <a:custGeom>
                <a:avLst/>
                <a:gdLst>
                  <a:gd name="T0" fmla="*/ 24 w 24"/>
                  <a:gd name="T1" fmla="*/ 0 h 44"/>
                  <a:gd name="T2" fmla="*/ 8 w 24"/>
                  <a:gd name="T3" fmla="*/ 16 h 44"/>
                  <a:gd name="T4" fmla="*/ 0 w 24"/>
                  <a:gd name="T5" fmla="*/ 34 h 44"/>
                  <a:gd name="T6" fmla="*/ 16 w 24"/>
                  <a:gd name="T7" fmla="*/ 40 h 44"/>
                  <a:gd name="T8" fmla="*/ 24 w 2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4">
                    <a:moveTo>
                      <a:pt x="24" y="0"/>
                    </a:moveTo>
                    <a:cubicBezTo>
                      <a:pt x="19" y="7"/>
                      <a:pt x="15" y="11"/>
                      <a:pt x="8" y="16"/>
                    </a:cubicBezTo>
                    <a:cubicBezTo>
                      <a:pt x="4" y="21"/>
                      <a:pt x="0" y="34"/>
                      <a:pt x="0" y="34"/>
                    </a:cubicBezTo>
                    <a:cubicBezTo>
                      <a:pt x="3" y="44"/>
                      <a:pt x="7" y="42"/>
                      <a:pt x="16" y="40"/>
                    </a:cubicBezTo>
                    <a:cubicBezTo>
                      <a:pt x="20" y="27"/>
                      <a:pt x="24" y="14"/>
                      <a:pt x="24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13" name="Freeform 141"/>
              <p:cNvSpPr>
                <a:spLocks/>
              </p:cNvSpPr>
              <p:nvPr/>
            </p:nvSpPr>
            <p:spPr bwMode="gray">
              <a:xfrm>
                <a:off x="3256" y="3244"/>
                <a:ext cx="31" cy="18"/>
              </a:xfrm>
              <a:custGeom>
                <a:avLst/>
                <a:gdLst>
                  <a:gd name="T0" fmla="*/ 30 w 41"/>
                  <a:gd name="T1" fmla="*/ 0 h 24"/>
                  <a:gd name="T2" fmla="*/ 26 w 41"/>
                  <a:gd name="T3" fmla="*/ 24 h 24"/>
                  <a:gd name="T4" fmla="*/ 30 w 41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4">
                    <a:moveTo>
                      <a:pt x="30" y="0"/>
                    </a:moveTo>
                    <a:cubicBezTo>
                      <a:pt x="4" y="4"/>
                      <a:pt x="0" y="17"/>
                      <a:pt x="26" y="24"/>
                    </a:cubicBezTo>
                    <a:cubicBezTo>
                      <a:pt x="41" y="19"/>
                      <a:pt x="38" y="10"/>
                      <a:pt x="30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14" name="Freeform 142"/>
              <p:cNvSpPr>
                <a:spLocks/>
              </p:cNvSpPr>
              <p:nvPr/>
            </p:nvSpPr>
            <p:spPr bwMode="gray">
              <a:xfrm>
                <a:off x="3297" y="3237"/>
                <a:ext cx="10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15" name="Freeform 143"/>
              <p:cNvSpPr>
                <a:spLocks/>
              </p:cNvSpPr>
              <p:nvPr/>
            </p:nvSpPr>
            <p:spPr bwMode="gray">
              <a:xfrm>
                <a:off x="3228" y="3084"/>
                <a:ext cx="9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16" name="Freeform 144"/>
              <p:cNvSpPr>
                <a:spLocks/>
              </p:cNvSpPr>
              <p:nvPr/>
            </p:nvSpPr>
            <p:spPr bwMode="gray">
              <a:xfrm>
                <a:off x="3289" y="3011"/>
                <a:ext cx="12" cy="19"/>
              </a:xfrm>
              <a:custGeom>
                <a:avLst/>
                <a:gdLst>
                  <a:gd name="T0" fmla="*/ 6 w 14"/>
                  <a:gd name="T1" fmla="*/ 0 h 25"/>
                  <a:gd name="T2" fmla="*/ 0 w 14"/>
                  <a:gd name="T3" fmla="*/ 13 h 25"/>
                  <a:gd name="T4" fmla="*/ 12 w 14"/>
                  <a:gd name="T5" fmla="*/ 24 h 25"/>
                  <a:gd name="T6" fmla="*/ 6 w 14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5">
                    <a:moveTo>
                      <a:pt x="6" y="0"/>
                    </a:moveTo>
                    <a:cubicBezTo>
                      <a:pt x="4" y="5"/>
                      <a:pt x="3" y="9"/>
                      <a:pt x="0" y="13"/>
                    </a:cubicBezTo>
                    <a:cubicBezTo>
                      <a:pt x="1" y="24"/>
                      <a:pt x="1" y="25"/>
                      <a:pt x="12" y="24"/>
                    </a:cubicBezTo>
                    <a:cubicBezTo>
                      <a:pt x="14" y="12"/>
                      <a:pt x="8" y="10"/>
                      <a:pt x="6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17" name="Freeform 145"/>
              <p:cNvSpPr>
                <a:spLocks/>
              </p:cNvSpPr>
              <p:nvPr/>
            </p:nvSpPr>
            <p:spPr bwMode="gray">
              <a:xfrm>
                <a:off x="3265" y="3010"/>
                <a:ext cx="11" cy="19"/>
              </a:xfrm>
              <a:custGeom>
                <a:avLst/>
                <a:gdLst>
                  <a:gd name="T0" fmla="*/ 6 w 14"/>
                  <a:gd name="T1" fmla="*/ 0 h 25"/>
                  <a:gd name="T2" fmla="*/ 0 w 14"/>
                  <a:gd name="T3" fmla="*/ 13 h 25"/>
                  <a:gd name="T4" fmla="*/ 12 w 14"/>
                  <a:gd name="T5" fmla="*/ 24 h 25"/>
                  <a:gd name="T6" fmla="*/ 6 w 14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5">
                    <a:moveTo>
                      <a:pt x="6" y="0"/>
                    </a:moveTo>
                    <a:cubicBezTo>
                      <a:pt x="4" y="5"/>
                      <a:pt x="3" y="9"/>
                      <a:pt x="0" y="13"/>
                    </a:cubicBezTo>
                    <a:cubicBezTo>
                      <a:pt x="1" y="24"/>
                      <a:pt x="1" y="25"/>
                      <a:pt x="12" y="24"/>
                    </a:cubicBezTo>
                    <a:cubicBezTo>
                      <a:pt x="14" y="12"/>
                      <a:pt x="8" y="10"/>
                      <a:pt x="6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18" name="Freeform 146"/>
              <p:cNvSpPr>
                <a:spLocks/>
              </p:cNvSpPr>
              <p:nvPr/>
            </p:nvSpPr>
            <p:spPr bwMode="gray">
              <a:xfrm>
                <a:off x="3253" y="3032"/>
                <a:ext cx="11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19" name="Freeform 147"/>
              <p:cNvSpPr>
                <a:spLocks/>
              </p:cNvSpPr>
              <p:nvPr/>
            </p:nvSpPr>
            <p:spPr bwMode="gray">
              <a:xfrm>
                <a:off x="3228" y="3066"/>
                <a:ext cx="9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20" name="Freeform 148"/>
              <p:cNvSpPr>
                <a:spLocks/>
              </p:cNvSpPr>
              <p:nvPr/>
            </p:nvSpPr>
            <p:spPr bwMode="gray">
              <a:xfrm>
                <a:off x="3247" y="3053"/>
                <a:ext cx="11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21" name="Freeform 149"/>
              <p:cNvSpPr>
                <a:spLocks/>
              </p:cNvSpPr>
              <p:nvPr/>
            </p:nvSpPr>
            <p:spPr bwMode="gray">
              <a:xfrm>
                <a:off x="2496" y="2069"/>
                <a:ext cx="10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22" name="Freeform 150"/>
              <p:cNvSpPr>
                <a:spLocks/>
              </p:cNvSpPr>
              <p:nvPr/>
            </p:nvSpPr>
            <p:spPr bwMode="gray">
              <a:xfrm>
                <a:off x="2189" y="1819"/>
                <a:ext cx="2112" cy="1637"/>
              </a:xfrm>
              <a:custGeom>
                <a:avLst/>
                <a:gdLst>
                  <a:gd name="T0" fmla="*/ 452 w 2060"/>
                  <a:gd name="T1" fmla="*/ 653 h 1644"/>
                  <a:gd name="T2" fmla="*/ 333 w 2060"/>
                  <a:gd name="T3" fmla="*/ 595 h 1644"/>
                  <a:gd name="T4" fmla="*/ 158 w 2060"/>
                  <a:gd name="T5" fmla="*/ 645 h 1644"/>
                  <a:gd name="T6" fmla="*/ 46 w 2060"/>
                  <a:gd name="T7" fmla="*/ 759 h 1644"/>
                  <a:gd name="T8" fmla="*/ 12 w 2060"/>
                  <a:gd name="T9" fmla="*/ 941 h 1644"/>
                  <a:gd name="T10" fmla="*/ 146 w 2060"/>
                  <a:gd name="T11" fmla="*/ 1059 h 1644"/>
                  <a:gd name="T12" fmla="*/ 308 w 2060"/>
                  <a:gd name="T13" fmla="*/ 1041 h 1644"/>
                  <a:gd name="T14" fmla="*/ 396 w 2060"/>
                  <a:gd name="T15" fmla="*/ 1138 h 1644"/>
                  <a:gd name="T16" fmla="*/ 452 w 2060"/>
                  <a:gd name="T17" fmla="*/ 1447 h 1644"/>
                  <a:gd name="T18" fmla="*/ 497 w 2060"/>
                  <a:gd name="T19" fmla="*/ 1628 h 1644"/>
                  <a:gd name="T20" fmla="*/ 704 w 2060"/>
                  <a:gd name="T21" fmla="*/ 1574 h 1644"/>
                  <a:gd name="T22" fmla="*/ 817 w 2060"/>
                  <a:gd name="T23" fmla="*/ 1380 h 1644"/>
                  <a:gd name="T24" fmla="*/ 885 w 2060"/>
                  <a:gd name="T25" fmla="*/ 1153 h 1644"/>
                  <a:gd name="T26" fmla="*/ 998 w 2060"/>
                  <a:gd name="T27" fmla="*/ 999 h 1644"/>
                  <a:gd name="T28" fmla="*/ 796 w 2060"/>
                  <a:gd name="T29" fmla="*/ 856 h 1644"/>
                  <a:gd name="T30" fmla="*/ 817 w 2060"/>
                  <a:gd name="T31" fmla="*/ 819 h 1644"/>
                  <a:gd name="T32" fmla="*/ 1003 w 2060"/>
                  <a:gd name="T33" fmla="*/ 916 h 1644"/>
                  <a:gd name="T34" fmla="*/ 1098 w 2060"/>
                  <a:gd name="T35" fmla="*/ 792 h 1644"/>
                  <a:gd name="T36" fmla="*/ 1046 w 2060"/>
                  <a:gd name="T37" fmla="*/ 763 h 1644"/>
                  <a:gd name="T38" fmla="*/ 929 w 2060"/>
                  <a:gd name="T39" fmla="*/ 716 h 1644"/>
                  <a:gd name="T40" fmla="*/ 1141 w 2060"/>
                  <a:gd name="T41" fmla="*/ 761 h 1644"/>
                  <a:gd name="T42" fmla="*/ 1296 w 2060"/>
                  <a:gd name="T43" fmla="*/ 852 h 1644"/>
                  <a:gd name="T44" fmla="*/ 1373 w 2060"/>
                  <a:gd name="T45" fmla="*/ 1033 h 1644"/>
                  <a:gd name="T46" fmla="*/ 1608 w 2060"/>
                  <a:gd name="T47" fmla="*/ 847 h 1644"/>
                  <a:gd name="T48" fmla="*/ 1704 w 2060"/>
                  <a:gd name="T49" fmla="*/ 1030 h 1644"/>
                  <a:gd name="T50" fmla="*/ 1707 w 2060"/>
                  <a:gd name="T51" fmla="*/ 874 h 1644"/>
                  <a:gd name="T52" fmla="*/ 1759 w 2060"/>
                  <a:gd name="T53" fmla="*/ 800 h 1644"/>
                  <a:gd name="T54" fmla="*/ 1783 w 2060"/>
                  <a:gd name="T55" fmla="*/ 544 h 1644"/>
                  <a:gd name="T56" fmla="*/ 1824 w 2060"/>
                  <a:gd name="T57" fmla="*/ 528 h 1644"/>
                  <a:gd name="T58" fmla="*/ 1844 w 2060"/>
                  <a:gd name="T59" fmla="*/ 427 h 1644"/>
                  <a:gd name="T60" fmla="*/ 1805 w 2060"/>
                  <a:gd name="T61" fmla="*/ 226 h 1644"/>
                  <a:gd name="T62" fmla="*/ 1899 w 2060"/>
                  <a:gd name="T63" fmla="*/ 108 h 1644"/>
                  <a:gd name="T64" fmla="*/ 1947 w 2060"/>
                  <a:gd name="T65" fmla="*/ 209 h 1644"/>
                  <a:gd name="T66" fmla="*/ 1943 w 2060"/>
                  <a:gd name="T67" fmla="*/ 123 h 1644"/>
                  <a:gd name="T68" fmla="*/ 1975 w 2060"/>
                  <a:gd name="T69" fmla="*/ 51 h 1644"/>
                  <a:gd name="T70" fmla="*/ 2038 w 2060"/>
                  <a:gd name="T71" fmla="*/ 0 h 1644"/>
                  <a:gd name="T72" fmla="*/ 1820 w 2060"/>
                  <a:gd name="T73" fmla="*/ 63 h 1644"/>
                  <a:gd name="T74" fmla="*/ 1583 w 2060"/>
                  <a:gd name="T75" fmla="*/ 83 h 1644"/>
                  <a:gd name="T76" fmla="*/ 1349 w 2060"/>
                  <a:gd name="T77" fmla="*/ 30 h 1644"/>
                  <a:gd name="T78" fmla="*/ 1132 w 2060"/>
                  <a:gd name="T79" fmla="*/ 65 h 1644"/>
                  <a:gd name="T80" fmla="*/ 1040 w 2060"/>
                  <a:gd name="T81" fmla="*/ 170 h 1644"/>
                  <a:gd name="T82" fmla="*/ 926 w 2060"/>
                  <a:gd name="T83" fmla="*/ 137 h 1644"/>
                  <a:gd name="T84" fmla="*/ 758 w 2060"/>
                  <a:gd name="T85" fmla="*/ 183 h 1644"/>
                  <a:gd name="T86" fmla="*/ 667 w 2060"/>
                  <a:gd name="T87" fmla="*/ 140 h 1644"/>
                  <a:gd name="T88" fmla="*/ 364 w 2060"/>
                  <a:gd name="T89" fmla="*/ 248 h 1644"/>
                  <a:gd name="T90" fmla="*/ 535 w 2060"/>
                  <a:gd name="T91" fmla="*/ 213 h 1644"/>
                  <a:gd name="T92" fmla="*/ 638 w 2060"/>
                  <a:gd name="T93" fmla="*/ 276 h 1644"/>
                  <a:gd name="T94" fmla="*/ 443 w 2060"/>
                  <a:gd name="T95" fmla="*/ 357 h 1644"/>
                  <a:gd name="T96" fmla="*/ 275 w 2060"/>
                  <a:gd name="T97" fmla="*/ 416 h 1644"/>
                  <a:gd name="T98" fmla="*/ 167 w 2060"/>
                  <a:gd name="T99" fmla="*/ 537 h 1644"/>
                  <a:gd name="T100" fmla="*/ 283 w 2060"/>
                  <a:gd name="T101" fmla="*/ 552 h 1644"/>
                  <a:gd name="T102" fmla="*/ 381 w 2060"/>
                  <a:gd name="T103" fmla="*/ 573 h 1644"/>
                  <a:gd name="T104" fmla="*/ 493 w 2060"/>
                  <a:gd name="T105" fmla="*/ 590 h 1644"/>
                  <a:gd name="T106" fmla="*/ 487 w 2060"/>
                  <a:gd name="T107" fmla="*/ 512 h 1644"/>
                  <a:gd name="T108" fmla="*/ 592 w 2060"/>
                  <a:gd name="T109" fmla="*/ 548 h 1644"/>
                  <a:gd name="T110" fmla="*/ 686 w 2060"/>
                  <a:gd name="T111" fmla="*/ 470 h 1644"/>
                  <a:gd name="T112" fmla="*/ 772 w 2060"/>
                  <a:gd name="T113" fmla="*/ 480 h 1644"/>
                  <a:gd name="T114" fmla="*/ 639 w 2060"/>
                  <a:gd name="T115" fmla="*/ 598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60" h="1644">
                    <a:moveTo>
                      <a:pt x="697" y="677"/>
                    </a:moveTo>
                    <a:cubicBezTo>
                      <a:pt x="659" y="675"/>
                      <a:pt x="652" y="669"/>
                      <a:pt x="618" y="667"/>
                    </a:cubicBezTo>
                    <a:cubicBezTo>
                      <a:pt x="607" y="666"/>
                      <a:pt x="594" y="661"/>
                      <a:pt x="582" y="658"/>
                    </a:cubicBezTo>
                    <a:cubicBezTo>
                      <a:pt x="577" y="655"/>
                      <a:pt x="568" y="650"/>
                      <a:pt x="568" y="650"/>
                    </a:cubicBezTo>
                    <a:cubicBezTo>
                      <a:pt x="551" y="652"/>
                      <a:pt x="557" y="655"/>
                      <a:pt x="546" y="658"/>
                    </a:cubicBezTo>
                    <a:cubicBezTo>
                      <a:pt x="540" y="667"/>
                      <a:pt x="542" y="669"/>
                      <a:pt x="546" y="677"/>
                    </a:cubicBezTo>
                    <a:cubicBezTo>
                      <a:pt x="548" y="680"/>
                      <a:pt x="550" y="686"/>
                      <a:pt x="550" y="686"/>
                    </a:cubicBezTo>
                    <a:cubicBezTo>
                      <a:pt x="526" y="694"/>
                      <a:pt x="506" y="678"/>
                      <a:pt x="488" y="670"/>
                    </a:cubicBezTo>
                    <a:cubicBezTo>
                      <a:pt x="481" y="653"/>
                      <a:pt x="472" y="655"/>
                      <a:pt x="452" y="653"/>
                    </a:cubicBezTo>
                    <a:cubicBezTo>
                      <a:pt x="446" y="648"/>
                      <a:pt x="444" y="648"/>
                      <a:pt x="437" y="650"/>
                    </a:cubicBezTo>
                    <a:cubicBezTo>
                      <a:pt x="427" y="647"/>
                      <a:pt x="433" y="648"/>
                      <a:pt x="423" y="642"/>
                    </a:cubicBezTo>
                    <a:cubicBezTo>
                      <a:pt x="421" y="641"/>
                      <a:pt x="418" y="639"/>
                      <a:pt x="418" y="639"/>
                    </a:cubicBezTo>
                    <a:cubicBezTo>
                      <a:pt x="416" y="638"/>
                      <a:pt x="413" y="633"/>
                      <a:pt x="413" y="630"/>
                    </a:cubicBezTo>
                    <a:cubicBezTo>
                      <a:pt x="415" y="625"/>
                      <a:pt x="418" y="616"/>
                      <a:pt x="418" y="616"/>
                    </a:cubicBezTo>
                    <a:cubicBezTo>
                      <a:pt x="416" y="592"/>
                      <a:pt x="421" y="588"/>
                      <a:pt x="398" y="591"/>
                    </a:cubicBezTo>
                    <a:cubicBezTo>
                      <a:pt x="390" y="598"/>
                      <a:pt x="390" y="595"/>
                      <a:pt x="381" y="592"/>
                    </a:cubicBezTo>
                    <a:cubicBezTo>
                      <a:pt x="370" y="592"/>
                      <a:pt x="361" y="595"/>
                      <a:pt x="348" y="597"/>
                    </a:cubicBezTo>
                    <a:cubicBezTo>
                      <a:pt x="344" y="595"/>
                      <a:pt x="337" y="597"/>
                      <a:pt x="333" y="595"/>
                    </a:cubicBezTo>
                    <a:cubicBezTo>
                      <a:pt x="331" y="594"/>
                      <a:pt x="330" y="592"/>
                      <a:pt x="328" y="592"/>
                    </a:cubicBezTo>
                    <a:cubicBezTo>
                      <a:pt x="314" y="591"/>
                      <a:pt x="296" y="597"/>
                      <a:pt x="283" y="602"/>
                    </a:cubicBezTo>
                    <a:cubicBezTo>
                      <a:pt x="276" y="603"/>
                      <a:pt x="268" y="606"/>
                      <a:pt x="260" y="608"/>
                    </a:cubicBezTo>
                    <a:cubicBezTo>
                      <a:pt x="255" y="609"/>
                      <a:pt x="246" y="613"/>
                      <a:pt x="246" y="613"/>
                    </a:cubicBezTo>
                    <a:cubicBezTo>
                      <a:pt x="228" y="611"/>
                      <a:pt x="209" y="609"/>
                      <a:pt x="189" y="611"/>
                    </a:cubicBezTo>
                    <a:cubicBezTo>
                      <a:pt x="184" y="613"/>
                      <a:pt x="180" y="614"/>
                      <a:pt x="175" y="617"/>
                    </a:cubicBezTo>
                    <a:cubicBezTo>
                      <a:pt x="173" y="619"/>
                      <a:pt x="173" y="620"/>
                      <a:pt x="173" y="622"/>
                    </a:cubicBezTo>
                    <a:cubicBezTo>
                      <a:pt x="172" y="623"/>
                      <a:pt x="169" y="623"/>
                      <a:pt x="169" y="625"/>
                    </a:cubicBezTo>
                    <a:cubicBezTo>
                      <a:pt x="163" y="634"/>
                      <a:pt x="167" y="641"/>
                      <a:pt x="158" y="645"/>
                    </a:cubicBezTo>
                    <a:cubicBezTo>
                      <a:pt x="153" y="648"/>
                      <a:pt x="149" y="652"/>
                      <a:pt x="144" y="655"/>
                    </a:cubicBezTo>
                    <a:cubicBezTo>
                      <a:pt x="141" y="656"/>
                      <a:pt x="135" y="659"/>
                      <a:pt x="135" y="659"/>
                    </a:cubicBezTo>
                    <a:cubicBezTo>
                      <a:pt x="133" y="664"/>
                      <a:pt x="130" y="666"/>
                      <a:pt x="130" y="669"/>
                    </a:cubicBezTo>
                    <a:cubicBezTo>
                      <a:pt x="128" y="677"/>
                      <a:pt x="132" y="691"/>
                      <a:pt x="124" y="698"/>
                    </a:cubicBezTo>
                    <a:cubicBezTo>
                      <a:pt x="118" y="703"/>
                      <a:pt x="108" y="709"/>
                      <a:pt x="101" y="711"/>
                    </a:cubicBezTo>
                    <a:cubicBezTo>
                      <a:pt x="101" y="711"/>
                      <a:pt x="90" y="716"/>
                      <a:pt x="87" y="716"/>
                    </a:cubicBezTo>
                    <a:cubicBezTo>
                      <a:pt x="85" y="717"/>
                      <a:pt x="82" y="717"/>
                      <a:pt x="82" y="717"/>
                    </a:cubicBezTo>
                    <a:cubicBezTo>
                      <a:pt x="76" y="725"/>
                      <a:pt x="68" y="733"/>
                      <a:pt x="60" y="738"/>
                    </a:cubicBezTo>
                    <a:cubicBezTo>
                      <a:pt x="56" y="745"/>
                      <a:pt x="53" y="755"/>
                      <a:pt x="46" y="759"/>
                    </a:cubicBezTo>
                    <a:cubicBezTo>
                      <a:pt x="43" y="764"/>
                      <a:pt x="37" y="767"/>
                      <a:pt x="31" y="773"/>
                    </a:cubicBezTo>
                    <a:cubicBezTo>
                      <a:pt x="26" y="780"/>
                      <a:pt x="25" y="789"/>
                      <a:pt x="23" y="797"/>
                    </a:cubicBezTo>
                    <a:cubicBezTo>
                      <a:pt x="20" y="803"/>
                      <a:pt x="19" y="809"/>
                      <a:pt x="17" y="816"/>
                    </a:cubicBezTo>
                    <a:cubicBezTo>
                      <a:pt x="15" y="817"/>
                      <a:pt x="14" y="824"/>
                      <a:pt x="14" y="824"/>
                    </a:cubicBezTo>
                    <a:cubicBezTo>
                      <a:pt x="15" y="831"/>
                      <a:pt x="26" y="842"/>
                      <a:pt x="26" y="842"/>
                    </a:cubicBezTo>
                    <a:cubicBezTo>
                      <a:pt x="26" y="847"/>
                      <a:pt x="17" y="855"/>
                      <a:pt x="17" y="855"/>
                    </a:cubicBezTo>
                    <a:cubicBezTo>
                      <a:pt x="14" y="863"/>
                      <a:pt x="17" y="867"/>
                      <a:pt x="25" y="870"/>
                    </a:cubicBezTo>
                    <a:cubicBezTo>
                      <a:pt x="28" y="884"/>
                      <a:pt x="17" y="902"/>
                      <a:pt x="6" y="909"/>
                    </a:cubicBezTo>
                    <a:cubicBezTo>
                      <a:pt x="0" y="927"/>
                      <a:pt x="5" y="927"/>
                      <a:pt x="12" y="941"/>
                    </a:cubicBezTo>
                    <a:cubicBezTo>
                      <a:pt x="23" y="963"/>
                      <a:pt x="29" y="969"/>
                      <a:pt x="53" y="977"/>
                    </a:cubicBezTo>
                    <a:cubicBezTo>
                      <a:pt x="60" y="986"/>
                      <a:pt x="56" y="983"/>
                      <a:pt x="63" y="989"/>
                    </a:cubicBezTo>
                    <a:cubicBezTo>
                      <a:pt x="62" y="994"/>
                      <a:pt x="59" y="997"/>
                      <a:pt x="59" y="1002"/>
                    </a:cubicBezTo>
                    <a:cubicBezTo>
                      <a:pt x="57" y="1009"/>
                      <a:pt x="70" y="1020"/>
                      <a:pt x="74" y="1027"/>
                    </a:cubicBezTo>
                    <a:cubicBezTo>
                      <a:pt x="77" y="1031"/>
                      <a:pt x="91" y="1036"/>
                      <a:pt x="91" y="1036"/>
                    </a:cubicBezTo>
                    <a:cubicBezTo>
                      <a:pt x="94" y="1036"/>
                      <a:pt x="96" y="1036"/>
                      <a:pt x="98" y="1034"/>
                    </a:cubicBezTo>
                    <a:cubicBezTo>
                      <a:pt x="99" y="1034"/>
                      <a:pt x="98" y="1031"/>
                      <a:pt x="99" y="1030"/>
                    </a:cubicBezTo>
                    <a:cubicBezTo>
                      <a:pt x="101" y="1030"/>
                      <a:pt x="107" y="1038"/>
                      <a:pt x="108" y="1038"/>
                    </a:cubicBezTo>
                    <a:cubicBezTo>
                      <a:pt x="119" y="1047"/>
                      <a:pt x="133" y="1055"/>
                      <a:pt x="146" y="1059"/>
                    </a:cubicBezTo>
                    <a:cubicBezTo>
                      <a:pt x="149" y="1067"/>
                      <a:pt x="152" y="1066"/>
                      <a:pt x="159" y="1064"/>
                    </a:cubicBezTo>
                    <a:cubicBezTo>
                      <a:pt x="163" y="1061"/>
                      <a:pt x="166" y="1059"/>
                      <a:pt x="169" y="1058"/>
                    </a:cubicBezTo>
                    <a:cubicBezTo>
                      <a:pt x="172" y="1056"/>
                      <a:pt x="178" y="1055"/>
                      <a:pt x="178" y="1055"/>
                    </a:cubicBezTo>
                    <a:cubicBezTo>
                      <a:pt x="192" y="1059"/>
                      <a:pt x="209" y="1061"/>
                      <a:pt x="224" y="1063"/>
                    </a:cubicBezTo>
                    <a:cubicBezTo>
                      <a:pt x="231" y="1067"/>
                      <a:pt x="229" y="1070"/>
                      <a:pt x="238" y="1069"/>
                    </a:cubicBezTo>
                    <a:cubicBezTo>
                      <a:pt x="238" y="1063"/>
                      <a:pt x="238" y="1056"/>
                      <a:pt x="238" y="1050"/>
                    </a:cubicBezTo>
                    <a:cubicBezTo>
                      <a:pt x="241" y="1041"/>
                      <a:pt x="257" y="1059"/>
                      <a:pt x="260" y="1061"/>
                    </a:cubicBezTo>
                    <a:cubicBezTo>
                      <a:pt x="266" y="1050"/>
                      <a:pt x="279" y="1052"/>
                      <a:pt x="291" y="1050"/>
                    </a:cubicBezTo>
                    <a:cubicBezTo>
                      <a:pt x="297" y="1049"/>
                      <a:pt x="302" y="1044"/>
                      <a:pt x="308" y="1041"/>
                    </a:cubicBezTo>
                    <a:cubicBezTo>
                      <a:pt x="319" y="1042"/>
                      <a:pt x="330" y="1045"/>
                      <a:pt x="341" y="1049"/>
                    </a:cubicBezTo>
                    <a:cubicBezTo>
                      <a:pt x="342" y="1050"/>
                      <a:pt x="344" y="1055"/>
                      <a:pt x="344" y="1058"/>
                    </a:cubicBezTo>
                    <a:cubicBezTo>
                      <a:pt x="344" y="1061"/>
                      <a:pt x="342" y="1067"/>
                      <a:pt x="342" y="1067"/>
                    </a:cubicBezTo>
                    <a:cubicBezTo>
                      <a:pt x="347" y="1070"/>
                      <a:pt x="355" y="1072"/>
                      <a:pt x="361" y="1075"/>
                    </a:cubicBezTo>
                    <a:cubicBezTo>
                      <a:pt x="362" y="1075"/>
                      <a:pt x="365" y="1077"/>
                      <a:pt x="365" y="1077"/>
                    </a:cubicBezTo>
                    <a:cubicBezTo>
                      <a:pt x="375" y="1074"/>
                      <a:pt x="384" y="1074"/>
                      <a:pt x="393" y="1080"/>
                    </a:cubicBezTo>
                    <a:cubicBezTo>
                      <a:pt x="396" y="1083"/>
                      <a:pt x="398" y="1088"/>
                      <a:pt x="401" y="1092"/>
                    </a:cubicBezTo>
                    <a:cubicBezTo>
                      <a:pt x="404" y="1095"/>
                      <a:pt x="407" y="1102"/>
                      <a:pt x="407" y="1102"/>
                    </a:cubicBezTo>
                    <a:cubicBezTo>
                      <a:pt x="404" y="1114"/>
                      <a:pt x="399" y="1127"/>
                      <a:pt x="396" y="1138"/>
                    </a:cubicBezTo>
                    <a:cubicBezTo>
                      <a:pt x="393" y="1147"/>
                      <a:pt x="395" y="1141"/>
                      <a:pt x="389" y="1152"/>
                    </a:cubicBezTo>
                    <a:cubicBezTo>
                      <a:pt x="387" y="1153"/>
                      <a:pt x="385" y="1156"/>
                      <a:pt x="385" y="1156"/>
                    </a:cubicBezTo>
                    <a:cubicBezTo>
                      <a:pt x="389" y="1185"/>
                      <a:pt x="396" y="1180"/>
                      <a:pt x="410" y="1197"/>
                    </a:cubicBezTo>
                    <a:cubicBezTo>
                      <a:pt x="427" y="1219"/>
                      <a:pt x="440" y="1239"/>
                      <a:pt x="447" y="1266"/>
                    </a:cubicBezTo>
                    <a:cubicBezTo>
                      <a:pt x="446" y="1280"/>
                      <a:pt x="452" y="1314"/>
                      <a:pt x="435" y="1325"/>
                    </a:cubicBezTo>
                    <a:cubicBezTo>
                      <a:pt x="427" y="1347"/>
                      <a:pt x="433" y="1325"/>
                      <a:pt x="430" y="1367"/>
                    </a:cubicBezTo>
                    <a:cubicBezTo>
                      <a:pt x="429" y="1377"/>
                      <a:pt x="421" y="1381"/>
                      <a:pt x="418" y="1391"/>
                    </a:cubicBezTo>
                    <a:cubicBezTo>
                      <a:pt x="421" y="1413"/>
                      <a:pt x="430" y="1422"/>
                      <a:pt x="446" y="1438"/>
                    </a:cubicBezTo>
                    <a:cubicBezTo>
                      <a:pt x="449" y="1441"/>
                      <a:pt x="450" y="1442"/>
                      <a:pt x="452" y="1447"/>
                    </a:cubicBezTo>
                    <a:cubicBezTo>
                      <a:pt x="454" y="1450"/>
                      <a:pt x="455" y="1456"/>
                      <a:pt x="455" y="1456"/>
                    </a:cubicBezTo>
                    <a:cubicBezTo>
                      <a:pt x="457" y="1475"/>
                      <a:pt x="458" y="1488"/>
                      <a:pt x="460" y="1505"/>
                    </a:cubicBezTo>
                    <a:cubicBezTo>
                      <a:pt x="461" y="1514"/>
                      <a:pt x="461" y="1511"/>
                      <a:pt x="464" y="1522"/>
                    </a:cubicBezTo>
                    <a:cubicBezTo>
                      <a:pt x="466" y="1524"/>
                      <a:pt x="466" y="1527"/>
                      <a:pt x="466" y="1527"/>
                    </a:cubicBezTo>
                    <a:cubicBezTo>
                      <a:pt x="468" y="1542"/>
                      <a:pt x="469" y="1552"/>
                      <a:pt x="481" y="1561"/>
                    </a:cubicBezTo>
                    <a:cubicBezTo>
                      <a:pt x="485" y="1566"/>
                      <a:pt x="488" y="1569"/>
                      <a:pt x="494" y="1572"/>
                    </a:cubicBezTo>
                    <a:cubicBezTo>
                      <a:pt x="497" y="1585"/>
                      <a:pt x="503" y="1597"/>
                      <a:pt x="506" y="1610"/>
                    </a:cubicBezTo>
                    <a:cubicBezTo>
                      <a:pt x="506" y="1614"/>
                      <a:pt x="508" y="1619"/>
                      <a:pt x="505" y="1622"/>
                    </a:cubicBezTo>
                    <a:cubicBezTo>
                      <a:pt x="503" y="1625"/>
                      <a:pt x="497" y="1628"/>
                      <a:pt x="497" y="1628"/>
                    </a:cubicBezTo>
                    <a:cubicBezTo>
                      <a:pt x="488" y="1642"/>
                      <a:pt x="509" y="1644"/>
                      <a:pt x="517" y="1644"/>
                    </a:cubicBezTo>
                    <a:cubicBezTo>
                      <a:pt x="539" y="1639"/>
                      <a:pt x="557" y="1635"/>
                      <a:pt x="579" y="1633"/>
                    </a:cubicBezTo>
                    <a:cubicBezTo>
                      <a:pt x="598" y="1630"/>
                      <a:pt x="613" y="1627"/>
                      <a:pt x="632" y="1624"/>
                    </a:cubicBezTo>
                    <a:cubicBezTo>
                      <a:pt x="635" y="1624"/>
                      <a:pt x="638" y="1622"/>
                      <a:pt x="641" y="1621"/>
                    </a:cubicBezTo>
                    <a:cubicBezTo>
                      <a:pt x="642" y="1621"/>
                      <a:pt x="644" y="1619"/>
                      <a:pt x="646" y="1617"/>
                    </a:cubicBezTo>
                    <a:cubicBezTo>
                      <a:pt x="649" y="1617"/>
                      <a:pt x="655" y="1616"/>
                      <a:pt x="655" y="1616"/>
                    </a:cubicBezTo>
                    <a:cubicBezTo>
                      <a:pt x="659" y="1610"/>
                      <a:pt x="664" y="1603"/>
                      <a:pt x="670" y="1600"/>
                    </a:cubicBezTo>
                    <a:cubicBezTo>
                      <a:pt x="675" y="1594"/>
                      <a:pt x="678" y="1591"/>
                      <a:pt x="683" y="1588"/>
                    </a:cubicBezTo>
                    <a:cubicBezTo>
                      <a:pt x="687" y="1581"/>
                      <a:pt x="697" y="1577"/>
                      <a:pt x="704" y="1574"/>
                    </a:cubicBezTo>
                    <a:cubicBezTo>
                      <a:pt x="715" y="1563"/>
                      <a:pt x="726" y="1550"/>
                      <a:pt x="731" y="1535"/>
                    </a:cubicBezTo>
                    <a:cubicBezTo>
                      <a:pt x="731" y="1531"/>
                      <a:pt x="729" y="1528"/>
                      <a:pt x="729" y="1525"/>
                    </a:cubicBezTo>
                    <a:cubicBezTo>
                      <a:pt x="729" y="1494"/>
                      <a:pt x="737" y="1505"/>
                      <a:pt x="754" y="1494"/>
                    </a:cubicBezTo>
                    <a:cubicBezTo>
                      <a:pt x="759" y="1488"/>
                      <a:pt x="762" y="1483"/>
                      <a:pt x="765" y="1475"/>
                    </a:cubicBezTo>
                    <a:cubicBezTo>
                      <a:pt x="763" y="1458"/>
                      <a:pt x="765" y="1439"/>
                      <a:pt x="755" y="1424"/>
                    </a:cubicBezTo>
                    <a:cubicBezTo>
                      <a:pt x="759" y="1413"/>
                      <a:pt x="771" y="1419"/>
                      <a:pt x="779" y="1422"/>
                    </a:cubicBezTo>
                    <a:cubicBezTo>
                      <a:pt x="782" y="1427"/>
                      <a:pt x="782" y="1435"/>
                      <a:pt x="785" y="1427"/>
                    </a:cubicBezTo>
                    <a:cubicBezTo>
                      <a:pt x="786" y="1416"/>
                      <a:pt x="786" y="1405"/>
                      <a:pt x="786" y="1396"/>
                    </a:cubicBezTo>
                    <a:cubicBezTo>
                      <a:pt x="788" y="1386"/>
                      <a:pt x="810" y="1385"/>
                      <a:pt x="817" y="1380"/>
                    </a:cubicBezTo>
                    <a:cubicBezTo>
                      <a:pt x="820" y="1374"/>
                      <a:pt x="831" y="1367"/>
                      <a:pt x="837" y="1363"/>
                    </a:cubicBezTo>
                    <a:cubicBezTo>
                      <a:pt x="841" y="1361"/>
                      <a:pt x="847" y="1356"/>
                      <a:pt x="847" y="1356"/>
                    </a:cubicBezTo>
                    <a:cubicBezTo>
                      <a:pt x="855" y="1345"/>
                      <a:pt x="845" y="1333"/>
                      <a:pt x="844" y="1320"/>
                    </a:cubicBezTo>
                    <a:cubicBezTo>
                      <a:pt x="845" y="1310"/>
                      <a:pt x="847" y="1308"/>
                      <a:pt x="850" y="1299"/>
                    </a:cubicBezTo>
                    <a:cubicBezTo>
                      <a:pt x="847" y="1288"/>
                      <a:pt x="842" y="1288"/>
                      <a:pt x="834" y="1280"/>
                    </a:cubicBezTo>
                    <a:cubicBezTo>
                      <a:pt x="833" y="1275"/>
                      <a:pt x="830" y="1266"/>
                      <a:pt x="830" y="1266"/>
                    </a:cubicBezTo>
                    <a:cubicBezTo>
                      <a:pt x="831" y="1250"/>
                      <a:pt x="831" y="1236"/>
                      <a:pt x="831" y="1220"/>
                    </a:cubicBezTo>
                    <a:cubicBezTo>
                      <a:pt x="833" y="1192"/>
                      <a:pt x="861" y="1183"/>
                      <a:pt x="876" y="1166"/>
                    </a:cubicBezTo>
                    <a:cubicBezTo>
                      <a:pt x="879" y="1160"/>
                      <a:pt x="884" y="1160"/>
                      <a:pt x="885" y="1153"/>
                    </a:cubicBezTo>
                    <a:cubicBezTo>
                      <a:pt x="890" y="1144"/>
                      <a:pt x="889" y="1142"/>
                      <a:pt x="895" y="1136"/>
                    </a:cubicBezTo>
                    <a:cubicBezTo>
                      <a:pt x="898" y="1127"/>
                      <a:pt x="906" y="1114"/>
                      <a:pt x="915" y="1111"/>
                    </a:cubicBezTo>
                    <a:cubicBezTo>
                      <a:pt x="920" y="1105"/>
                      <a:pt x="924" y="1099"/>
                      <a:pt x="930" y="1094"/>
                    </a:cubicBezTo>
                    <a:cubicBezTo>
                      <a:pt x="935" y="1089"/>
                      <a:pt x="938" y="1089"/>
                      <a:pt x="943" y="1084"/>
                    </a:cubicBezTo>
                    <a:cubicBezTo>
                      <a:pt x="947" y="1080"/>
                      <a:pt x="949" y="1078"/>
                      <a:pt x="955" y="1077"/>
                    </a:cubicBezTo>
                    <a:cubicBezTo>
                      <a:pt x="961" y="1066"/>
                      <a:pt x="958" y="1069"/>
                      <a:pt x="966" y="1064"/>
                    </a:cubicBezTo>
                    <a:cubicBezTo>
                      <a:pt x="972" y="1055"/>
                      <a:pt x="978" y="1045"/>
                      <a:pt x="983" y="1036"/>
                    </a:cubicBezTo>
                    <a:cubicBezTo>
                      <a:pt x="988" y="1030"/>
                      <a:pt x="989" y="1019"/>
                      <a:pt x="991" y="1013"/>
                    </a:cubicBezTo>
                    <a:cubicBezTo>
                      <a:pt x="994" y="1003"/>
                      <a:pt x="992" y="1009"/>
                      <a:pt x="998" y="999"/>
                    </a:cubicBezTo>
                    <a:cubicBezTo>
                      <a:pt x="1003" y="992"/>
                      <a:pt x="1003" y="984"/>
                      <a:pt x="1005" y="977"/>
                    </a:cubicBezTo>
                    <a:cubicBezTo>
                      <a:pt x="1003" y="966"/>
                      <a:pt x="1000" y="970"/>
                      <a:pt x="989" y="974"/>
                    </a:cubicBezTo>
                    <a:cubicBezTo>
                      <a:pt x="971" y="986"/>
                      <a:pt x="941" y="983"/>
                      <a:pt x="921" y="983"/>
                    </a:cubicBezTo>
                    <a:cubicBezTo>
                      <a:pt x="892" y="981"/>
                      <a:pt x="895" y="977"/>
                      <a:pt x="878" y="961"/>
                    </a:cubicBezTo>
                    <a:cubicBezTo>
                      <a:pt x="875" y="949"/>
                      <a:pt x="867" y="944"/>
                      <a:pt x="858" y="936"/>
                    </a:cubicBezTo>
                    <a:cubicBezTo>
                      <a:pt x="853" y="933"/>
                      <a:pt x="844" y="930"/>
                      <a:pt x="844" y="930"/>
                    </a:cubicBezTo>
                    <a:cubicBezTo>
                      <a:pt x="837" y="909"/>
                      <a:pt x="828" y="891"/>
                      <a:pt x="817" y="872"/>
                    </a:cubicBezTo>
                    <a:cubicBezTo>
                      <a:pt x="811" y="866"/>
                      <a:pt x="816" y="869"/>
                      <a:pt x="805" y="863"/>
                    </a:cubicBezTo>
                    <a:cubicBezTo>
                      <a:pt x="802" y="859"/>
                      <a:pt x="796" y="856"/>
                      <a:pt x="796" y="856"/>
                    </a:cubicBezTo>
                    <a:cubicBezTo>
                      <a:pt x="786" y="842"/>
                      <a:pt x="794" y="825"/>
                      <a:pt x="785" y="813"/>
                    </a:cubicBezTo>
                    <a:cubicBezTo>
                      <a:pt x="774" y="794"/>
                      <a:pt x="759" y="772"/>
                      <a:pt x="745" y="758"/>
                    </a:cubicBezTo>
                    <a:cubicBezTo>
                      <a:pt x="742" y="744"/>
                      <a:pt x="737" y="736"/>
                      <a:pt x="729" y="723"/>
                    </a:cubicBezTo>
                    <a:cubicBezTo>
                      <a:pt x="726" y="720"/>
                      <a:pt x="723" y="709"/>
                      <a:pt x="723" y="709"/>
                    </a:cubicBezTo>
                    <a:cubicBezTo>
                      <a:pt x="740" y="705"/>
                      <a:pt x="757" y="733"/>
                      <a:pt x="766" y="744"/>
                    </a:cubicBezTo>
                    <a:cubicBezTo>
                      <a:pt x="771" y="758"/>
                      <a:pt x="771" y="759"/>
                      <a:pt x="786" y="764"/>
                    </a:cubicBezTo>
                    <a:cubicBezTo>
                      <a:pt x="793" y="766"/>
                      <a:pt x="800" y="773"/>
                      <a:pt x="800" y="773"/>
                    </a:cubicBezTo>
                    <a:cubicBezTo>
                      <a:pt x="803" y="780"/>
                      <a:pt x="808" y="784"/>
                      <a:pt x="813" y="791"/>
                    </a:cubicBezTo>
                    <a:cubicBezTo>
                      <a:pt x="813" y="803"/>
                      <a:pt x="814" y="809"/>
                      <a:pt x="817" y="819"/>
                    </a:cubicBezTo>
                    <a:cubicBezTo>
                      <a:pt x="819" y="842"/>
                      <a:pt x="820" y="841"/>
                      <a:pt x="839" y="847"/>
                    </a:cubicBezTo>
                    <a:cubicBezTo>
                      <a:pt x="844" y="852"/>
                      <a:pt x="847" y="856"/>
                      <a:pt x="851" y="861"/>
                    </a:cubicBezTo>
                    <a:cubicBezTo>
                      <a:pt x="851" y="863"/>
                      <a:pt x="853" y="864"/>
                      <a:pt x="853" y="866"/>
                    </a:cubicBezTo>
                    <a:cubicBezTo>
                      <a:pt x="853" y="869"/>
                      <a:pt x="853" y="874"/>
                      <a:pt x="855" y="877"/>
                    </a:cubicBezTo>
                    <a:cubicBezTo>
                      <a:pt x="856" y="884"/>
                      <a:pt x="870" y="889"/>
                      <a:pt x="875" y="894"/>
                    </a:cubicBezTo>
                    <a:cubicBezTo>
                      <a:pt x="887" y="927"/>
                      <a:pt x="870" y="945"/>
                      <a:pt x="910" y="955"/>
                    </a:cubicBezTo>
                    <a:cubicBezTo>
                      <a:pt x="921" y="953"/>
                      <a:pt x="926" y="955"/>
                      <a:pt x="933" y="949"/>
                    </a:cubicBezTo>
                    <a:cubicBezTo>
                      <a:pt x="938" y="942"/>
                      <a:pt x="944" y="941"/>
                      <a:pt x="951" y="936"/>
                    </a:cubicBezTo>
                    <a:cubicBezTo>
                      <a:pt x="972" y="924"/>
                      <a:pt x="978" y="920"/>
                      <a:pt x="1003" y="916"/>
                    </a:cubicBezTo>
                    <a:cubicBezTo>
                      <a:pt x="1009" y="914"/>
                      <a:pt x="1017" y="911"/>
                      <a:pt x="1025" y="909"/>
                    </a:cubicBezTo>
                    <a:cubicBezTo>
                      <a:pt x="1031" y="906"/>
                      <a:pt x="1036" y="899"/>
                      <a:pt x="1042" y="897"/>
                    </a:cubicBezTo>
                    <a:cubicBezTo>
                      <a:pt x="1051" y="894"/>
                      <a:pt x="1060" y="894"/>
                      <a:pt x="1068" y="888"/>
                    </a:cubicBezTo>
                    <a:cubicBezTo>
                      <a:pt x="1073" y="881"/>
                      <a:pt x="1079" y="877"/>
                      <a:pt x="1084" y="869"/>
                    </a:cubicBezTo>
                    <a:cubicBezTo>
                      <a:pt x="1087" y="861"/>
                      <a:pt x="1088" y="850"/>
                      <a:pt x="1098" y="844"/>
                    </a:cubicBezTo>
                    <a:cubicBezTo>
                      <a:pt x="1104" y="836"/>
                      <a:pt x="1105" y="825"/>
                      <a:pt x="1108" y="816"/>
                    </a:cubicBezTo>
                    <a:cubicBezTo>
                      <a:pt x="1110" y="811"/>
                      <a:pt x="1115" y="808"/>
                      <a:pt x="1116" y="803"/>
                    </a:cubicBezTo>
                    <a:cubicBezTo>
                      <a:pt x="1110" y="800"/>
                      <a:pt x="1110" y="805"/>
                      <a:pt x="1102" y="808"/>
                    </a:cubicBezTo>
                    <a:cubicBezTo>
                      <a:pt x="1099" y="802"/>
                      <a:pt x="1104" y="795"/>
                      <a:pt x="1098" y="792"/>
                    </a:cubicBezTo>
                    <a:cubicBezTo>
                      <a:pt x="1094" y="789"/>
                      <a:pt x="1084" y="788"/>
                      <a:pt x="1084" y="788"/>
                    </a:cubicBezTo>
                    <a:cubicBezTo>
                      <a:pt x="1077" y="780"/>
                      <a:pt x="1076" y="783"/>
                      <a:pt x="1067" y="786"/>
                    </a:cubicBezTo>
                    <a:cubicBezTo>
                      <a:pt x="1064" y="788"/>
                      <a:pt x="1057" y="789"/>
                      <a:pt x="1057" y="789"/>
                    </a:cubicBezTo>
                    <a:cubicBezTo>
                      <a:pt x="1054" y="789"/>
                      <a:pt x="1051" y="789"/>
                      <a:pt x="1048" y="788"/>
                    </a:cubicBezTo>
                    <a:cubicBezTo>
                      <a:pt x="1046" y="786"/>
                      <a:pt x="1045" y="778"/>
                      <a:pt x="1045" y="778"/>
                    </a:cubicBezTo>
                    <a:cubicBezTo>
                      <a:pt x="1046" y="778"/>
                      <a:pt x="1048" y="777"/>
                      <a:pt x="1050" y="775"/>
                    </a:cubicBezTo>
                    <a:cubicBezTo>
                      <a:pt x="1060" y="772"/>
                      <a:pt x="1067" y="778"/>
                      <a:pt x="1060" y="763"/>
                    </a:cubicBezTo>
                    <a:cubicBezTo>
                      <a:pt x="1059" y="763"/>
                      <a:pt x="1057" y="761"/>
                      <a:pt x="1056" y="761"/>
                    </a:cubicBezTo>
                    <a:cubicBezTo>
                      <a:pt x="1053" y="761"/>
                      <a:pt x="1048" y="761"/>
                      <a:pt x="1046" y="763"/>
                    </a:cubicBezTo>
                    <a:cubicBezTo>
                      <a:pt x="1046" y="764"/>
                      <a:pt x="1045" y="766"/>
                      <a:pt x="1043" y="767"/>
                    </a:cubicBezTo>
                    <a:cubicBezTo>
                      <a:pt x="1036" y="775"/>
                      <a:pt x="1025" y="777"/>
                      <a:pt x="1016" y="780"/>
                    </a:cubicBezTo>
                    <a:cubicBezTo>
                      <a:pt x="1011" y="780"/>
                      <a:pt x="1006" y="778"/>
                      <a:pt x="1003" y="777"/>
                    </a:cubicBezTo>
                    <a:cubicBezTo>
                      <a:pt x="1002" y="777"/>
                      <a:pt x="997" y="775"/>
                      <a:pt x="997" y="775"/>
                    </a:cubicBezTo>
                    <a:cubicBezTo>
                      <a:pt x="988" y="763"/>
                      <a:pt x="986" y="761"/>
                      <a:pt x="971" y="758"/>
                    </a:cubicBezTo>
                    <a:cubicBezTo>
                      <a:pt x="971" y="753"/>
                      <a:pt x="974" y="747"/>
                      <a:pt x="971" y="742"/>
                    </a:cubicBezTo>
                    <a:cubicBezTo>
                      <a:pt x="969" y="739"/>
                      <a:pt x="960" y="736"/>
                      <a:pt x="957" y="734"/>
                    </a:cubicBezTo>
                    <a:cubicBezTo>
                      <a:pt x="954" y="733"/>
                      <a:pt x="947" y="731"/>
                      <a:pt x="947" y="731"/>
                    </a:cubicBezTo>
                    <a:cubicBezTo>
                      <a:pt x="941" y="725"/>
                      <a:pt x="935" y="722"/>
                      <a:pt x="929" y="716"/>
                    </a:cubicBezTo>
                    <a:cubicBezTo>
                      <a:pt x="930" y="706"/>
                      <a:pt x="932" y="700"/>
                      <a:pt x="941" y="697"/>
                    </a:cubicBezTo>
                    <a:cubicBezTo>
                      <a:pt x="955" y="698"/>
                      <a:pt x="968" y="702"/>
                      <a:pt x="980" y="705"/>
                    </a:cubicBezTo>
                    <a:cubicBezTo>
                      <a:pt x="986" y="711"/>
                      <a:pt x="988" y="716"/>
                      <a:pt x="995" y="720"/>
                    </a:cubicBezTo>
                    <a:cubicBezTo>
                      <a:pt x="1005" y="734"/>
                      <a:pt x="1012" y="736"/>
                      <a:pt x="1025" y="744"/>
                    </a:cubicBezTo>
                    <a:cubicBezTo>
                      <a:pt x="1033" y="742"/>
                      <a:pt x="1045" y="747"/>
                      <a:pt x="1051" y="741"/>
                    </a:cubicBezTo>
                    <a:cubicBezTo>
                      <a:pt x="1060" y="733"/>
                      <a:pt x="1048" y="738"/>
                      <a:pt x="1059" y="734"/>
                    </a:cubicBezTo>
                    <a:cubicBezTo>
                      <a:pt x="1064" y="738"/>
                      <a:pt x="1068" y="739"/>
                      <a:pt x="1073" y="742"/>
                    </a:cubicBezTo>
                    <a:cubicBezTo>
                      <a:pt x="1079" y="752"/>
                      <a:pt x="1093" y="750"/>
                      <a:pt x="1104" y="753"/>
                    </a:cubicBezTo>
                    <a:cubicBezTo>
                      <a:pt x="1121" y="764"/>
                      <a:pt x="1110" y="759"/>
                      <a:pt x="1141" y="761"/>
                    </a:cubicBezTo>
                    <a:cubicBezTo>
                      <a:pt x="1152" y="763"/>
                      <a:pt x="1156" y="766"/>
                      <a:pt x="1163" y="775"/>
                    </a:cubicBezTo>
                    <a:cubicBezTo>
                      <a:pt x="1159" y="788"/>
                      <a:pt x="1167" y="781"/>
                      <a:pt x="1173" y="777"/>
                    </a:cubicBezTo>
                    <a:cubicBezTo>
                      <a:pt x="1175" y="770"/>
                      <a:pt x="1178" y="770"/>
                      <a:pt x="1181" y="764"/>
                    </a:cubicBezTo>
                    <a:cubicBezTo>
                      <a:pt x="1190" y="767"/>
                      <a:pt x="1189" y="772"/>
                      <a:pt x="1187" y="783"/>
                    </a:cubicBezTo>
                    <a:cubicBezTo>
                      <a:pt x="1195" y="789"/>
                      <a:pt x="1206" y="786"/>
                      <a:pt x="1215" y="789"/>
                    </a:cubicBezTo>
                    <a:cubicBezTo>
                      <a:pt x="1221" y="791"/>
                      <a:pt x="1226" y="797"/>
                      <a:pt x="1234" y="800"/>
                    </a:cubicBezTo>
                    <a:cubicBezTo>
                      <a:pt x="1245" y="803"/>
                      <a:pt x="1255" y="808"/>
                      <a:pt x="1265" y="816"/>
                    </a:cubicBezTo>
                    <a:cubicBezTo>
                      <a:pt x="1268" y="827"/>
                      <a:pt x="1272" y="831"/>
                      <a:pt x="1282" y="834"/>
                    </a:cubicBezTo>
                    <a:cubicBezTo>
                      <a:pt x="1286" y="842"/>
                      <a:pt x="1288" y="847"/>
                      <a:pt x="1296" y="852"/>
                    </a:cubicBezTo>
                    <a:cubicBezTo>
                      <a:pt x="1308" y="849"/>
                      <a:pt x="1302" y="850"/>
                      <a:pt x="1314" y="847"/>
                    </a:cubicBezTo>
                    <a:cubicBezTo>
                      <a:pt x="1316" y="845"/>
                      <a:pt x="1319" y="845"/>
                      <a:pt x="1319" y="845"/>
                    </a:cubicBezTo>
                    <a:cubicBezTo>
                      <a:pt x="1328" y="852"/>
                      <a:pt x="1322" y="842"/>
                      <a:pt x="1319" y="839"/>
                    </a:cubicBezTo>
                    <a:cubicBezTo>
                      <a:pt x="1316" y="844"/>
                      <a:pt x="1311" y="847"/>
                      <a:pt x="1310" y="853"/>
                    </a:cubicBezTo>
                    <a:cubicBezTo>
                      <a:pt x="1310" y="856"/>
                      <a:pt x="1307" y="863"/>
                      <a:pt x="1307" y="863"/>
                    </a:cubicBezTo>
                    <a:cubicBezTo>
                      <a:pt x="1308" y="869"/>
                      <a:pt x="1310" y="880"/>
                      <a:pt x="1319" y="880"/>
                    </a:cubicBezTo>
                    <a:lnTo>
                      <a:pt x="1320" y="916"/>
                    </a:lnTo>
                    <a:lnTo>
                      <a:pt x="1348" y="1005"/>
                    </a:lnTo>
                    <a:lnTo>
                      <a:pt x="1373" y="1033"/>
                    </a:lnTo>
                    <a:lnTo>
                      <a:pt x="1416" y="994"/>
                    </a:lnTo>
                    <a:lnTo>
                      <a:pt x="1413" y="967"/>
                    </a:lnTo>
                    <a:lnTo>
                      <a:pt x="1424" y="959"/>
                    </a:lnTo>
                    <a:lnTo>
                      <a:pt x="1423" y="925"/>
                    </a:lnTo>
                    <a:lnTo>
                      <a:pt x="1452" y="916"/>
                    </a:lnTo>
                    <a:lnTo>
                      <a:pt x="1520" y="855"/>
                    </a:lnTo>
                    <a:lnTo>
                      <a:pt x="1533" y="839"/>
                    </a:lnTo>
                    <a:lnTo>
                      <a:pt x="1588" y="824"/>
                    </a:lnTo>
                    <a:lnTo>
                      <a:pt x="1608" y="847"/>
                    </a:lnTo>
                    <a:lnTo>
                      <a:pt x="1602" y="858"/>
                    </a:lnTo>
                    <a:lnTo>
                      <a:pt x="1619" y="875"/>
                    </a:lnTo>
                    <a:lnTo>
                      <a:pt x="1624" y="899"/>
                    </a:lnTo>
                    <a:lnTo>
                      <a:pt x="1641" y="906"/>
                    </a:lnTo>
                    <a:lnTo>
                      <a:pt x="1677" y="892"/>
                    </a:lnTo>
                    <a:lnTo>
                      <a:pt x="1675" y="975"/>
                    </a:lnTo>
                    <a:lnTo>
                      <a:pt x="1684" y="956"/>
                    </a:lnTo>
                    <a:lnTo>
                      <a:pt x="1707" y="1000"/>
                    </a:lnTo>
                    <a:lnTo>
                      <a:pt x="1704" y="1030"/>
                    </a:lnTo>
                    <a:lnTo>
                      <a:pt x="1718" y="1013"/>
                    </a:lnTo>
                    <a:lnTo>
                      <a:pt x="1721" y="997"/>
                    </a:lnTo>
                    <a:lnTo>
                      <a:pt x="1738" y="972"/>
                    </a:lnTo>
                    <a:lnTo>
                      <a:pt x="1728" y="958"/>
                    </a:lnTo>
                    <a:lnTo>
                      <a:pt x="1737" y="942"/>
                    </a:lnTo>
                    <a:lnTo>
                      <a:pt x="1725" y="913"/>
                    </a:lnTo>
                    <a:lnTo>
                      <a:pt x="1732" y="889"/>
                    </a:lnTo>
                    <a:lnTo>
                      <a:pt x="1715" y="895"/>
                    </a:lnTo>
                    <a:lnTo>
                      <a:pt x="1707" y="874"/>
                    </a:lnTo>
                    <a:lnTo>
                      <a:pt x="1701" y="844"/>
                    </a:lnTo>
                    <a:lnTo>
                      <a:pt x="1714" y="816"/>
                    </a:lnTo>
                    <a:lnTo>
                      <a:pt x="1728" y="834"/>
                    </a:lnTo>
                    <a:lnTo>
                      <a:pt x="1721" y="880"/>
                    </a:lnTo>
                    <a:lnTo>
                      <a:pt x="1738" y="849"/>
                    </a:lnTo>
                    <a:lnTo>
                      <a:pt x="1732" y="824"/>
                    </a:lnTo>
                    <a:lnTo>
                      <a:pt x="1752" y="808"/>
                    </a:lnTo>
                    <a:lnTo>
                      <a:pt x="1752" y="797"/>
                    </a:lnTo>
                    <a:lnTo>
                      <a:pt x="1759" y="800"/>
                    </a:lnTo>
                    <a:lnTo>
                      <a:pt x="1796" y="756"/>
                    </a:lnTo>
                    <a:lnTo>
                      <a:pt x="1805" y="684"/>
                    </a:lnTo>
                    <a:lnTo>
                      <a:pt x="1810" y="655"/>
                    </a:lnTo>
                    <a:lnTo>
                      <a:pt x="1794" y="664"/>
                    </a:lnTo>
                    <a:lnTo>
                      <a:pt x="1788" y="655"/>
                    </a:lnTo>
                    <a:lnTo>
                      <a:pt x="1800" y="638"/>
                    </a:lnTo>
                    <a:lnTo>
                      <a:pt x="1776" y="592"/>
                    </a:lnTo>
                    <a:lnTo>
                      <a:pt x="1763" y="580"/>
                    </a:lnTo>
                    <a:lnTo>
                      <a:pt x="1783" y="544"/>
                    </a:lnTo>
                    <a:lnTo>
                      <a:pt x="1762" y="539"/>
                    </a:lnTo>
                    <a:lnTo>
                      <a:pt x="1743" y="531"/>
                    </a:lnTo>
                    <a:lnTo>
                      <a:pt x="1751" y="503"/>
                    </a:lnTo>
                    <a:lnTo>
                      <a:pt x="1763" y="487"/>
                    </a:lnTo>
                    <a:lnTo>
                      <a:pt x="1766" y="519"/>
                    </a:lnTo>
                    <a:lnTo>
                      <a:pt x="1788" y="498"/>
                    </a:lnTo>
                    <a:lnTo>
                      <a:pt x="1805" y="497"/>
                    </a:lnTo>
                    <a:lnTo>
                      <a:pt x="1797" y="519"/>
                    </a:lnTo>
                    <a:lnTo>
                      <a:pt x="1824" y="528"/>
                    </a:lnTo>
                    <a:lnTo>
                      <a:pt x="1816" y="545"/>
                    </a:lnTo>
                    <a:lnTo>
                      <a:pt x="1830" y="559"/>
                    </a:lnTo>
                    <a:lnTo>
                      <a:pt x="1830" y="588"/>
                    </a:lnTo>
                    <a:lnTo>
                      <a:pt x="1861" y="559"/>
                    </a:lnTo>
                    <a:lnTo>
                      <a:pt x="1850" y="531"/>
                    </a:lnTo>
                    <a:lnTo>
                      <a:pt x="1821" y="489"/>
                    </a:lnTo>
                    <a:lnTo>
                      <a:pt x="1830" y="473"/>
                    </a:lnTo>
                    <a:lnTo>
                      <a:pt x="1824" y="448"/>
                    </a:lnTo>
                    <a:lnTo>
                      <a:pt x="1844" y="427"/>
                    </a:lnTo>
                    <a:lnTo>
                      <a:pt x="1868" y="416"/>
                    </a:lnTo>
                    <a:lnTo>
                      <a:pt x="1867" y="367"/>
                    </a:lnTo>
                    <a:lnTo>
                      <a:pt x="1865" y="333"/>
                    </a:lnTo>
                    <a:lnTo>
                      <a:pt x="1858" y="302"/>
                    </a:lnTo>
                    <a:lnTo>
                      <a:pt x="1830" y="248"/>
                    </a:lnTo>
                    <a:lnTo>
                      <a:pt x="1825" y="275"/>
                    </a:lnTo>
                    <a:lnTo>
                      <a:pt x="1807" y="258"/>
                    </a:lnTo>
                    <a:lnTo>
                      <a:pt x="1790" y="266"/>
                    </a:lnTo>
                    <a:lnTo>
                      <a:pt x="1805" y="226"/>
                    </a:lnTo>
                    <a:lnTo>
                      <a:pt x="1821" y="192"/>
                    </a:lnTo>
                    <a:lnTo>
                      <a:pt x="1850" y="176"/>
                    </a:lnTo>
                    <a:lnTo>
                      <a:pt x="1853" y="161"/>
                    </a:lnTo>
                    <a:lnTo>
                      <a:pt x="1873" y="155"/>
                    </a:lnTo>
                    <a:lnTo>
                      <a:pt x="1873" y="170"/>
                    </a:lnTo>
                    <a:lnTo>
                      <a:pt x="1896" y="145"/>
                    </a:lnTo>
                    <a:lnTo>
                      <a:pt x="1882" y="139"/>
                    </a:lnTo>
                    <a:lnTo>
                      <a:pt x="1882" y="120"/>
                    </a:lnTo>
                    <a:lnTo>
                      <a:pt x="1899" y="108"/>
                    </a:lnTo>
                    <a:lnTo>
                      <a:pt x="1906" y="122"/>
                    </a:lnTo>
                    <a:lnTo>
                      <a:pt x="1929" y="100"/>
                    </a:lnTo>
                    <a:lnTo>
                      <a:pt x="1926" y="120"/>
                    </a:lnTo>
                    <a:lnTo>
                      <a:pt x="1927" y="136"/>
                    </a:lnTo>
                    <a:lnTo>
                      <a:pt x="1926" y="158"/>
                    </a:lnTo>
                    <a:lnTo>
                      <a:pt x="1918" y="175"/>
                    </a:lnTo>
                    <a:lnTo>
                      <a:pt x="1932" y="197"/>
                    </a:lnTo>
                    <a:lnTo>
                      <a:pt x="1938" y="212"/>
                    </a:lnTo>
                    <a:lnTo>
                      <a:pt x="1947" y="209"/>
                    </a:lnTo>
                    <a:lnTo>
                      <a:pt x="1992" y="256"/>
                    </a:lnTo>
                    <a:lnTo>
                      <a:pt x="2002" y="233"/>
                    </a:lnTo>
                    <a:lnTo>
                      <a:pt x="2014" y="216"/>
                    </a:lnTo>
                    <a:lnTo>
                      <a:pt x="1994" y="205"/>
                    </a:lnTo>
                    <a:lnTo>
                      <a:pt x="1999" y="184"/>
                    </a:lnTo>
                    <a:lnTo>
                      <a:pt x="1999" y="172"/>
                    </a:lnTo>
                    <a:lnTo>
                      <a:pt x="1978" y="150"/>
                    </a:lnTo>
                    <a:lnTo>
                      <a:pt x="1960" y="147"/>
                    </a:lnTo>
                    <a:lnTo>
                      <a:pt x="1943" y="123"/>
                    </a:lnTo>
                    <a:lnTo>
                      <a:pt x="1966" y="119"/>
                    </a:lnTo>
                    <a:lnTo>
                      <a:pt x="1977" y="100"/>
                    </a:lnTo>
                    <a:lnTo>
                      <a:pt x="1991" y="106"/>
                    </a:lnTo>
                    <a:lnTo>
                      <a:pt x="2005" y="98"/>
                    </a:lnTo>
                    <a:lnTo>
                      <a:pt x="1990" y="80"/>
                    </a:lnTo>
                    <a:lnTo>
                      <a:pt x="2002" y="69"/>
                    </a:lnTo>
                    <a:lnTo>
                      <a:pt x="2021" y="68"/>
                    </a:lnTo>
                    <a:lnTo>
                      <a:pt x="2000" y="53"/>
                    </a:lnTo>
                    <a:lnTo>
                      <a:pt x="1975" y="51"/>
                    </a:lnTo>
                    <a:lnTo>
                      <a:pt x="1990" y="32"/>
                    </a:lnTo>
                    <a:lnTo>
                      <a:pt x="1989" y="11"/>
                    </a:lnTo>
                    <a:lnTo>
                      <a:pt x="2005" y="27"/>
                    </a:lnTo>
                    <a:lnTo>
                      <a:pt x="2015" y="18"/>
                    </a:lnTo>
                    <a:lnTo>
                      <a:pt x="2024" y="21"/>
                    </a:lnTo>
                    <a:lnTo>
                      <a:pt x="2038" y="36"/>
                    </a:lnTo>
                    <a:lnTo>
                      <a:pt x="2060" y="33"/>
                    </a:lnTo>
                    <a:lnTo>
                      <a:pt x="2042" y="15"/>
                    </a:lnTo>
                    <a:lnTo>
                      <a:pt x="2038" y="0"/>
                    </a:lnTo>
                    <a:lnTo>
                      <a:pt x="2006" y="5"/>
                    </a:lnTo>
                    <a:lnTo>
                      <a:pt x="1994" y="0"/>
                    </a:lnTo>
                    <a:lnTo>
                      <a:pt x="1955" y="11"/>
                    </a:lnTo>
                    <a:lnTo>
                      <a:pt x="1913" y="18"/>
                    </a:lnTo>
                    <a:lnTo>
                      <a:pt x="1886" y="30"/>
                    </a:lnTo>
                    <a:lnTo>
                      <a:pt x="1885" y="47"/>
                    </a:lnTo>
                    <a:lnTo>
                      <a:pt x="1864" y="50"/>
                    </a:lnTo>
                    <a:cubicBezTo>
                      <a:pt x="1858" y="55"/>
                      <a:pt x="1854" y="75"/>
                      <a:pt x="1847" y="77"/>
                    </a:cubicBezTo>
                    <a:cubicBezTo>
                      <a:pt x="1839" y="82"/>
                      <a:pt x="1830" y="65"/>
                      <a:pt x="1820" y="63"/>
                    </a:cubicBezTo>
                    <a:lnTo>
                      <a:pt x="1786" y="66"/>
                    </a:lnTo>
                    <a:lnTo>
                      <a:pt x="1732" y="56"/>
                    </a:lnTo>
                    <a:lnTo>
                      <a:pt x="1709" y="62"/>
                    </a:lnTo>
                    <a:lnTo>
                      <a:pt x="1678" y="56"/>
                    </a:lnTo>
                    <a:lnTo>
                      <a:pt x="1666" y="47"/>
                    </a:lnTo>
                    <a:lnTo>
                      <a:pt x="1643" y="50"/>
                    </a:lnTo>
                    <a:cubicBezTo>
                      <a:pt x="1635" y="52"/>
                      <a:pt x="1626" y="57"/>
                      <a:pt x="1618" y="60"/>
                    </a:cubicBezTo>
                    <a:cubicBezTo>
                      <a:pt x="1610" y="63"/>
                      <a:pt x="1603" y="67"/>
                      <a:pt x="1597" y="71"/>
                    </a:cubicBezTo>
                    <a:cubicBezTo>
                      <a:pt x="1591" y="75"/>
                      <a:pt x="1587" y="84"/>
                      <a:pt x="1583" y="83"/>
                    </a:cubicBezTo>
                    <a:cubicBezTo>
                      <a:pt x="1571" y="90"/>
                      <a:pt x="1576" y="67"/>
                      <a:pt x="1571" y="65"/>
                    </a:cubicBezTo>
                    <a:lnTo>
                      <a:pt x="1553" y="69"/>
                    </a:lnTo>
                    <a:cubicBezTo>
                      <a:pt x="1544" y="66"/>
                      <a:pt x="1531" y="50"/>
                      <a:pt x="1517" y="47"/>
                    </a:cubicBezTo>
                    <a:cubicBezTo>
                      <a:pt x="1503" y="46"/>
                      <a:pt x="1479" y="45"/>
                      <a:pt x="1468" y="48"/>
                    </a:cubicBezTo>
                    <a:cubicBezTo>
                      <a:pt x="1457" y="51"/>
                      <a:pt x="1461" y="63"/>
                      <a:pt x="1451" y="63"/>
                    </a:cubicBezTo>
                    <a:cubicBezTo>
                      <a:pt x="1439" y="66"/>
                      <a:pt x="1419" y="48"/>
                      <a:pt x="1408" y="47"/>
                    </a:cubicBezTo>
                    <a:cubicBezTo>
                      <a:pt x="1397" y="46"/>
                      <a:pt x="1390" y="59"/>
                      <a:pt x="1382" y="59"/>
                    </a:cubicBezTo>
                    <a:cubicBezTo>
                      <a:pt x="1374" y="59"/>
                      <a:pt x="1362" y="52"/>
                      <a:pt x="1357" y="47"/>
                    </a:cubicBezTo>
                    <a:cubicBezTo>
                      <a:pt x="1352" y="42"/>
                      <a:pt x="1356" y="36"/>
                      <a:pt x="1349" y="30"/>
                    </a:cubicBezTo>
                    <a:cubicBezTo>
                      <a:pt x="1333" y="26"/>
                      <a:pt x="1330" y="13"/>
                      <a:pt x="1318" y="11"/>
                    </a:cubicBezTo>
                    <a:cubicBezTo>
                      <a:pt x="1306" y="9"/>
                      <a:pt x="1287" y="20"/>
                      <a:pt x="1277" y="20"/>
                    </a:cubicBezTo>
                    <a:cubicBezTo>
                      <a:pt x="1267" y="20"/>
                      <a:pt x="1268" y="10"/>
                      <a:pt x="1259" y="9"/>
                    </a:cubicBezTo>
                    <a:lnTo>
                      <a:pt x="1222" y="14"/>
                    </a:lnTo>
                    <a:lnTo>
                      <a:pt x="1210" y="32"/>
                    </a:lnTo>
                    <a:cubicBezTo>
                      <a:pt x="1203" y="35"/>
                      <a:pt x="1187" y="28"/>
                      <a:pt x="1178" y="29"/>
                    </a:cubicBezTo>
                    <a:cubicBezTo>
                      <a:pt x="1169" y="30"/>
                      <a:pt x="1164" y="36"/>
                      <a:pt x="1154" y="39"/>
                    </a:cubicBezTo>
                    <a:cubicBezTo>
                      <a:pt x="1144" y="42"/>
                      <a:pt x="1124" y="44"/>
                      <a:pt x="1120" y="48"/>
                    </a:cubicBezTo>
                    <a:cubicBezTo>
                      <a:pt x="1109" y="57"/>
                      <a:pt x="1132" y="61"/>
                      <a:pt x="1132" y="65"/>
                    </a:cubicBezTo>
                    <a:cubicBezTo>
                      <a:pt x="1132" y="69"/>
                      <a:pt x="1126" y="70"/>
                      <a:pt x="1118" y="72"/>
                    </a:cubicBezTo>
                    <a:cubicBezTo>
                      <a:pt x="1110" y="74"/>
                      <a:pt x="1084" y="72"/>
                      <a:pt x="1085" y="77"/>
                    </a:cubicBezTo>
                    <a:cubicBezTo>
                      <a:pt x="1085" y="86"/>
                      <a:pt x="1126" y="103"/>
                      <a:pt x="1127" y="105"/>
                    </a:cubicBezTo>
                    <a:lnTo>
                      <a:pt x="1090" y="90"/>
                    </a:lnTo>
                    <a:lnTo>
                      <a:pt x="1072" y="95"/>
                    </a:lnTo>
                    <a:cubicBezTo>
                      <a:pt x="1063" y="93"/>
                      <a:pt x="1039" y="65"/>
                      <a:pt x="1033" y="80"/>
                    </a:cubicBezTo>
                    <a:cubicBezTo>
                      <a:pt x="1027" y="95"/>
                      <a:pt x="1077" y="132"/>
                      <a:pt x="1084" y="147"/>
                    </a:cubicBezTo>
                    <a:lnTo>
                      <a:pt x="1075" y="171"/>
                    </a:lnTo>
                    <a:lnTo>
                      <a:pt x="1040" y="170"/>
                    </a:lnTo>
                    <a:cubicBezTo>
                      <a:pt x="1040" y="170"/>
                      <a:pt x="1061" y="164"/>
                      <a:pt x="1060" y="155"/>
                    </a:cubicBezTo>
                    <a:cubicBezTo>
                      <a:pt x="1059" y="146"/>
                      <a:pt x="1043" y="127"/>
                      <a:pt x="1031" y="113"/>
                    </a:cubicBezTo>
                    <a:cubicBezTo>
                      <a:pt x="1025" y="101"/>
                      <a:pt x="1030" y="84"/>
                      <a:pt x="1024" y="81"/>
                    </a:cubicBezTo>
                    <a:cubicBezTo>
                      <a:pt x="1018" y="78"/>
                      <a:pt x="997" y="65"/>
                      <a:pt x="989" y="71"/>
                    </a:cubicBezTo>
                    <a:cubicBezTo>
                      <a:pt x="968" y="74"/>
                      <a:pt x="970" y="107"/>
                      <a:pt x="974" y="116"/>
                    </a:cubicBezTo>
                    <a:cubicBezTo>
                      <a:pt x="978" y="125"/>
                      <a:pt x="1009" y="122"/>
                      <a:pt x="1012" y="125"/>
                    </a:cubicBezTo>
                    <a:cubicBezTo>
                      <a:pt x="1028" y="153"/>
                      <a:pt x="1005" y="143"/>
                      <a:pt x="989" y="134"/>
                    </a:cubicBezTo>
                    <a:cubicBezTo>
                      <a:pt x="973" y="125"/>
                      <a:pt x="968" y="128"/>
                      <a:pt x="958" y="128"/>
                    </a:cubicBezTo>
                    <a:cubicBezTo>
                      <a:pt x="948" y="128"/>
                      <a:pt x="931" y="133"/>
                      <a:pt x="926" y="137"/>
                    </a:cubicBezTo>
                    <a:cubicBezTo>
                      <a:pt x="921" y="141"/>
                      <a:pt x="939" y="157"/>
                      <a:pt x="926" y="152"/>
                    </a:cubicBezTo>
                    <a:cubicBezTo>
                      <a:pt x="913" y="147"/>
                      <a:pt x="899" y="149"/>
                      <a:pt x="886" y="147"/>
                    </a:cubicBezTo>
                    <a:cubicBezTo>
                      <a:pt x="873" y="145"/>
                      <a:pt x="863" y="136"/>
                      <a:pt x="847" y="140"/>
                    </a:cubicBezTo>
                    <a:cubicBezTo>
                      <a:pt x="825" y="147"/>
                      <a:pt x="794" y="185"/>
                      <a:pt x="787" y="171"/>
                    </a:cubicBezTo>
                    <a:cubicBezTo>
                      <a:pt x="780" y="157"/>
                      <a:pt x="800" y="155"/>
                      <a:pt x="800" y="150"/>
                    </a:cubicBezTo>
                    <a:cubicBezTo>
                      <a:pt x="800" y="145"/>
                      <a:pt x="796" y="138"/>
                      <a:pt x="790" y="138"/>
                    </a:cubicBezTo>
                    <a:cubicBezTo>
                      <a:pt x="784" y="138"/>
                      <a:pt x="764" y="144"/>
                      <a:pt x="763" y="152"/>
                    </a:cubicBezTo>
                    <a:cubicBezTo>
                      <a:pt x="761" y="163"/>
                      <a:pt x="783" y="181"/>
                      <a:pt x="782" y="186"/>
                    </a:cubicBezTo>
                    <a:cubicBezTo>
                      <a:pt x="781" y="191"/>
                      <a:pt x="765" y="180"/>
                      <a:pt x="758" y="183"/>
                    </a:cubicBezTo>
                    <a:cubicBezTo>
                      <a:pt x="751" y="186"/>
                      <a:pt x="746" y="207"/>
                      <a:pt x="742" y="203"/>
                    </a:cubicBezTo>
                    <a:lnTo>
                      <a:pt x="728" y="189"/>
                    </a:lnTo>
                    <a:lnTo>
                      <a:pt x="746" y="170"/>
                    </a:lnTo>
                    <a:lnTo>
                      <a:pt x="733" y="158"/>
                    </a:lnTo>
                    <a:cubicBezTo>
                      <a:pt x="727" y="155"/>
                      <a:pt x="718" y="150"/>
                      <a:pt x="712" y="149"/>
                    </a:cubicBezTo>
                    <a:cubicBezTo>
                      <a:pt x="706" y="148"/>
                      <a:pt x="701" y="154"/>
                      <a:pt x="698" y="152"/>
                    </a:cubicBezTo>
                    <a:cubicBezTo>
                      <a:pt x="695" y="150"/>
                      <a:pt x="698" y="139"/>
                      <a:pt x="695" y="138"/>
                    </a:cubicBezTo>
                    <a:cubicBezTo>
                      <a:pt x="692" y="137"/>
                      <a:pt x="685" y="146"/>
                      <a:pt x="680" y="146"/>
                    </a:cubicBezTo>
                    <a:cubicBezTo>
                      <a:pt x="675" y="146"/>
                      <a:pt x="677" y="142"/>
                      <a:pt x="667" y="140"/>
                    </a:cubicBezTo>
                    <a:cubicBezTo>
                      <a:pt x="657" y="138"/>
                      <a:pt x="632" y="139"/>
                      <a:pt x="622" y="135"/>
                    </a:cubicBezTo>
                    <a:cubicBezTo>
                      <a:pt x="612" y="131"/>
                      <a:pt x="632" y="117"/>
                      <a:pt x="608" y="113"/>
                    </a:cubicBezTo>
                    <a:cubicBezTo>
                      <a:pt x="584" y="109"/>
                      <a:pt x="590" y="119"/>
                      <a:pt x="583" y="119"/>
                    </a:cubicBezTo>
                    <a:lnTo>
                      <a:pt x="568" y="114"/>
                    </a:lnTo>
                    <a:cubicBezTo>
                      <a:pt x="555" y="116"/>
                      <a:pt x="521" y="125"/>
                      <a:pt x="505" y="131"/>
                    </a:cubicBezTo>
                    <a:cubicBezTo>
                      <a:pt x="482" y="140"/>
                      <a:pt x="485" y="140"/>
                      <a:pt x="472" y="152"/>
                    </a:cubicBezTo>
                    <a:cubicBezTo>
                      <a:pt x="459" y="164"/>
                      <a:pt x="443" y="192"/>
                      <a:pt x="428" y="204"/>
                    </a:cubicBezTo>
                    <a:cubicBezTo>
                      <a:pt x="410" y="223"/>
                      <a:pt x="393" y="217"/>
                      <a:pt x="382" y="224"/>
                    </a:cubicBezTo>
                    <a:lnTo>
                      <a:pt x="364" y="248"/>
                    </a:lnTo>
                    <a:lnTo>
                      <a:pt x="368" y="290"/>
                    </a:lnTo>
                    <a:lnTo>
                      <a:pt x="389" y="306"/>
                    </a:lnTo>
                    <a:lnTo>
                      <a:pt x="436" y="290"/>
                    </a:lnTo>
                    <a:cubicBezTo>
                      <a:pt x="447" y="296"/>
                      <a:pt x="448" y="335"/>
                      <a:pt x="457" y="341"/>
                    </a:cubicBezTo>
                    <a:cubicBezTo>
                      <a:pt x="468" y="348"/>
                      <a:pt x="486" y="330"/>
                      <a:pt x="491" y="324"/>
                    </a:cubicBezTo>
                    <a:lnTo>
                      <a:pt x="496" y="300"/>
                    </a:lnTo>
                    <a:lnTo>
                      <a:pt x="514" y="281"/>
                    </a:lnTo>
                    <a:cubicBezTo>
                      <a:pt x="515" y="270"/>
                      <a:pt x="499" y="245"/>
                      <a:pt x="502" y="234"/>
                    </a:cubicBezTo>
                    <a:cubicBezTo>
                      <a:pt x="505" y="225"/>
                      <a:pt x="526" y="220"/>
                      <a:pt x="535" y="213"/>
                    </a:cubicBezTo>
                    <a:cubicBezTo>
                      <a:pt x="544" y="206"/>
                      <a:pt x="546" y="192"/>
                      <a:pt x="554" y="191"/>
                    </a:cubicBezTo>
                    <a:cubicBezTo>
                      <a:pt x="567" y="190"/>
                      <a:pt x="580" y="200"/>
                      <a:pt x="581" y="204"/>
                    </a:cubicBezTo>
                    <a:cubicBezTo>
                      <a:pt x="581" y="208"/>
                      <a:pt x="560" y="200"/>
                      <a:pt x="557" y="215"/>
                    </a:cubicBezTo>
                    <a:cubicBezTo>
                      <a:pt x="554" y="230"/>
                      <a:pt x="535" y="233"/>
                      <a:pt x="533" y="242"/>
                    </a:cubicBezTo>
                    <a:lnTo>
                      <a:pt x="548" y="267"/>
                    </a:lnTo>
                    <a:lnTo>
                      <a:pt x="571" y="276"/>
                    </a:lnTo>
                    <a:lnTo>
                      <a:pt x="598" y="264"/>
                    </a:lnTo>
                    <a:lnTo>
                      <a:pt x="625" y="261"/>
                    </a:lnTo>
                    <a:cubicBezTo>
                      <a:pt x="632" y="263"/>
                      <a:pt x="645" y="271"/>
                      <a:pt x="638" y="276"/>
                    </a:cubicBezTo>
                    <a:cubicBezTo>
                      <a:pt x="631" y="281"/>
                      <a:pt x="593" y="287"/>
                      <a:pt x="584" y="293"/>
                    </a:cubicBezTo>
                    <a:cubicBezTo>
                      <a:pt x="575" y="299"/>
                      <a:pt x="587" y="309"/>
                      <a:pt x="581" y="311"/>
                    </a:cubicBezTo>
                    <a:cubicBezTo>
                      <a:pt x="567" y="319"/>
                      <a:pt x="556" y="301"/>
                      <a:pt x="550" y="303"/>
                    </a:cubicBezTo>
                    <a:lnTo>
                      <a:pt x="547" y="323"/>
                    </a:lnTo>
                    <a:lnTo>
                      <a:pt x="536" y="350"/>
                    </a:lnTo>
                    <a:lnTo>
                      <a:pt x="512" y="351"/>
                    </a:lnTo>
                    <a:lnTo>
                      <a:pt x="476" y="360"/>
                    </a:lnTo>
                    <a:lnTo>
                      <a:pt x="457" y="351"/>
                    </a:lnTo>
                    <a:lnTo>
                      <a:pt x="443" y="357"/>
                    </a:lnTo>
                    <a:lnTo>
                      <a:pt x="419" y="342"/>
                    </a:lnTo>
                    <a:cubicBezTo>
                      <a:pt x="417" y="335"/>
                      <a:pt x="433" y="329"/>
                      <a:pt x="428" y="317"/>
                    </a:cubicBezTo>
                    <a:cubicBezTo>
                      <a:pt x="423" y="305"/>
                      <a:pt x="396" y="313"/>
                      <a:pt x="392" y="321"/>
                    </a:cubicBezTo>
                    <a:lnTo>
                      <a:pt x="397" y="362"/>
                    </a:lnTo>
                    <a:lnTo>
                      <a:pt x="373" y="362"/>
                    </a:lnTo>
                    <a:cubicBezTo>
                      <a:pt x="365" y="366"/>
                      <a:pt x="355" y="380"/>
                      <a:pt x="347" y="386"/>
                    </a:cubicBezTo>
                    <a:cubicBezTo>
                      <a:pt x="339" y="392"/>
                      <a:pt x="332" y="379"/>
                      <a:pt x="322" y="399"/>
                    </a:cubicBezTo>
                    <a:cubicBezTo>
                      <a:pt x="312" y="419"/>
                      <a:pt x="301" y="411"/>
                      <a:pt x="293" y="414"/>
                    </a:cubicBezTo>
                    <a:cubicBezTo>
                      <a:pt x="285" y="417"/>
                      <a:pt x="280" y="414"/>
                      <a:pt x="275" y="416"/>
                    </a:cubicBezTo>
                    <a:cubicBezTo>
                      <a:pt x="270" y="418"/>
                      <a:pt x="267" y="426"/>
                      <a:pt x="260" y="426"/>
                    </a:cubicBezTo>
                    <a:cubicBezTo>
                      <a:pt x="253" y="426"/>
                      <a:pt x="238" y="417"/>
                      <a:pt x="232" y="419"/>
                    </a:cubicBezTo>
                    <a:cubicBezTo>
                      <a:pt x="226" y="421"/>
                      <a:pt x="221" y="432"/>
                      <a:pt x="226" y="437"/>
                    </a:cubicBezTo>
                    <a:lnTo>
                      <a:pt x="263" y="449"/>
                    </a:lnTo>
                    <a:lnTo>
                      <a:pt x="272" y="474"/>
                    </a:lnTo>
                    <a:lnTo>
                      <a:pt x="262" y="503"/>
                    </a:lnTo>
                    <a:cubicBezTo>
                      <a:pt x="251" y="507"/>
                      <a:pt x="223" y="499"/>
                      <a:pt x="206" y="498"/>
                    </a:cubicBezTo>
                    <a:cubicBezTo>
                      <a:pt x="189" y="497"/>
                      <a:pt x="164" y="492"/>
                      <a:pt x="158" y="498"/>
                    </a:cubicBezTo>
                    <a:cubicBezTo>
                      <a:pt x="152" y="504"/>
                      <a:pt x="167" y="527"/>
                      <a:pt x="167" y="537"/>
                    </a:cubicBezTo>
                    <a:cubicBezTo>
                      <a:pt x="167" y="547"/>
                      <a:pt x="159" y="551"/>
                      <a:pt x="157" y="557"/>
                    </a:cubicBezTo>
                    <a:cubicBezTo>
                      <a:pt x="155" y="563"/>
                      <a:pt x="161" y="569"/>
                      <a:pt x="157" y="576"/>
                    </a:cubicBezTo>
                    <a:cubicBezTo>
                      <a:pt x="153" y="583"/>
                      <a:pt x="127" y="594"/>
                      <a:pt x="130" y="597"/>
                    </a:cubicBezTo>
                    <a:cubicBezTo>
                      <a:pt x="139" y="606"/>
                      <a:pt x="160" y="592"/>
                      <a:pt x="176" y="592"/>
                    </a:cubicBezTo>
                    <a:lnTo>
                      <a:pt x="226" y="598"/>
                    </a:lnTo>
                    <a:lnTo>
                      <a:pt x="260" y="588"/>
                    </a:lnTo>
                    <a:lnTo>
                      <a:pt x="274" y="576"/>
                    </a:lnTo>
                    <a:cubicBezTo>
                      <a:pt x="282" y="573"/>
                      <a:pt x="306" y="573"/>
                      <a:pt x="307" y="569"/>
                    </a:cubicBezTo>
                    <a:cubicBezTo>
                      <a:pt x="321" y="557"/>
                      <a:pt x="283" y="559"/>
                      <a:pt x="283" y="552"/>
                    </a:cubicBezTo>
                    <a:cubicBezTo>
                      <a:pt x="283" y="545"/>
                      <a:pt x="300" y="533"/>
                      <a:pt x="307" y="528"/>
                    </a:cubicBezTo>
                    <a:lnTo>
                      <a:pt x="325" y="522"/>
                    </a:lnTo>
                    <a:lnTo>
                      <a:pt x="320" y="503"/>
                    </a:lnTo>
                    <a:cubicBezTo>
                      <a:pt x="323" y="499"/>
                      <a:pt x="336" y="495"/>
                      <a:pt x="342" y="495"/>
                    </a:cubicBezTo>
                    <a:cubicBezTo>
                      <a:pt x="348" y="495"/>
                      <a:pt x="350" y="506"/>
                      <a:pt x="358" y="505"/>
                    </a:cubicBezTo>
                    <a:cubicBezTo>
                      <a:pt x="366" y="504"/>
                      <a:pt x="384" y="490"/>
                      <a:pt x="393" y="491"/>
                    </a:cubicBezTo>
                    <a:lnTo>
                      <a:pt x="415" y="510"/>
                    </a:lnTo>
                    <a:cubicBezTo>
                      <a:pt x="416" y="517"/>
                      <a:pt x="407" y="520"/>
                      <a:pt x="401" y="530"/>
                    </a:cubicBezTo>
                    <a:lnTo>
                      <a:pt x="381" y="573"/>
                    </a:lnTo>
                    <a:lnTo>
                      <a:pt x="406" y="576"/>
                    </a:lnTo>
                    <a:lnTo>
                      <a:pt x="412" y="561"/>
                    </a:lnTo>
                    <a:lnTo>
                      <a:pt x="404" y="543"/>
                    </a:lnTo>
                    <a:cubicBezTo>
                      <a:pt x="406" y="539"/>
                      <a:pt x="417" y="541"/>
                      <a:pt x="423" y="538"/>
                    </a:cubicBezTo>
                    <a:cubicBezTo>
                      <a:pt x="430" y="537"/>
                      <a:pt x="435" y="526"/>
                      <a:pt x="441" y="527"/>
                    </a:cubicBezTo>
                    <a:cubicBezTo>
                      <a:pt x="447" y="528"/>
                      <a:pt x="453" y="542"/>
                      <a:pt x="460" y="547"/>
                    </a:cubicBezTo>
                    <a:lnTo>
                      <a:pt x="483" y="559"/>
                    </a:lnTo>
                    <a:lnTo>
                      <a:pt x="490" y="573"/>
                    </a:lnTo>
                    <a:lnTo>
                      <a:pt x="493" y="590"/>
                    </a:lnTo>
                    <a:lnTo>
                      <a:pt x="508" y="579"/>
                    </a:lnTo>
                    <a:cubicBezTo>
                      <a:pt x="508" y="579"/>
                      <a:pt x="507" y="566"/>
                      <a:pt x="509" y="564"/>
                    </a:cubicBezTo>
                    <a:cubicBezTo>
                      <a:pt x="513" y="561"/>
                      <a:pt x="512" y="581"/>
                      <a:pt x="521" y="569"/>
                    </a:cubicBezTo>
                    <a:cubicBezTo>
                      <a:pt x="530" y="557"/>
                      <a:pt x="525" y="556"/>
                      <a:pt x="515" y="549"/>
                    </a:cubicBezTo>
                    <a:lnTo>
                      <a:pt x="468" y="523"/>
                    </a:lnTo>
                    <a:lnTo>
                      <a:pt x="441" y="508"/>
                    </a:lnTo>
                    <a:lnTo>
                      <a:pt x="455" y="480"/>
                    </a:lnTo>
                    <a:lnTo>
                      <a:pt x="464" y="498"/>
                    </a:lnTo>
                    <a:lnTo>
                      <a:pt x="487" y="512"/>
                    </a:lnTo>
                    <a:lnTo>
                      <a:pt x="517" y="527"/>
                    </a:lnTo>
                    <a:cubicBezTo>
                      <a:pt x="526" y="535"/>
                      <a:pt x="529" y="546"/>
                      <a:pt x="539" y="559"/>
                    </a:cubicBezTo>
                    <a:cubicBezTo>
                      <a:pt x="549" y="572"/>
                      <a:pt x="570" y="602"/>
                      <a:pt x="579" y="608"/>
                    </a:cubicBezTo>
                    <a:cubicBezTo>
                      <a:pt x="588" y="614"/>
                      <a:pt x="588" y="598"/>
                      <a:pt x="592" y="597"/>
                    </a:cubicBezTo>
                    <a:cubicBezTo>
                      <a:pt x="596" y="594"/>
                      <a:pt x="604" y="602"/>
                      <a:pt x="604" y="599"/>
                    </a:cubicBezTo>
                    <a:cubicBezTo>
                      <a:pt x="604" y="596"/>
                      <a:pt x="596" y="583"/>
                      <a:pt x="593" y="578"/>
                    </a:cubicBezTo>
                    <a:cubicBezTo>
                      <a:pt x="589" y="574"/>
                      <a:pt x="590" y="568"/>
                      <a:pt x="587" y="567"/>
                    </a:cubicBezTo>
                    <a:cubicBezTo>
                      <a:pt x="585" y="563"/>
                      <a:pt x="583" y="558"/>
                      <a:pt x="584" y="555"/>
                    </a:cubicBezTo>
                    <a:cubicBezTo>
                      <a:pt x="585" y="552"/>
                      <a:pt x="589" y="550"/>
                      <a:pt x="592" y="548"/>
                    </a:cubicBezTo>
                    <a:lnTo>
                      <a:pt x="601" y="542"/>
                    </a:lnTo>
                    <a:cubicBezTo>
                      <a:pt x="607" y="541"/>
                      <a:pt x="621" y="541"/>
                      <a:pt x="627" y="541"/>
                    </a:cubicBezTo>
                    <a:cubicBezTo>
                      <a:pt x="633" y="541"/>
                      <a:pt x="636" y="541"/>
                      <a:pt x="640" y="539"/>
                    </a:cubicBezTo>
                    <a:cubicBezTo>
                      <a:pt x="644" y="537"/>
                      <a:pt x="648" y="532"/>
                      <a:pt x="650" y="528"/>
                    </a:cubicBezTo>
                    <a:lnTo>
                      <a:pt x="653" y="513"/>
                    </a:lnTo>
                    <a:lnTo>
                      <a:pt x="639" y="505"/>
                    </a:lnTo>
                    <a:cubicBezTo>
                      <a:pt x="639" y="503"/>
                      <a:pt x="650" y="505"/>
                      <a:pt x="655" y="501"/>
                    </a:cubicBezTo>
                    <a:cubicBezTo>
                      <a:pt x="660" y="497"/>
                      <a:pt x="665" y="488"/>
                      <a:pt x="670" y="483"/>
                    </a:cubicBezTo>
                    <a:cubicBezTo>
                      <a:pt x="675" y="478"/>
                      <a:pt x="681" y="471"/>
                      <a:pt x="686" y="470"/>
                    </a:cubicBezTo>
                    <a:lnTo>
                      <a:pt x="703" y="476"/>
                    </a:lnTo>
                    <a:lnTo>
                      <a:pt x="718" y="494"/>
                    </a:lnTo>
                    <a:cubicBezTo>
                      <a:pt x="723" y="498"/>
                      <a:pt x="727" y="503"/>
                      <a:pt x="731" y="501"/>
                    </a:cubicBezTo>
                    <a:cubicBezTo>
                      <a:pt x="735" y="499"/>
                      <a:pt x="742" y="488"/>
                      <a:pt x="742" y="482"/>
                    </a:cubicBezTo>
                    <a:lnTo>
                      <a:pt x="728" y="466"/>
                    </a:lnTo>
                    <a:cubicBezTo>
                      <a:pt x="730" y="462"/>
                      <a:pt x="746" y="463"/>
                      <a:pt x="755" y="459"/>
                    </a:cubicBezTo>
                    <a:cubicBezTo>
                      <a:pt x="764" y="455"/>
                      <a:pt x="777" y="444"/>
                      <a:pt x="782" y="444"/>
                    </a:cubicBezTo>
                    <a:cubicBezTo>
                      <a:pt x="787" y="444"/>
                      <a:pt x="786" y="452"/>
                      <a:pt x="784" y="458"/>
                    </a:cubicBezTo>
                    <a:cubicBezTo>
                      <a:pt x="782" y="464"/>
                      <a:pt x="765" y="469"/>
                      <a:pt x="772" y="480"/>
                    </a:cubicBezTo>
                    <a:cubicBezTo>
                      <a:pt x="779" y="491"/>
                      <a:pt x="820" y="516"/>
                      <a:pt x="824" y="525"/>
                    </a:cubicBezTo>
                    <a:cubicBezTo>
                      <a:pt x="828" y="534"/>
                      <a:pt x="808" y="535"/>
                      <a:pt x="796" y="537"/>
                    </a:cubicBezTo>
                    <a:cubicBezTo>
                      <a:pt x="784" y="539"/>
                      <a:pt x="763" y="541"/>
                      <a:pt x="751" y="539"/>
                    </a:cubicBezTo>
                    <a:cubicBezTo>
                      <a:pt x="739" y="537"/>
                      <a:pt x="739" y="524"/>
                      <a:pt x="722" y="524"/>
                    </a:cubicBezTo>
                    <a:cubicBezTo>
                      <a:pt x="705" y="524"/>
                      <a:pt x="707" y="533"/>
                      <a:pt x="697" y="537"/>
                    </a:cubicBezTo>
                    <a:lnTo>
                      <a:pt x="667" y="538"/>
                    </a:lnTo>
                    <a:lnTo>
                      <a:pt x="623" y="560"/>
                    </a:lnTo>
                    <a:lnTo>
                      <a:pt x="634" y="576"/>
                    </a:lnTo>
                    <a:lnTo>
                      <a:pt x="639" y="598"/>
                    </a:lnTo>
                    <a:lnTo>
                      <a:pt x="669" y="617"/>
                    </a:lnTo>
                    <a:lnTo>
                      <a:pt x="700" y="602"/>
                    </a:lnTo>
                    <a:lnTo>
                      <a:pt x="718" y="611"/>
                    </a:lnTo>
                    <a:lnTo>
                      <a:pt x="752" y="608"/>
                    </a:lnTo>
                    <a:lnTo>
                      <a:pt x="757" y="644"/>
                    </a:lnTo>
                    <a:lnTo>
                      <a:pt x="697" y="677"/>
                    </a:ln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3223" name="Group 151"/>
            <p:cNvGrpSpPr>
              <a:grpSpLocks/>
            </p:cNvGrpSpPr>
            <p:nvPr/>
          </p:nvGrpSpPr>
          <p:grpSpPr bwMode="auto">
            <a:xfrm>
              <a:off x="3019" y="1680"/>
              <a:ext cx="1874" cy="2024"/>
              <a:chOff x="4383" y="1774"/>
              <a:chExt cx="1874" cy="2024"/>
            </a:xfrm>
          </p:grpSpPr>
          <p:sp>
            <p:nvSpPr>
              <p:cNvPr id="3224" name="Freeform 152"/>
              <p:cNvSpPr>
                <a:spLocks/>
              </p:cNvSpPr>
              <p:nvPr/>
            </p:nvSpPr>
            <p:spPr bwMode="gray">
              <a:xfrm>
                <a:off x="4464" y="1868"/>
                <a:ext cx="1299" cy="1930"/>
              </a:xfrm>
              <a:custGeom>
                <a:avLst/>
                <a:gdLst>
                  <a:gd name="T0" fmla="*/ 116 w 1692"/>
                  <a:gd name="T1" fmla="*/ 258 h 2586"/>
                  <a:gd name="T2" fmla="*/ 320 w 1692"/>
                  <a:gd name="T3" fmla="*/ 210 h 2586"/>
                  <a:gd name="T4" fmla="*/ 434 w 1692"/>
                  <a:gd name="T5" fmla="*/ 240 h 2586"/>
                  <a:gd name="T6" fmla="*/ 416 w 1692"/>
                  <a:gd name="T7" fmla="*/ 444 h 2586"/>
                  <a:gd name="T8" fmla="*/ 272 w 1692"/>
                  <a:gd name="T9" fmla="*/ 582 h 2586"/>
                  <a:gd name="T10" fmla="*/ 218 w 1692"/>
                  <a:gd name="T11" fmla="*/ 714 h 2586"/>
                  <a:gd name="T12" fmla="*/ 284 w 1692"/>
                  <a:gd name="T13" fmla="*/ 964 h 2586"/>
                  <a:gd name="T14" fmla="*/ 316 w 1692"/>
                  <a:gd name="T15" fmla="*/ 960 h 2586"/>
                  <a:gd name="T16" fmla="*/ 328 w 1692"/>
                  <a:gd name="T17" fmla="*/ 906 h 2586"/>
                  <a:gd name="T18" fmla="*/ 478 w 1692"/>
                  <a:gd name="T19" fmla="*/ 1154 h 2586"/>
                  <a:gd name="T20" fmla="*/ 650 w 1692"/>
                  <a:gd name="T21" fmla="*/ 1200 h 2586"/>
                  <a:gd name="T22" fmla="*/ 794 w 1692"/>
                  <a:gd name="T23" fmla="*/ 1350 h 2586"/>
                  <a:gd name="T24" fmla="*/ 854 w 1692"/>
                  <a:gd name="T25" fmla="*/ 1422 h 2586"/>
                  <a:gd name="T26" fmla="*/ 770 w 1692"/>
                  <a:gd name="T27" fmla="*/ 1608 h 2586"/>
                  <a:gd name="T28" fmla="*/ 916 w 1692"/>
                  <a:gd name="T29" fmla="*/ 1782 h 2586"/>
                  <a:gd name="T30" fmla="*/ 1034 w 1692"/>
                  <a:gd name="T31" fmla="*/ 2022 h 2586"/>
                  <a:gd name="T32" fmla="*/ 1094 w 1692"/>
                  <a:gd name="T33" fmla="*/ 2310 h 2586"/>
                  <a:gd name="T34" fmla="*/ 1194 w 1692"/>
                  <a:gd name="T35" fmla="*/ 2540 h 2586"/>
                  <a:gd name="T36" fmla="*/ 1280 w 1692"/>
                  <a:gd name="T37" fmla="*/ 2520 h 2586"/>
                  <a:gd name="T38" fmla="*/ 1244 w 1692"/>
                  <a:gd name="T39" fmla="*/ 2394 h 2586"/>
                  <a:gd name="T40" fmla="*/ 1288 w 1692"/>
                  <a:gd name="T41" fmla="*/ 2306 h 2586"/>
                  <a:gd name="T42" fmla="*/ 1368 w 1692"/>
                  <a:gd name="T43" fmla="*/ 2228 h 2586"/>
                  <a:gd name="T44" fmla="*/ 1448 w 1692"/>
                  <a:gd name="T45" fmla="*/ 2076 h 2586"/>
                  <a:gd name="T46" fmla="*/ 1568 w 1692"/>
                  <a:gd name="T47" fmla="*/ 1950 h 2586"/>
                  <a:gd name="T48" fmla="*/ 1622 w 1692"/>
                  <a:gd name="T49" fmla="*/ 1746 h 2586"/>
                  <a:gd name="T50" fmla="*/ 1552 w 1692"/>
                  <a:gd name="T51" fmla="*/ 1538 h 2586"/>
                  <a:gd name="T52" fmla="*/ 1376 w 1692"/>
                  <a:gd name="T53" fmla="*/ 1410 h 2586"/>
                  <a:gd name="T54" fmla="*/ 1104 w 1692"/>
                  <a:gd name="T55" fmla="*/ 1280 h 2586"/>
                  <a:gd name="T56" fmla="*/ 974 w 1692"/>
                  <a:gd name="T57" fmla="*/ 1260 h 2586"/>
                  <a:gd name="T58" fmla="*/ 904 w 1692"/>
                  <a:gd name="T59" fmla="*/ 1268 h 2586"/>
                  <a:gd name="T60" fmla="*/ 794 w 1692"/>
                  <a:gd name="T61" fmla="*/ 1308 h 2586"/>
                  <a:gd name="T62" fmla="*/ 758 w 1692"/>
                  <a:gd name="T63" fmla="*/ 1174 h 2586"/>
                  <a:gd name="T64" fmla="*/ 736 w 1692"/>
                  <a:gd name="T65" fmla="*/ 1062 h 2586"/>
                  <a:gd name="T66" fmla="*/ 632 w 1692"/>
                  <a:gd name="T67" fmla="*/ 1104 h 2586"/>
                  <a:gd name="T68" fmla="*/ 568 w 1692"/>
                  <a:gd name="T69" fmla="*/ 950 h 2586"/>
                  <a:gd name="T70" fmla="*/ 740 w 1692"/>
                  <a:gd name="T71" fmla="*/ 912 h 2586"/>
                  <a:gd name="T72" fmla="*/ 842 w 1692"/>
                  <a:gd name="T73" fmla="*/ 906 h 2586"/>
                  <a:gd name="T74" fmla="*/ 896 w 1692"/>
                  <a:gd name="T75" fmla="*/ 900 h 2586"/>
                  <a:gd name="T76" fmla="*/ 1058 w 1692"/>
                  <a:gd name="T77" fmla="*/ 750 h 2586"/>
                  <a:gd name="T78" fmla="*/ 1184 w 1692"/>
                  <a:gd name="T79" fmla="*/ 678 h 2586"/>
                  <a:gd name="T80" fmla="*/ 1278 w 1692"/>
                  <a:gd name="T81" fmla="*/ 636 h 2586"/>
                  <a:gd name="T82" fmla="*/ 1340 w 1692"/>
                  <a:gd name="T83" fmla="*/ 538 h 2586"/>
                  <a:gd name="T84" fmla="*/ 1288 w 1692"/>
                  <a:gd name="T85" fmla="*/ 512 h 2586"/>
                  <a:gd name="T86" fmla="*/ 1526 w 1692"/>
                  <a:gd name="T87" fmla="*/ 456 h 2586"/>
                  <a:gd name="T88" fmla="*/ 1406 w 1692"/>
                  <a:gd name="T89" fmla="*/ 342 h 2586"/>
                  <a:gd name="T90" fmla="*/ 1328 w 1692"/>
                  <a:gd name="T91" fmla="*/ 264 h 2586"/>
                  <a:gd name="T92" fmla="*/ 1222 w 1692"/>
                  <a:gd name="T93" fmla="*/ 364 h 2586"/>
                  <a:gd name="T94" fmla="*/ 1110 w 1692"/>
                  <a:gd name="T95" fmla="*/ 444 h 2586"/>
                  <a:gd name="T96" fmla="*/ 1022 w 1692"/>
                  <a:gd name="T97" fmla="*/ 304 h 2586"/>
                  <a:gd name="T98" fmla="*/ 1212 w 1692"/>
                  <a:gd name="T99" fmla="*/ 240 h 2586"/>
                  <a:gd name="T100" fmla="*/ 1266 w 1692"/>
                  <a:gd name="T101" fmla="*/ 198 h 2586"/>
                  <a:gd name="T102" fmla="*/ 1328 w 1692"/>
                  <a:gd name="T103" fmla="*/ 172 h 2586"/>
                  <a:gd name="T104" fmla="*/ 1286 w 1692"/>
                  <a:gd name="T105" fmla="*/ 144 h 2586"/>
                  <a:gd name="T106" fmla="*/ 1262 w 1692"/>
                  <a:gd name="T107" fmla="*/ 120 h 2586"/>
                  <a:gd name="T108" fmla="*/ 1202 w 1692"/>
                  <a:gd name="T109" fmla="*/ 102 h 2586"/>
                  <a:gd name="T110" fmla="*/ 1106 w 1692"/>
                  <a:gd name="T111" fmla="*/ 136 h 2586"/>
                  <a:gd name="T112" fmla="*/ 950 w 1692"/>
                  <a:gd name="T113" fmla="*/ 120 h 2586"/>
                  <a:gd name="T114" fmla="*/ 550 w 1692"/>
                  <a:gd name="T115" fmla="*/ 0 h 2586"/>
                  <a:gd name="T116" fmla="*/ 344 w 1692"/>
                  <a:gd name="T117" fmla="*/ 32 h 2586"/>
                  <a:gd name="T118" fmla="*/ 290 w 1692"/>
                  <a:gd name="T119" fmla="*/ 102 h 2586"/>
                  <a:gd name="T120" fmla="*/ 128 w 1692"/>
                  <a:gd name="T121" fmla="*/ 174 h 2586"/>
                  <a:gd name="T122" fmla="*/ 128 w 1692"/>
                  <a:gd name="T123" fmla="*/ 216 h 2586"/>
                  <a:gd name="T124" fmla="*/ 2 w 1692"/>
                  <a:gd name="T125" fmla="*/ 252 h 2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92" h="2586">
                    <a:moveTo>
                      <a:pt x="2" y="252"/>
                    </a:moveTo>
                    <a:lnTo>
                      <a:pt x="68" y="264"/>
                    </a:lnTo>
                    <a:lnTo>
                      <a:pt x="116" y="258"/>
                    </a:lnTo>
                    <a:lnTo>
                      <a:pt x="188" y="216"/>
                    </a:lnTo>
                    <a:lnTo>
                      <a:pt x="236" y="210"/>
                    </a:lnTo>
                    <a:lnTo>
                      <a:pt x="320" y="210"/>
                    </a:lnTo>
                    <a:lnTo>
                      <a:pt x="368" y="216"/>
                    </a:lnTo>
                    <a:lnTo>
                      <a:pt x="398" y="246"/>
                    </a:lnTo>
                    <a:lnTo>
                      <a:pt x="434" y="240"/>
                    </a:lnTo>
                    <a:lnTo>
                      <a:pt x="422" y="294"/>
                    </a:lnTo>
                    <a:lnTo>
                      <a:pt x="404" y="354"/>
                    </a:lnTo>
                    <a:lnTo>
                      <a:pt x="416" y="444"/>
                    </a:lnTo>
                    <a:lnTo>
                      <a:pt x="408" y="480"/>
                    </a:lnTo>
                    <a:lnTo>
                      <a:pt x="380" y="474"/>
                    </a:lnTo>
                    <a:lnTo>
                      <a:pt x="272" y="582"/>
                    </a:lnTo>
                    <a:lnTo>
                      <a:pt x="236" y="628"/>
                    </a:lnTo>
                    <a:lnTo>
                      <a:pt x="242" y="672"/>
                    </a:lnTo>
                    <a:lnTo>
                      <a:pt x="218" y="714"/>
                    </a:lnTo>
                    <a:lnTo>
                      <a:pt x="268" y="774"/>
                    </a:lnTo>
                    <a:lnTo>
                      <a:pt x="262" y="844"/>
                    </a:lnTo>
                    <a:lnTo>
                      <a:pt x="284" y="964"/>
                    </a:lnTo>
                    <a:lnTo>
                      <a:pt x="320" y="1010"/>
                    </a:lnTo>
                    <a:lnTo>
                      <a:pt x="324" y="970"/>
                    </a:lnTo>
                    <a:lnTo>
                      <a:pt x="316" y="960"/>
                    </a:lnTo>
                    <a:lnTo>
                      <a:pt x="302" y="834"/>
                    </a:lnTo>
                    <a:lnTo>
                      <a:pt x="326" y="830"/>
                    </a:lnTo>
                    <a:lnTo>
                      <a:pt x="328" y="906"/>
                    </a:lnTo>
                    <a:lnTo>
                      <a:pt x="380" y="996"/>
                    </a:lnTo>
                    <a:lnTo>
                      <a:pt x="368" y="1074"/>
                    </a:lnTo>
                    <a:lnTo>
                      <a:pt x="478" y="1154"/>
                    </a:lnTo>
                    <a:lnTo>
                      <a:pt x="564" y="1164"/>
                    </a:lnTo>
                    <a:lnTo>
                      <a:pt x="612" y="1208"/>
                    </a:lnTo>
                    <a:lnTo>
                      <a:pt x="650" y="1200"/>
                    </a:lnTo>
                    <a:lnTo>
                      <a:pt x="680" y="1224"/>
                    </a:lnTo>
                    <a:lnTo>
                      <a:pt x="698" y="1272"/>
                    </a:lnTo>
                    <a:lnTo>
                      <a:pt x="794" y="1350"/>
                    </a:lnTo>
                    <a:lnTo>
                      <a:pt x="842" y="1308"/>
                    </a:lnTo>
                    <a:lnTo>
                      <a:pt x="848" y="1350"/>
                    </a:lnTo>
                    <a:lnTo>
                      <a:pt x="854" y="1422"/>
                    </a:lnTo>
                    <a:lnTo>
                      <a:pt x="786" y="1490"/>
                    </a:lnTo>
                    <a:lnTo>
                      <a:pt x="788" y="1542"/>
                    </a:lnTo>
                    <a:lnTo>
                      <a:pt x="770" y="1608"/>
                    </a:lnTo>
                    <a:lnTo>
                      <a:pt x="802" y="1634"/>
                    </a:lnTo>
                    <a:lnTo>
                      <a:pt x="848" y="1668"/>
                    </a:lnTo>
                    <a:lnTo>
                      <a:pt x="916" y="1782"/>
                    </a:lnTo>
                    <a:lnTo>
                      <a:pt x="956" y="1800"/>
                    </a:lnTo>
                    <a:lnTo>
                      <a:pt x="1010" y="1848"/>
                    </a:lnTo>
                    <a:lnTo>
                      <a:pt x="1034" y="2022"/>
                    </a:lnTo>
                    <a:lnTo>
                      <a:pt x="1058" y="2178"/>
                    </a:lnTo>
                    <a:lnTo>
                      <a:pt x="1046" y="2244"/>
                    </a:lnTo>
                    <a:lnTo>
                      <a:pt x="1094" y="2310"/>
                    </a:lnTo>
                    <a:lnTo>
                      <a:pt x="1118" y="2364"/>
                    </a:lnTo>
                    <a:lnTo>
                      <a:pt x="1138" y="2458"/>
                    </a:lnTo>
                    <a:lnTo>
                      <a:pt x="1194" y="2540"/>
                    </a:lnTo>
                    <a:lnTo>
                      <a:pt x="1286" y="2586"/>
                    </a:lnTo>
                    <a:lnTo>
                      <a:pt x="1382" y="2574"/>
                    </a:lnTo>
                    <a:lnTo>
                      <a:pt x="1280" y="2520"/>
                    </a:lnTo>
                    <a:lnTo>
                      <a:pt x="1266" y="2472"/>
                    </a:lnTo>
                    <a:lnTo>
                      <a:pt x="1288" y="2428"/>
                    </a:lnTo>
                    <a:lnTo>
                      <a:pt x="1244" y="2394"/>
                    </a:lnTo>
                    <a:lnTo>
                      <a:pt x="1284" y="2334"/>
                    </a:lnTo>
                    <a:lnTo>
                      <a:pt x="1244" y="2300"/>
                    </a:lnTo>
                    <a:lnTo>
                      <a:pt x="1288" y="2306"/>
                    </a:lnTo>
                    <a:lnTo>
                      <a:pt x="1286" y="2244"/>
                    </a:lnTo>
                    <a:lnTo>
                      <a:pt x="1330" y="2268"/>
                    </a:lnTo>
                    <a:lnTo>
                      <a:pt x="1368" y="2228"/>
                    </a:lnTo>
                    <a:lnTo>
                      <a:pt x="1334" y="2160"/>
                    </a:lnTo>
                    <a:lnTo>
                      <a:pt x="1382" y="2184"/>
                    </a:lnTo>
                    <a:lnTo>
                      <a:pt x="1448" y="2076"/>
                    </a:lnTo>
                    <a:lnTo>
                      <a:pt x="1468" y="2052"/>
                    </a:lnTo>
                    <a:lnTo>
                      <a:pt x="1476" y="1982"/>
                    </a:lnTo>
                    <a:lnTo>
                      <a:pt x="1568" y="1950"/>
                    </a:lnTo>
                    <a:lnTo>
                      <a:pt x="1612" y="1880"/>
                    </a:lnTo>
                    <a:lnTo>
                      <a:pt x="1628" y="1830"/>
                    </a:lnTo>
                    <a:lnTo>
                      <a:pt x="1622" y="1746"/>
                    </a:lnTo>
                    <a:lnTo>
                      <a:pt x="1692" y="1644"/>
                    </a:lnTo>
                    <a:lnTo>
                      <a:pt x="1652" y="1578"/>
                    </a:lnTo>
                    <a:lnTo>
                      <a:pt x="1552" y="1538"/>
                    </a:lnTo>
                    <a:lnTo>
                      <a:pt x="1448" y="1500"/>
                    </a:lnTo>
                    <a:lnTo>
                      <a:pt x="1376" y="1494"/>
                    </a:lnTo>
                    <a:lnTo>
                      <a:pt x="1376" y="1410"/>
                    </a:lnTo>
                    <a:lnTo>
                      <a:pt x="1262" y="1356"/>
                    </a:lnTo>
                    <a:lnTo>
                      <a:pt x="1166" y="1272"/>
                    </a:lnTo>
                    <a:lnTo>
                      <a:pt x="1104" y="1280"/>
                    </a:lnTo>
                    <a:lnTo>
                      <a:pt x="1048" y="1276"/>
                    </a:lnTo>
                    <a:lnTo>
                      <a:pt x="1020" y="1244"/>
                    </a:lnTo>
                    <a:lnTo>
                      <a:pt x="974" y="1260"/>
                    </a:lnTo>
                    <a:lnTo>
                      <a:pt x="984" y="1238"/>
                    </a:lnTo>
                    <a:lnTo>
                      <a:pt x="934" y="1268"/>
                    </a:lnTo>
                    <a:lnTo>
                      <a:pt x="904" y="1268"/>
                    </a:lnTo>
                    <a:lnTo>
                      <a:pt x="872" y="1314"/>
                    </a:lnTo>
                    <a:lnTo>
                      <a:pt x="836" y="1272"/>
                    </a:lnTo>
                    <a:lnTo>
                      <a:pt x="794" y="1308"/>
                    </a:lnTo>
                    <a:lnTo>
                      <a:pt x="748" y="1278"/>
                    </a:lnTo>
                    <a:lnTo>
                      <a:pt x="758" y="1242"/>
                    </a:lnTo>
                    <a:lnTo>
                      <a:pt x="758" y="1174"/>
                    </a:lnTo>
                    <a:lnTo>
                      <a:pt x="698" y="1176"/>
                    </a:lnTo>
                    <a:lnTo>
                      <a:pt x="668" y="1140"/>
                    </a:lnTo>
                    <a:lnTo>
                      <a:pt x="736" y="1062"/>
                    </a:lnTo>
                    <a:lnTo>
                      <a:pt x="712" y="1050"/>
                    </a:lnTo>
                    <a:lnTo>
                      <a:pt x="658" y="1062"/>
                    </a:lnTo>
                    <a:lnTo>
                      <a:pt x="632" y="1104"/>
                    </a:lnTo>
                    <a:lnTo>
                      <a:pt x="596" y="1110"/>
                    </a:lnTo>
                    <a:lnTo>
                      <a:pt x="538" y="1066"/>
                    </a:lnTo>
                    <a:lnTo>
                      <a:pt x="568" y="950"/>
                    </a:lnTo>
                    <a:lnTo>
                      <a:pt x="632" y="894"/>
                    </a:lnTo>
                    <a:lnTo>
                      <a:pt x="686" y="894"/>
                    </a:lnTo>
                    <a:lnTo>
                      <a:pt x="740" y="912"/>
                    </a:lnTo>
                    <a:lnTo>
                      <a:pt x="736" y="900"/>
                    </a:lnTo>
                    <a:lnTo>
                      <a:pt x="766" y="868"/>
                    </a:lnTo>
                    <a:lnTo>
                      <a:pt x="842" y="906"/>
                    </a:lnTo>
                    <a:lnTo>
                      <a:pt x="848" y="966"/>
                    </a:lnTo>
                    <a:lnTo>
                      <a:pt x="884" y="984"/>
                    </a:lnTo>
                    <a:lnTo>
                      <a:pt x="896" y="900"/>
                    </a:lnTo>
                    <a:lnTo>
                      <a:pt x="878" y="858"/>
                    </a:lnTo>
                    <a:lnTo>
                      <a:pt x="998" y="806"/>
                    </a:lnTo>
                    <a:lnTo>
                      <a:pt x="1058" y="750"/>
                    </a:lnTo>
                    <a:lnTo>
                      <a:pt x="1100" y="696"/>
                    </a:lnTo>
                    <a:lnTo>
                      <a:pt x="1130" y="672"/>
                    </a:lnTo>
                    <a:lnTo>
                      <a:pt x="1184" y="678"/>
                    </a:lnTo>
                    <a:lnTo>
                      <a:pt x="1190" y="636"/>
                    </a:lnTo>
                    <a:lnTo>
                      <a:pt x="1280" y="588"/>
                    </a:lnTo>
                    <a:lnTo>
                      <a:pt x="1278" y="636"/>
                    </a:lnTo>
                    <a:lnTo>
                      <a:pt x="1360" y="602"/>
                    </a:lnTo>
                    <a:lnTo>
                      <a:pt x="1322" y="570"/>
                    </a:lnTo>
                    <a:lnTo>
                      <a:pt x="1340" y="538"/>
                    </a:lnTo>
                    <a:lnTo>
                      <a:pt x="1320" y="522"/>
                    </a:lnTo>
                    <a:lnTo>
                      <a:pt x="1286" y="546"/>
                    </a:lnTo>
                    <a:lnTo>
                      <a:pt x="1288" y="512"/>
                    </a:lnTo>
                    <a:lnTo>
                      <a:pt x="1400" y="504"/>
                    </a:lnTo>
                    <a:lnTo>
                      <a:pt x="1490" y="480"/>
                    </a:lnTo>
                    <a:lnTo>
                      <a:pt x="1526" y="456"/>
                    </a:lnTo>
                    <a:lnTo>
                      <a:pt x="1484" y="394"/>
                    </a:lnTo>
                    <a:cubicBezTo>
                      <a:pt x="1474" y="370"/>
                      <a:pt x="1479" y="319"/>
                      <a:pt x="1466" y="310"/>
                    </a:cubicBezTo>
                    <a:cubicBezTo>
                      <a:pt x="1456" y="300"/>
                      <a:pt x="1423" y="343"/>
                      <a:pt x="1406" y="342"/>
                    </a:cubicBezTo>
                    <a:lnTo>
                      <a:pt x="1376" y="312"/>
                    </a:lnTo>
                    <a:lnTo>
                      <a:pt x="1376" y="270"/>
                    </a:lnTo>
                    <a:lnTo>
                      <a:pt x="1328" y="264"/>
                    </a:lnTo>
                    <a:lnTo>
                      <a:pt x="1312" y="252"/>
                    </a:lnTo>
                    <a:lnTo>
                      <a:pt x="1256" y="314"/>
                    </a:lnTo>
                    <a:lnTo>
                      <a:pt x="1222" y="364"/>
                    </a:lnTo>
                    <a:lnTo>
                      <a:pt x="1172" y="402"/>
                    </a:lnTo>
                    <a:lnTo>
                      <a:pt x="1136" y="474"/>
                    </a:lnTo>
                    <a:lnTo>
                      <a:pt x="1110" y="444"/>
                    </a:lnTo>
                    <a:lnTo>
                      <a:pt x="1128" y="394"/>
                    </a:lnTo>
                    <a:lnTo>
                      <a:pt x="1038" y="334"/>
                    </a:lnTo>
                    <a:lnTo>
                      <a:pt x="1022" y="304"/>
                    </a:lnTo>
                    <a:lnTo>
                      <a:pt x="1122" y="226"/>
                    </a:lnTo>
                    <a:lnTo>
                      <a:pt x="1184" y="222"/>
                    </a:lnTo>
                    <a:lnTo>
                      <a:pt x="1212" y="240"/>
                    </a:lnTo>
                    <a:lnTo>
                      <a:pt x="1248" y="220"/>
                    </a:lnTo>
                    <a:lnTo>
                      <a:pt x="1300" y="220"/>
                    </a:lnTo>
                    <a:lnTo>
                      <a:pt x="1266" y="198"/>
                    </a:lnTo>
                    <a:lnTo>
                      <a:pt x="1208" y="196"/>
                    </a:lnTo>
                    <a:lnTo>
                      <a:pt x="1250" y="174"/>
                    </a:lnTo>
                    <a:lnTo>
                      <a:pt x="1328" y="172"/>
                    </a:lnTo>
                    <a:lnTo>
                      <a:pt x="1364" y="132"/>
                    </a:lnTo>
                    <a:cubicBezTo>
                      <a:pt x="1346" y="124"/>
                      <a:pt x="1343" y="119"/>
                      <a:pt x="1324" y="122"/>
                    </a:cubicBezTo>
                    <a:cubicBezTo>
                      <a:pt x="1310" y="124"/>
                      <a:pt x="1294" y="132"/>
                      <a:pt x="1286" y="144"/>
                    </a:cubicBezTo>
                    <a:cubicBezTo>
                      <a:pt x="1282" y="149"/>
                      <a:pt x="1274" y="148"/>
                      <a:pt x="1268" y="150"/>
                    </a:cubicBezTo>
                    <a:cubicBezTo>
                      <a:pt x="1266" y="144"/>
                      <a:pt x="1259" y="138"/>
                      <a:pt x="1262" y="132"/>
                    </a:cubicBezTo>
                    <a:cubicBezTo>
                      <a:pt x="1269" y="118"/>
                      <a:pt x="1303" y="134"/>
                      <a:pt x="1262" y="120"/>
                    </a:cubicBezTo>
                    <a:cubicBezTo>
                      <a:pt x="1221" y="134"/>
                      <a:pt x="1252" y="105"/>
                      <a:pt x="1262" y="90"/>
                    </a:cubicBezTo>
                    <a:cubicBezTo>
                      <a:pt x="1260" y="84"/>
                      <a:pt x="1262" y="75"/>
                      <a:pt x="1256" y="72"/>
                    </a:cubicBezTo>
                    <a:cubicBezTo>
                      <a:pt x="1238" y="63"/>
                      <a:pt x="1202" y="102"/>
                      <a:pt x="1202" y="102"/>
                    </a:cubicBezTo>
                    <a:cubicBezTo>
                      <a:pt x="1198" y="108"/>
                      <a:pt x="1186" y="140"/>
                      <a:pt x="1180" y="144"/>
                    </a:cubicBezTo>
                    <a:cubicBezTo>
                      <a:pt x="1169" y="151"/>
                      <a:pt x="1148" y="122"/>
                      <a:pt x="1148" y="122"/>
                    </a:cubicBezTo>
                    <a:cubicBezTo>
                      <a:pt x="1138" y="123"/>
                      <a:pt x="1121" y="137"/>
                      <a:pt x="1106" y="136"/>
                    </a:cubicBezTo>
                    <a:cubicBezTo>
                      <a:pt x="1091" y="135"/>
                      <a:pt x="1074" y="117"/>
                      <a:pt x="1056" y="116"/>
                    </a:cubicBezTo>
                    <a:cubicBezTo>
                      <a:pt x="1038" y="115"/>
                      <a:pt x="1016" y="131"/>
                      <a:pt x="998" y="132"/>
                    </a:cubicBezTo>
                    <a:cubicBezTo>
                      <a:pt x="997" y="132"/>
                      <a:pt x="956" y="125"/>
                      <a:pt x="950" y="120"/>
                    </a:cubicBezTo>
                    <a:cubicBezTo>
                      <a:pt x="918" y="94"/>
                      <a:pt x="960" y="108"/>
                      <a:pt x="920" y="90"/>
                    </a:cubicBezTo>
                    <a:cubicBezTo>
                      <a:pt x="852" y="60"/>
                      <a:pt x="806" y="58"/>
                      <a:pt x="730" y="54"/>
                    </a:cubicBezTo>
                    <a:cubicBezTo>
                      <a:pt x="656" y="39"/>
                      <a:pt x="625" y="15"/>
                      <a:pt x="550" y="0"/>
                    </a:cubicBezTo>
                    <a:cubicBezTo>
                      <a:pt x="510" y="2"/>
                      <a:pt x="486" y="5"/>
                      <a:pt x="446" y="8"/>
                    </a:cubicBezTo>
                    <a:cubicBezTo>
                      <a:pt x="424" y="9"/>
                      <a:pt x="423" y="14"/>
                      <a:pt x="406" y="18"/>
                    </a:cubicBezTo>
                    <a:cubicBezTo>
                      <a:pt x="389" y="22"/>
                      <a:pt x="353" y="24"/>
                      <a:pt x="344" y="32"/>
                    </a:cubicBezTo>
                    <a:cubicBezTo>
                      <a:pt x="346" y="38"/>
                      <a:pt x="354" y="60"/>
                      <a:pt x="350" y="64"/>
                    </a:cubicBezTo>
                    <a:cubicBezTo>
                      <a:pt x="274" y="50"/>
                      <a:pt x="250" y="81"/>
                      <a:pt x="236" y="82"/>
                    </a:cubicBezTo>
                    <a:cubicBezTo>
                      <a:pt x="278" y="110"/>
                      <a:pt x="270" y="72"/>
                      <a:pt x="290" y="102"/>
                    </a:cubicBezTo>
                    <a:cubicBezTo>
                      <a:pt x="234" y="121"/>
                      <a:pt x="178" y="104"/>
                      <a:pt x="128" y="138"/>
                    </a:cubicBezTo>
                    <a:cubicBezTo>
                      <a:pt x="126" y="144"/>
                      <a:pt x="122" y="150"/>
                      <a:pt x="122" y="156"/>
                    </a:cubicBezTo>
                    <a:cubicBezTo>
                      <a:pt x="122" y="162"/>
                      <a:pt x="132" y="170"/>
                      <a:pt x="128" y="174"/>
                    </a:cubicBezTo>
                    <a:cubicBezTo>
                      <a:pt x="126" y="182"/>
                      <a:pt x="109" y="197"/>
                      <a:pt x="112" y="202"/>
                    </a:cubicBezTo>
                    <a:cubicBezTo>
                      <a:pt x="124" y="206"/>
                      <a:pt x="137" y="195"/>
                      <a:pt x="146" y="204"/>
                    </a:cubicBezTo>
                    <a:cubicBezTo>
                      <a:pt x="151" y="209"/>
                      <a:pt x="135" y="213"/>
                      <a:pt x="128" y="216"/>
                    </a:cubicBezTo>
                    <a:cubicBezTo>
                      <a:pt x="116" y="221"/>
                      <a:pt x="104" y="226"/>
                      <a:pt x="92" y="228"/>
                    </a:cubicBezTo>
                    <a:cubicBezTo>
                      <a:pt x="48" y="237"/>
                      <a:pt x="72" y="233"/>
                      <a:pt x="20" y="240"/>
                    </a:cubicBezTo>
                    <a:cubicBezTo>
                      <a:pt x="0" y="247"/>
                      <a:pt x="2" y="240"/>
                      <a:pt x="2" y="252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25" name="Freeform 153"/>
              <p:cNvSpPr>
                <a:spLocks/>
              </p:cNvSpPr>
              <p:nvPr/>
            </p:nvSpPr>
            <p:spPr bwMode="gray">
              <a:xfrm>
                <a:off x="4423" y="2052"/>
                <a:ext cx="35" cy="28"/>
              </a:xfrm>
              <a:custGeom>
                <a:avLst/>
                <a:gdLst>
                  <a:gd name="T0" fmla="*/ 16 w 46"/>
                  <a:gd name="T1" fmla="*/ 4 h 38"/>
                  <a:gd name="T2" fmla="*/ 0 w 46"/>
                  <a:gd name="T3" fmla="*/ 22 h 38"/>
                  <a:gd name="T4" fmla="*/ 22 w 46"/>
                  <a:gd name="T5" fmla="*/ 38 h 38"/>
                  <a:gd name="T6" fmla="*/ 46 w 46"/>
                  <a:gd name="T7" fmla="*/ 26 h 38"/>
                  <a:gd name="T8" fmla="*/ 30 w 46"/>
                  <a:gd name="T9" fmla="*/ 0 h 38"/>
                  <a:gd name="T10" fmla="*/ 16 w 46"/>
                  <a:gd name="T11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38">
                    <a:moveTo>
                      <a:pt x="16" y="4"/>
                    </a:moveTo>
                    <a:lnTo>
                      <a:pt x="0" y="22"/>
                    </a:lnTo>
                    <a:lnTo>
                      <a:pt x="22" y="38"/>
                    </a:lnTo>
                    <a:lnTo>
                      <a:pt x="46" y="26"/>
                    </a:lnTo>
                    <a:lnTo>
                      <a:pt x="30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26" name="Freeform 154"/>
              <p:cNvSpPr>
                <a:spLocks/>
              </p:cNvSpPr>
              <p:nvPr/>
            </p:nvSpPr>
            <p:spPr bwMode="gray">
              <a:xfrm>
                <a:off x="4738" y="2174"/>
                <a:ext cx="40" cy="32"/>
              </a:xfrm>
              <a:custGeom>
                <a:avLst/>
                <a:gdLst>
                  <a:gd name="T0" fmla="*/ 12 w 52"/>
                  <a:gd name="T1" fmla="*/ 0 h 44"/>
                  <a:gd name="T2" fmla="*/ 26 w 52"/>
                  <a:gd name="T3" fmla="*/ 44 h 44"/>
                  <a:gd name="T4" fmla="*/ 42 w 52"/>
                  <a:gd name="T5" fmla="*/ 42 h 44"/>
                  <a:gd name="T6" fmla="*/ 38 w 52"/>
                  <a:gd name="T7" fmla="*/ 16 h 44"/>
                  <a:gd name="T8" fmla="*/ 26 w 52"/>
                  <a:gd name="T9" fmla="*/ 2 h 44"/>
                  <a:gd name="T10" fmla="*/ 12 w 52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4">
                    <a:moveTo>
                      <a:pt x="12" y="0"/>
                    </a:moveTo>
                    <a:cubicBezTo>
                      <a:pt x="16" y="14"/>
                      <a:pt x="18" y="32"/>
                      <a:pt x="26" y="44"/>
                    </a:cubicBezTo>
                    <a:cubicBezTo>
                      <a:pt x="31" y="43"/>
                      <a:pt x="37" y="44"/>
                      <a:pt x="42" y="42"/>
                    </a:cubicBezTo>
                    <a:cubicBezTo>
                      <a:pt x="52" y="38"/>
                      <a:pt x="48" y="19"/>
                      <a:pt x="38" y="16"/>
                    </a:cubicBezTo>
                    <a:cubicBezTo>
                      <a:pt x="33" y="9"/>
                      <a:pt x="34" y="5"/>
                      <a:pt x="26" y="2"/>
                    </a:cubicBezTo>
                    <a:cubicBezTo>
                      <a:pt x="4" y="4"/>
                      <a:pt x="0" y="8"/>
                      <a:pt x="12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27" name="Freeform 155"/>
              <p:cNvSpPr>
                <a:spLocks/>
              </p:cNvSpPr>
              <p:nvPr/>
            </p:nvSpPr>
            <p:spPr bwMode="gray">
              <a:xfrm>
                <a:off x="5539" y="2230"/>
                <a:ext cx="101" cy="74"/>
              </a:xfrm>
              <a:custGeom>
                <a:avLst/>
                <a:gdLst>
                  <a:gd name="T0" fmla="*/ 97 w 131"/>
                  <a:gd name="T1" fmla="*/ 0 h 98"/>
                  <a:gd name="T2" fmla="*/ 79 w 131"/>
                  <a:gd name="T3" fmla="*/ 8 h 98"/>
                  <a:gd name="T4" fmla="*/ 53 w 131"/>
                  <a:gd name="T5" fmla="*/ 24 h 98"/>
                  <a:gd name="T6" fmla="*/ 39 w 131"/>
                  <a:gd name="T7" fmla="*/ 40 h 98"/>
                  <a:gd name="T8" fmla="*/ 21 w 131"/>
                  <a:gd name="T9" fmla="*/ 52 h 98"/>
                  <a:gd name="T10" fmla="*/ 63 w 131"/>
                  <a:gd name="T11" fmla="*/ 82 h 98"/>
                  <a:gd name="T12" fmla="*/ 79 w 131"/>
                  <a:gd name="T13" fmla="*/ 94 h 98"/>
                  <a:gd name="T14" fmla="*/ 85 w 131"/>
                  <a:gd name="T15" fmla="*/ 92 h 98"/>
                  <a:gd name="T16" fmla="*/ 89 w 131"/>
                  <a:gd name="T17" fmla="*/ 86 h 98"/>
                  <a:gd name="T18" fmla="*/ 97 w 131"/>
                  <a:gd name="T19" fmla="*/ 98 h 98"/>
                  <a:gd name="T20" fmla="*/ 123 w 131"/>
                  <a:gd name="T21" fmla="*/ 86 h 98"/>
                  <a:gd name="T22" fmla="*/ 129 w 131"/>
                  <a:gd name="T23" fmla="*/ 74 h 98"/>
                  <a:gd name="T24" fmla="*/ 101 w 131"/>
                  <a:gd name="T25" fmla="*/ 40 h 98"/>
                  <a:gd name="T26" fmla="*/ 115 w 131"/>
                  <a:gd name="T27" fmla="*/ 24 h 98"/>
                  <a:gd name="T28" fmla="*/ 111 w 131"/>
                  <a:gd name="T29" fmla="*/ 4 h 98"/>
                  <a:gd name="T30" fmla="*/ 97 w 131"/>
                  <a:gd name="T3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" h="98">
                    <a:moveTo>
                      <a:pt x="97" y="0"/>
                    </a:moveTo>
                    <a:cubicBezTo>
                      <a:pt x="83" y="5"/>
                      <a:pt x="89" y="2"/>
                      <a:pt x="79" y="8"/>
                    </a:cubicBezTo>
                    <a:cubicBezTo>
                      <a:pt x="76" y="18"/>
                      <a:pt x="62" y="18"/>
                      <a:pt x="53" y="24"/>
                    </a:cubicBezTo>
                    <a:cubicBezTo>
                      <a:pt x="49" y="29"/>
                      <a:pt x="44" y="36"/>
                      <a:pt x="39" y="40"/>
                    </a:cubicBezTo>
                    <a:cubicBezTo>
                      <a:pt x="34" y="45"/>
                      <a:pt x="21" y="52"/>
                      <a:pt x="21" y="52"/>
                    </a:cubicBezTo>
                    <a:cubicBezTo>
                      <a:pt x="0" y="84"/>
                      <a:pt x="41" y="75"/>
                      <a:pt x="63" y="82"/>
                    </a:cubicBezTo>
                    <a:cubicBezTo>
                      <a:pt x="68" y="89"/>
                      <a:pt x="71" y="91"/>
                      <a:pt x="79" y="94"/>
                    </a:cubicBezTo>
                    <a:cubicBezTo>
                      <a:pt x="81" y="93"/>
                      <a:pt x="83" y="93"/>
                      <a:pt x="85" y="92"/>
                    </a:cubicBezTo>
                    <a:cubicBezTo>
                      <a:pt x="87" y="90"/>
                      <a:pt x="87" y="85"/>
                      <a:pt x="89" y="86"/>
                    </a:cubicBezTo>
                    <a:cubicBezTo>
                      <a:pt x="93" y="88"/>
                      <a:pt x="97" y="98"/>
                      <a:pt x="97" y="98"/>
                    </a:cubicBezTo>
                    <a:cubicBezTo>
                      <a:pt x="112" y="95"/>
                      <a:pt x="111" y="90"/>
                      <a:pt x="123" y="86"/>
                    </a:cubicBezTo>
                    <a:cubicBezTo>
                      <a:pt x="124" y="82"/>
                      <a:pt x="128" y="78"/>
                      <a:pt x="129" y="74"/>
                    </a:cubicBezTo>
                    <a:cubicBezTo>
                      <a:pt x="131" y="61"/>
                      <a:pt x="108" y="47"/>
                      <a:pt x="101" y="40"/>
                    </a:cubicBezTo>
                    <a:cubicBezTo>
                      <a:pt x="103" y="33"/>
                      <a:pt x="115" y="24"/>
                      <a:pt x="115" y="24"/>
                    </a:cubicBezTo>
                    <a:cubicBezTo>
                      <a:pt x="121" y="15"/>
                      <a:pt x="124" y="8"/>
                      <a:pt x="111" y="4"/>
                    </a:cubicBezTo>
                    <a:cubicBezTo>
                      <a:pt x="101" y="7"/>
                      <a:pt x="97" y="13"/>
                      <a:pt x="97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28" name="Freeform 156"/>
              <p:cNvSpPr>
                <a:spLocks/>
              </p:cNvSpPr>
              <p:nvPr/>
            </p:nvSpPr>
            <p:spPr bwMode="gray">
              <a:xfrm>
                <a:off x="5053" y="2613"/>
                <a:ext cx="162" cy="84"/>
              </a:xfrm>
              <a:custGeom>
                <a:avLst/>
                <a:gdLst>
                  <a:gd name="T0" fmla="*/ 47 w 212"/>
                  <a:gd name="T1" fmla="*/ 12 h 112"/>
                  <a:gd name="T2" fmla="*/ 17 w 212"/>
                  <a:gd name="T3" fmla="*/ 12 h 112"/>
                  <a:gd name="T4" fmla="*/ 5 w 212"/>
                  <a:gd name="T5" fmla="*/ 16 h 112"/>
                  <a:gd name="T6" fmla="*/ 25 w 212"/>
                  <a:gd name="T7" fmla="*/ 52 h 112"/>
                  <a:gd name="T8" fmla="*/ 51 w 212"/>
                  <a:gd name="T9" fmla="*/ 44 h 112"/>
                  <a:gd name="T10" fmla="*/ 93 w 212"/>
                  <a:gd name="T11" fmla="*/ 54 h 112"/>
                  <a:gd name="T12" fmla="*/ 111 w 212"/>
                  <a:gd name="T13" fmla="*/ 60 h 112"/>
                  <a:gd name="T14" fmla="*/ 133 w 212"/>
                  <a:gd name="T15" fmla="*/ 88 h 112"/>
                  <a:gd name="T16" fmla="*/ 141 w 212"/>
                  <a:gd name="T17" fmla="*/ 112 h 112"/>
                  <a:gd name="T18" fmla="*/ 157 w 212"/>
                  <a:gd name="T19" fmla="*/ 100 h 112"/>
                  <a:gd name="T20" fmla="*/ 169 w 212"/>
                  <a:gd name="T21" fmla="*/ 96 h 112"/>
                  <a:gd name="T22" fmla="*/ 187 w 212"/>
                  <a:gd name="T23" fmla="*/ 102 h 112"/>
                  <a:gd name="T24" fmla="*/ 195 w 212"/>
                  <a:gd name="T25" fmla="*/ 80 h 112"/>
                  <a:gd name="T26" fmla="*/ 153 w 212"/>
                  <a:gd name="T27" fmla="*/ 54 h 112"/>
                  <a:gd name="T28" fmla="*/ 105 w 212"/>
                  <a:gd name="T29" fmla="*/ 20 h 112"/>
                  <a:gd name="T30" fmla="*/ 53 w 212"/>
                  <a:gd name="T31" fmla="*/ 26 h 112"/>
                  <a:gd name="T32" fmla="*/ 47 w 212"/>
                  <a:gd name="T33" fmla="*/ 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2" h="112">
                    <a:moveTo>
                      <a:pt x="47" y="12"/>
                    </a:moveTo>
                    <a:cubicBezTo>
                      <a:pt x="39" y="0"/>
                      <a:pt x="28" y="7"/>
                      <a:pt x="17" y="12"/>
                    </a:cubicBezTo>
                    <a:cubicBezTo>
                      <a:pt x="13" y="14"/>
                      <a:pt x="5" y="16"/>
                      <a:pt x="5" y="16"/>
                    </a:cubicBezTo>
                    <a:cubicBezTo>
                      <a:pt x="0" y="31"/>
                      <a:pt x="10" y="48"/>
                      <a:pt x="25" y="52"/>
                    </a:cubicBezTo>
                    <a:cubicBezTo>
                      <a:pt x="37" y="50"/>
                      <a:pt x="41" y="47"/>
                      <a:pt x="51" y="44"/>
                    </a:cubicBezTo>
                    <a:cubicBezTo>
                      <a:pt x="65" y="53"/>
                      <a:pt x="76" y="53"/>
                      <a:pt x="93" y="54"/>
                    </a:cubicBezTo>
                    <a:cubicBezTo>
                      <a:pt x="99" y="56"/>
                      <a:pt x="111" y="60"/>
                      <a:pt x="111" y="60"/>
                    </a:cubicBezTo>
                    <a:cubicBezTo>
                      <a:pt x="120" y="69"/>
                      <a:pt x="129" y="75"/>
                      <a:pt x="133" y="88"/>
                    </a:cubicBezTo>
                    <a:cubicBezTo>
                      <a:pt x="125" y="100"/>
                      <a:pt x="126" y="107"/>
                      <a:pt x="141" y="112"/>
                    </a:cubicBezTo>
                    <a:cubicBezTo>
                      <a:pt x="145" y="106"/>
                      <a:pt x="150" y="103"/>
                      <a:pt x="157" y="100"/>
                    </a:cubicBezTo>
                    <a:cubicBezTo>
                      <a:pt x="161" y="98"/>
                      <a:pt x="169" y="96"/>
                      <a:pt x="169" y="96"/>
                    </a:cubicBezTo>
                    <a:cubicBezTo>
                      <a:pt x="175" y="98"/>
                      <a:pt x="187" y="102"/>
                      <a:pt x="187" y="102"/>
                    </a:cubicBezTo>
                    <a:cubicBezTo>
                      <a:pt x="203" y="100"/>
                      <a:pt x="212" y="94"/>
                      <a:pt x="195" y="80"/>
                    </a:cubicBezTo>
                    <a:cubicBezTo>
                      <a:pt x="183" y="70"/>
                      <a:pt x="165" y="66"/>
                      <a:pt x="153" y="54"/>
                    </a:cubicBezTo>
                    <a:cubicBezTo>
                      <a:pt x="141" y="42"/>
                      <a:pt x="122" y="26"/>
                      <a:pt x="105" y="20"/>
                    </a:cubicBezTo>
                    <a:cubicBezTo>
                      <a:pt x="85" y="21"/>
                      <a:pt x="71" y="20"/>
                      <a:pt x="53" y="26"/>
                    </a:cubicBezTo>
                    <a:cubicBezTo>
                      <a:pt x="47" y="24"/>
                      <a:pt x="33" y="12"/>
                      <a:pt x="47" y="12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29" name="Freeform 157"/>
              <p:cNvSpPr>
                <a:spLocks/>
              </p:cNvSpPr>
              <p:nvPr/>
            </p:nvSpPr>
            <p:spPr bwMode="gray">
              <a:xfrm>
                <a:off x="5187" y="2677"/>
                <a:ext cx="101" cy="40"/>
              </a:xfrm>
              <a:custGeom>
                <a:avLst/>
                <a:gdLst>
                  <a:gd name="T0" fmla="*/ 57 w 133"/>
                  <a:gd name="T1" fmla="*/ 0 h 54"/>
                  <a:gd name="T2" fmla="*/ 43 w 133"/>
                  <a:gd name="T3" fmla="*/ 6 h 54"/>
                  <a:gd name="T4" fmla="*/ 31 w 133"/>
                  <a:gd name="T5" fmla="*/ 30 h 54"/>
                  <a:gd name="T6" fmla="*/ 15 w 133"/>
                  <a:gd name="T7" fmla="*/ 34 h 54"/>
                  <a:gd name="T8" fmla="*/ 3 w 133"/>
                  <a:gd name="T9" fmla="*/ 42 h 54"/>
                  <a:gd name="T10" fmla="*/ 13 w 133"/>
                  <a:gd name="T11" fmla="*/ 54 h 54"/>
                  <a:gd name="T12" fmla="*/ 133 w 133"/>
                  <a:gd name="T13" fmla="*/ 34 h 54"/>
                  <a:gd name="T14" fmla="*/ 123 w 133"/>
                  <a:gd name="T15" fmla="*/ 16 h 54"/>
                  <a:gd name="T16" fmla="*/ 105 w 133"/>
                  <a:gd name="T17" fmla="*/ 8 h 54"/>
                  <a:gd name="T18" fmla="*/ 101 w 133"/>
                  <a:gd name="T19" fmla="*/ 24 h 54"/>
                  <a:gd name="T20" fmla="*/ 89 w 133"/>
                  <a:gd name="T21" fmla="*/ 18 h 54"/>
                  <a:gd name="T22" fmla="*/ 67 w 133"/>
                  <a:gd name="T23" fmla="*/ 14 h 54"/>
                  <a:gd name="T24" fmla="*/ 57 w 133"/>
                  <a:gd name="T2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3" h="54">
                    <a:moveTo>
                      <a:pt x="57" y="0"/>
                    </a:moveTo>
                    <a:cubicBezTo>
                      <a:pt x="53" y="3"/>
                      <a:pt x="46" y="2"/>
                      <a:pt x="43" y="6"/>
                    </a:cubicBezTo>
                    <a:cubicBezTo>
                      <a:pt x="36" y="14"/>
                      <a:pt x="43" y="26"/>
                      <a:pt x="31" y="30"/>
                    </a:cubicBezTo>
                    <a:cubicBezTo>
                      <a:pt x="26" y="32"/>
                      <a:pt x="20" y="31"/>
                      <a:pt x="15" y="34"/>
                    </a:cubicBezTo>
                    <a:cubicBezTo>
                      <a:pt x="11" y="36"/>
                      <a:pt x="3" y="42"/>
                      <a:pt x="3" y="42"/>
                    </a:cubicBezTo>
                    <a:cubicBezTo>
                      <a:pt x="0" y="51"/>
                      <a:pt x="5" y="51"/>
                      <a:pt x="13" y="54"/>
                    </a:cubicBezTo>
                    <a:cubicBezTo>
                      <a:pt x="51" y="51"/>
                      <a:pt x="97" y="46"/>
                      <a:pt x="133" y="34"/>
                    </a:cubicBezTo>
                    <a:cubicBezTo>
                      <a:pt x="129" y="28"/>
                      <a:pt x="128" y="21"/>
                      <a:pt x="123" y="16"/>
                    </a:cubicBezTo>
                    <a:cubicBezTo>
                      <a:pt x="118" y="11"/>
                      <a:pt x="105" y="8"/>
                      <a:pt x="105" y="8"/>
                    </a:cubicBezTo>
                    <a:cubicBezTo>
                      <a:pt x="84" y="13"/>
                      <a:pt x="106" y="19"/>
                      <a:pt x="101" y="24"/>
                    </a:cubicBezTo>
                    <a:cubicBezTo>
                      <a:pt x="99" y="26"/>
                      <a:pt x="89" y="18"/>
                      <a:pt x="89" y="18"/>
                    </a:cubicBezTo>
                    <a:cubicBezTo>
                      <a:pt x="83" y="15"/>
                      <a:pt x="73" y="15"/>
                      <a:pt x="67" y="14"/>
                    </a:cubicBezTo>
                    <a:cubicBezTo>
                      <a:pt x="58" y="8"/>
                      <a:pt x="62" y="12"/>
                      <a:pt x="57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30" name="Freeform 158"/>
              <p:cNvSpPr>
                <a:spLocks/>
              </p:cNvSpPr>
              <p:nvPr/>
            </p:nvSpPr>
            <p:spPr bwMode="gray">
              <a:xfrm>
                <a:off x="5294" y="2702"/>
                <a:ext cx="39" cy="18"/>
              </a:xfrm>
              <a:custGeom>
                <a:avLst/>
                <a:gdLst>
                  <a:gd name="T0" fmla="*/ 13 w 51"/>
                  <a:gd name="T1" fmla="*/ 0 h 24"/>
                  <a:gd name="T2" fmla="*/ 7 w 51"/>
                  <a:gd name="T3" fmla="*/ 18 h 24"/>
                  <a:gd name="T4" fmla="*/ 27 w 51"/>
                  <a:gd name="T5" fmla="*/ 24 h 24"/>
                  <a:gd name="T6" fmla="*/ 33 w 51"/>
                  <a:gd name="T7" fmla="*/ 4 h 24"/>
                  <a:gd name="T8" fmla="*/ 13 w 5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31" name="Freeform 159"/>
              <p:cNvSpPr>
                <a:spLocks/>
              </p:cNvSpPr>
              <p:nvPr/>
            </p:nvSpPr>
            <p:spPr bwMode="gray">
              <a:xfrm>
                <a:off x="5352" y="2705"/>
                <a:ext cx="12" cy="25"/>
              </a:xfrm>
              <a:custGeom>
                <a:avLst/>
                <a:gdLst>
                  <a:gd name="T0" fmla="*/ 14 w 16"/>
                  <a:gd name="T1" fmla="*/ 0 h 34"/>
                  <a:gd name="T2" fmla="*/ 0 w 16"/>
                  <a:gd name="T3" fmla="*/ 14 h 34"/>
                  <a:gd name="T4" fmla="*/ 16 w 16"/>
                  <a:gd name="T5" fmla="*/ 34 h 34"/>
                  <a:gd name="T6" fmla="*/ 12 w 16"/>
                  <a:gd name="T7" fmla="*/ 18 h 34"/>
                  <a:gd name="T8" fmla="*/ 16 w 16"/>
                  <a:gd name="T9" fmla="*/ 6 h 34"/>
                  <a:gd name="T10" fmla="*/ 14 w 16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4">
                    <a:moveTo>
                      <a:pt x="14" y="0"/>
                    </a:moveTo>
                    <a:cubicBezTo>
                      <a:pt x="5" y="3"/>
                      <a:pt x="2" y="4"/>
                      <a:pt x="0" y="14"/>
                    </a:cubicBezTo>
                    <a:cubicBezTo>
                      <a:pt x="3" y="26"/>
                      <a:pt x="4" y="30"/>
                      <a:pt x="16" y="34"/>
                    </a:cubicBezTo>
                    <a:cubicBezTo>
                      <a:pt x="15" y="29"/>
                      <a:pt x="11" y="23"/>
                      <a:pt x="12" y="18"/>
                    </a:cubicBezTo>
                    <a:cubicBezTo>
                      <a:pt x="12" y="14"/>
                      <a:pt x="16" y="6"/>
                      <a:pt x="16" y="6"/>
                    </a:cubicBezTo>
                    <a:cubicBezTo>
                      <a:pt x="9" y="1"/>
                      <a:pt x="8" y="3"/>
                      <a:pt x="14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32" name="Freeform 160"/>
              <p:cNvSpPr>
                <a:spLocks/>
              </p:cNvSpPr>
              <p:nvPr/>
            </p:nvSpPr>
            <p:spPr bwMode="gray">
              <a:xfrm>
                <a:off x="5164" y="1863"/>
                <a:ext cx="185" cy="87"/>
              </a:xfrm>
              <a:custGeom>
                <a:avLst/>
                <a:gdLst>
                  <a:gd name="T0" fmla="*/ 64 w 240"/>
                  <a:gd name="T1" fmla="*/ 1 h 117"/>
                  <a:gd name="T2" fmla="*/ 24 w 240"/>
                  <a:gd name="T3" fmla="*/ 31 h 117"/>
                  <a:gd name="T4" fmla="*/ 6 w 240"/>
                  <a:gd name="T5" fmla="*/ 37 h 117"/>
                  <a:gd name="T6" fmla="*/ 0 w 240"/>
                  <a:gd name="T7" fmla="*/ 39 h 117"/>
                  <a:gd name="T8" fmla="*/ 26 w 240"/>
                  <a:gd name="T9" fmla="*/ 59 h 117"/>
                  <a:gd name="T10" fmla="*/ 38 w 240"/>
                  <a:gd name="T11" fmla="*/ 63 h 117"/>
                  <a:gd name="T12" fmla="*/ 68 w 240"/>
                  <a:gd name="T13" fmla="*/ 47 h 117"/>
                  <a:gd name="T14" fmla="*/ 80 w 240"/>
                  <a:gd name="T15" fmla="*/ 43 h 117"/>
                  <a:gd name="T16" fmla="*/ 82 w 240"/>
                  <a:gd name="T17" fmla="*/ 55 h 117"/>
                  <a:gd name="T18" fmla="*/ 64 w 240"/>
                  <a:gd name="T19" fmla="*/ 61 h 117"/>
                  <a:gd name="T20" fmla="*/ 72 w 240"/>
                  <a:gd name="T21" fmla="*/ 73 h 117"/>
                  <a:gd name="T22" fmla="*/ 40 w 240"/>
                  <a:gd name="T23" fmla="*/ 87 h 117"/>
                  <a:gd name="T24" fmla="*/ 70 w 240"/>
                  <a:gd name="T25" fmla="*/ 109 h 117"/>
                  <a:gd name="T26" fmla="*/ 82 w 240"/>
                  <a:gd name="T27" fmla="*/ 113 h 117"/>
                  <a:gd name="T28" fmla="*/ 118 w 240"/>
                  <a:gd name="T29" fmla="*/ 103 h 117"/>
                  <a:gd name="T30" fmla="*/ 150 w 240"/>
                  <a:gd name="T31" fmla="*/ 105 h 117"/>
                  <a:gd name="T32" fmla="*/ 168 w 240"/>
                  <a:gd name="T33" fmla="*/ 117 h 117"/>
                  <a:gd name="T34" fmla="*/ 204 w 240"/>
                  <a:gd name="T35" fmla="*/ 109 h 117"/>
                  <a:gd name="T36" fmla="*/ 224 w 240"/>
                  <a:gd name="T37" fmla="*/ 103 h 117"/>
                  <a:gd name="T38" fmla="*/ 222 w 240"/>
                  <a:gd name="T39" fmla="*/ 77 h 117"/>
                  <a:gd name="T40" fmla="*/ 234 w 240"/>
                  <a:gd name="T41" fmla="*/ 69 h 117"/>
                  <a:gd name="T42" fmla="*/ 238 w 240"/>
                  <a:gd name="T43" fmla="*/ 47 h 117"/>
                  <a:gd name="T44" fmla="*/ 210 w 240"/>
                  <a:gd name="T45" fmla="*/ 57 h 117"/>
                  <a:gd name="T46" fmla="*/ 200 w 240"/>
                  <a:gd name="T47" fmla="*/ 43 h 117"/>
                  <a:gd name="T48" fmla="*/ 172 w 240"/>
                  <a:gd name="T49" fmla="*/ 45 h 117"/>
                  <a:gd name="T50" fmla="*/ 134 w 240"/>
                  <a:gd name="T51" fmla="*/ 9 h 117"/>
                  <a:gd name="T52" fmla="*/ 94 w 240"/>
                  <a:gd name="T53" fmla="*/ 11 h 117"/>
                  <a:gd name="T54" fmla="*/ 82 w 240"/>
                  <a:gd name="T55" fmla="*/ 1 h 117"/>
                  <a:gd name="T56" fmla="*/ 64 w 240"/>
                  <a:gd name="T57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0" h="117">
                    <a:moveTo>
                      <a:pt x="64" y="1"/>
                    </a:moveTo>
                    <a:cubicBezTo>
                      <a:pt x="57" y="21"/>
                      <a:pt x="44" y="24"/>
                      <a:pt x="24" y="31"/>
                    </a:cubicBezTo>
                    <a:cubicBezTo>
                      <a:pt x="18" y="33"/>
                      <a:pt x="12" y="35"/>
                      <a:pt x="6" y="37"/>
                    </a:cubicBezTo>
                    <a:cubicBezTo>
                      <a:pt x="4" y="38"/>
                      <a:pt x="0" y="39"/>
                      <a:pt x="0" y="39"/>
                    </a:cubicBezTo>
                    <a:cubicBezTo>
                      <a:pt x="3" y="55"/>
                      <a:pt x="12" y="54"/>
                      <a:pt x="26" y="59"/>
                    </a:cubicBezTo>
                    <a:cubicBezTo>
                      <a:pt x="30" y="60"/>
                      <a:pt x="38" y="63"/>
                      <a:pt x="38" y="63"/>
                    </a:cubicBezTo>
                    <a:cubicBezTo>
                      <a:pt x="50" y="59"/>
                      <a:pt x="57" y="54"/>
                      <a:pt x="68" y="47"/>
                    </a:cubicBezTo>
                    <a:cubicBezTo>
                      <a:pt x="72" y="45"/>
                      <a:pt x="80" y="43"/>
                      <a:pt x="80" y="43"/>
                    </a:cubicBezTo>
                    <a:cubicBezTo>
                      <a:pt x="82" y="46"/>
                      <a:pt x="88" y="51"/>
                      <a:pt x="82" y="55"/>
                    </a:cubicBezTo>
                    <a:cubicBezTo>
                      <a:pt x="77" y="59"/>
                      <a:pt x="64" y="61"/>
                      <a:pt x="64" y="61"/>
                    </a:cubicBezTo>
                    <a:cubicBezTo>
                      <a:pt x="58" y="70"/>
                      <a:pt x="63" y="70"/>
                      <a:pt x="72" y="73"/>
                    </a:cubicBezTo>
                    <a:cubicBezTo>
                      <a:pt x="77" y="88"/>
                      <a:pt x="50" y="86"/>
                      <a:pt x="40" y="87"/>
                    </a:cubicBezTo>
                    <a:cubicBezTo>
                      <a:pt x="47" y="94"/>
                      <a:pt x="60" y="106"/>
                      <a:pt x="70" y="109"/>
                    </a:cubicBezTo>
                    <a:cubicBezTo>
                      <a:pt x="74" y="110"/>
                      <a:pt x="82" y="113"/>
                      <a:pt x="82" y="113"/>
                    </a:cubicBezTo>
                    <a:cubicBezTo>
                      <a:pt x="99" y="111"/>
                      <a:pt x="104" y="108"/>
                      <a:pt x="118" y="103"/>
                    </a:cubicBezTo>
                    <a:cubicBezTo>
                      <a:pt x="129" y="104"/>
                      <a:pt x="140" y="103"/>
                      <a:pt x="150" y="105"/>
                    </a:cubicBezTo>
                    <a:cubicBezTo>
                      <a:pt x="157" y="107"/>
                      <a:pt x="168" y="117"/>
                      <a:pt x="168" y="117"/>
                    </a:cubicBezTo>
                    <a:cubicBezTo>
                      <a:pt x="193" y="115"/>
                      <a:pt x="188" y="116"/>
                      <a:pt x="204" y="109"/>
                    </a:cubicBezTo>
                    <a:cubicBezTo>
                      <a:pt x="210" y="106"/>
                      <a:pt x="224" y="103"/>
                      <a:pt x="224" y="103"/>
                    </a:cubicBezTo>
                    <a:cubicBezTo>
                      <a:pt x="223" y="98"/>
                      <a:pt x="217" y="82"/>
                      <a:pt x="222" y="77"/>
                    </a:cubicBezTo>
                    <a:cubicBezTo>
                      <a:pt x="225" y="73"/>
                      <a:pt x="234" y="69"/>
                      <a:pt x="234" y="69"/>
                    </a:cubicBezTo>
                    <a:cubicBezTo>
                      <a:pt x="237" y="59"/>
                      <a:pt x="240" y="59"/>
                      <a:pt x="238" y="47"/>
                    </a:cubicBezTo>
                    <a:cubicBezTo>
                      <a:pt x="228" y="49"/>
                      <a:pt x="219" y="51"/>
                      <a:pt x="210" y="57"/>
                    </a:cubicBezTo>
                    <a:cubicBezTo>
                      <a:pt x="201" y="71"/>
                      <a:pt x="201" y="50"/>
                      <a:pt x="200" y="43"/>
                    </a:cubicBezTo>
                    <a:cubicBezTo>
                      <a:pt x="189" y="45"/>
                      <a:pt x="182" y="48"/>
                      <a:pt x="172" y="45"/>
                    </a:cubicBezTo>
                    <a:cubicBezTo>
                      <a:pt x="161" y="34"/>
                      <a:pt x="148" y="14"/>
                      <a:pt x="134" y="9"/>
                    </a:cubicBezTo>
                    <a:cubicBezTo>
                      <a:pt x="119" y="11"/>
                      <a:pt x="108" y="13"/>
                      <a:pt x="94" y="11"/>
                    </a:cubicBezTo>
                    <a:cubicBezTo>
                      <a:pt x="92" y="9"/>
                      <a:pt x="85" y="2"/>
                      <a:pt x="82" y="1"/>
                    </a:cubicBezTo>
                    <a:cubicBezTo>
                      <a:pt x="74" y="0"/>
                      <a:pt x="72" y="9"/>
                      <a:pt x="64" y="1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33" name="Freeform 161"/>
              <p:cNvSpPr>
                <a:spLocks/>
              </p:cNvSpPr>
              <p:nvPr/>
            </p:nvSpPr>
            <p:spPr bwMode="gray">
              <a:xfrm>
                <a:off x="5246" y="1822"/>
                <a:ext cx="150" cy="60"/>
              </a:xfrm>
              <a:custGeom>
                <a:avLst/>
                <a:gdLst>
                  <a:gd name="T0" fmla="*/ 97 w 194"/>
                  <a:gd name="T1" fmla="*/ 10 h 80"/>
                  <a:gd name="T2" fmla="*/ 13 w 194"/>
                  <a:gd name="T3" fmla="*/ 24 h 80"/>
                  <a:gd name="T4" fmla="*/ 9 w 194"/>
                  <a:gd name="T5" fmla="*/ 34 h 80"/>
                  <a:gd name="T6" fmla="*/ 57 w 194"/>
                  <a:gd name="T7" fmla="*/ 52 h 80"/>
                  <a:gd name="T8" fmla="*/ 135 w 194"/>
                  <a:gd name="T9" fmla="*/ 74 h 80"/>
                  <a:gd name="T10" fmla="*/ 175 w 194"/>
                  <a:gd name="T11" fmla="*/ 68 h 80"/>
                  <a:gd name="T12" fmla="*/ 187 w 194"/>
                  <a:gd name="T13" fmla="*/ 64 h 80"/>
                  <a:gd name="T14" fmla="*/ 175 w 194"/>
                  <a:gd name="T15" fmla="*/ 44 h 80"/>
                  <a:gd name="T16" fmla="*/ 163 w 194"/>
                  <a:gd name="T17" fmla="*/ 36 h 80"/>
                  <a:gd name="T18" fmla="*/ 129 w 194"/>
                  <a:gd name="T19" fmla="*/ 26 h 80"/>
                  <a:gd name="T20" fmla="*/ 97 w 194"/>
                  <a:gd name="T21" fmla="*/ 1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4" h="80">
                    <a:moveTo>
                      <a:pt x="97" y="10"/>
                    </a:moveTo>
                    <a:cubicBezTo>
                      <a:pt x="70" y="19"/>
                      <a:pt x="42" y="22"/>
                      <a:pt x="13" y="24"/>
                    </a:cubicBezTo>
                    <a:cubicBezTo>
                      <a:pt x="9" y="25"/>
                      <a:pt x="0" y="26"/>
                      <a:pt x="9" y="34"/>
                    </a:cubicBezTo>
                    <a:cubicBezTo>
                      <a:pt x="21" y="44"/>
                      <a:pt x="43" y="43"/>
                      <a:pt x="57" y="52"/>
                    </a:cubicBezTo>
                    <a:cubicBezTo>
                      <a:pt x="75" y="80"/>
                      <a:pt x="104" y="73"/>
                      <a:pt x="135" y="74"/>
                    </a:cubicBezTo>
                    <a:cubicBezTo>
                      <a:pt x="153" y="73"/>
                      <a:pt x="159" y="73"/>
                      <a:pt x="175" y="68"/>
                    </a:cubicBezTo>
                    <a:cubicBezTo>
                      <a:pt x="179" y="67"/>
                      <a:pt x="187" y="64"/>
                      <a:pt x="187" y="64"/>
                    </a:cubicBezTo>
                    <a:cubicBezTo>
                      <a:pt x="194" y="53"/>
                      <a:pt x="184" y="49"/>
                      <a:pt x="175" y="44"/>
                    </a:cubicBezTo>
                    <a:cubicBezTo>
                      <a:pt x="171" y="42"/>
                      <a:pt x="163" y="36"/>
                      <a:pt x="163" y="36"/>
                    </a:cubicBezTo>
                    <a:cubicBezTo>
                      <a:pt x="140" y="41"/>
                      <a:pt x="147" y="38"/>
                      <a:pt x="129" y="26"/>
                    </a:cubicBezTo>
                    <a:cubicBezTo>
                      <a:pt x="123" y="17"/>
                      <a:pt x="107" y="0"/>
                      <a:pt x="97" y="1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34" name="Freeform 162"/>
              <p:cNvSpPr>
                <a:spLocks/>
              </p:cNvSpPr>
              <p:nvPr/>
            </p:nvSpPr>
            <p:spPr bwMode="gray">
              <a:xfrm>
                <a:off x="5456" y="1892"/>
                <a:ext cx="239" cy="189"/>
              </a:xfrm>
              <a:custGeom>
                <a:avLst/>
                <a:gdLst>
                  <a:gd name="T0" fmla="*/ 67 w 310"/>
                  <a:gd name="T1" fmla="*/ 9 h 254"/>
                  <a:gd name="T2" fmla="*/ 51 w 310"/>
                  <a:gd name="T3" fmla="*/ 23 h 254"/>
                  <a:gd name="T4" fmla="*/ 21 w 310"/>
                  <a:gd name="T5" fmla="*/ 39 h 254"/>
                  <a:gd name="T6" fmla="*/ 53 w 310"/>
                  <a:gd name="T7" fmla="*/ 77 h 254"/>
                  <a:gd name="T8" fmla="*/ 79 w 310"/>
                  <a:gd name="T9" fmla="*/ 85 h 254"/>
                  <a:gd name="T10" fmla="*/ 103 w 310"/>
                  <a:gd name="T11" fmla="*/ 99 h 254"/>
                  <a:gd name="T12" fmla="*/ 127 w 310"/>
                  <a:gd name="T13" fmla="*/ 85 h 254"/>
                  <a:gd name="T14" fmla="*/ 143 w 310"/>
                  <a:gd name="T15" fmla="*/ 101 h 254"/>
                  <a:gd name="T16" fmla="*/ 149 w 310"/>
                  <a:gd name="T17" fmla="*/ 127 h 254"/>
                  <a:gd name="T18" fmla="*/ 115 w 310"/>
                  <a:gd name="T19" fmla="*/ 151 h 254"/>
                  <a:gd name="T20" fmla="*/ 89 w 310"/>
                  <a:gd name="T21" fmla="*/ 173 h 254"/>
                  <a:gd name="T22" fmla="*/ 69 w 310"/>
                  <a:gd name="T23" fmla="*/ 169 h 254"/>
                  <a:gd name="T24" fmla="*/ 57 w 310"/>
                  <a:gd name="T25" fmla="*/ 165 h 254"/>
                  <a:gd name="T26" fmla="*/ 43 w 310"/>
                  <a:gd name="T27" fmla="*/ 187 h 254"/>
                  <a:gd name="T28" fmla="*/ 39 w 310"/>
                  <a:gd name="T29" fmla="*/ 199 h 254"/>
                  <a:gd name="T30" fmla="*/ 73 w 310"/>
                  <a:gd name="T31" fmla="*/ 205 h 254"/>
                  <a:gd name="T32" fmla="*/ 95 w 310"/>
                  <a:gd name="T33" fmla="*/ 203 h 254"/>
                  <a:gd name="T34" fmla="*/ 115 w 310"/>
                  <a:gd name="T35" fmla="*/ 231 h 254"/>
                  <a:gd name="T36" fmla="*/ 127 w 310"/>
                  <a:gd name="T37" fmla="*/ 235 h 254"/>
                  <a:gd name="T38" fmla="*/ 139 w 310"/>
                  <a:gd name="T39" fmla="*/ 239 h 254"/>
                  <a:gd name="T40" fmla="*/ 155 w 310"/>
                  <a:gd name="T41" fmla="*/ 251 h 254"/>
                  <a:gd name="T42" fmla="*/ 181 w 310"/>
                  <a:gd name="T43" fmla="*/ 237 h 254"/>
                  <a:gd name="T44" fmla="*/ 203 w 310"/>
                  <a:gd name="T45" fmla="*/ 235 h 254"/>
                  <a:gd name="T46" fmla="*/ 229 w 310"/>
                  <a:gd name="T47" fmla="*/ 213 h 254"/>
                  <a:gd name="T48" fmla="*/ 225 w 310"/>
                  <a:gd name="T49" fmla="*/ 185 h 254"/>
                  <a:gd name="T50" fmla="*/ 217 w 310"/>
                  <a:gd name="T51" fmla="*/ 173 h 254"/>
                  <a:gd name="T52" fmla="*/ 233 w 310"/>
                  <a:gd name="T53" fmla="*/ 167 h 254"/>
                  <a:gd name="T54" fmla="*/ 245 w 310"/>
                  <a:gd name="T55" fmla="*/ 183 h 254"/>
                  <a:gd name="T56" fmla="*/ 247 w 310"/>
                  <a:gd name="T57" fmla="*/ 197 h 254"/>
                  <a:gd name="T58" fmla="*/ 261 w 310"/>
                  <a:gd name="T59" fmla="*/ 193 h 254"/>
                  <a:gd name="T60" fmla="*/ 303 w 310"/>
                  <a:gd name="T61" fmla="*/ 169 h 254"/>
                  <a:gd name="T62" fmla="*/ 293 w 310"/>
                  <a:gd name="T63" fmla="*/ 147 h 254"/>
                  <a:gd name="T64" fmla="*/ 259 w 310"/>
                  <a:gd name="T65" fmla="*/ 123 h 254"/>
                  <a:gd name="T66" fmla="*/ 265 w 310"/>
                  <a:gd name="T67" fmla="*/ 107 h 254"/>
                  <a:gd name="T68" fmla="*/ 277 w 310"/>
                  <a:gd name="T69" fmla="*/ 103 h 254"/>
                  <a:gd name="T70" fmla="*/ 253 w 310"/>
                  <a:gd name="T71" fmla="*/ 63 h 254"/>
                  <a:gd name="T72" fmla="*/ 233 w 310"/>
                  <a:gd name="T73" fmla="*/ 59 h 254"/>
                  <a:gd name="T74" fmla="*/ 221 w 310"/>
                  <a:gd name="T75" fmla="*/ 55 h 254"/>
                  <a:gd name="T76" fmla="*/ 201 w 310"/>
                  <a:gd name="T77" fmla="*/ 33 h 254"/>
                  <a:gd name="T78" fmla="*/ 155 w 310"/>
                  <a:gd name="T79" fmla="*/ 45 h 254"/>
                  <a:gd name="T80" fmla="*/ 167 w 310"/>
                  <a:gd name="T81" fmla="*/ 25 h 254"/>
                  <a:gd name="T82" fmla="*/ 139 w 310"/>
                  <a:gd name="T83" fmla="*/ 17 h 254"/>
                  <a:gd name="T84" fmla="*/ 119 w 310"/>
                  <a:gd name="T85" fmla="*/ 19 h 254"/>
                  <a:gd name="T86" fmla="*/ 67 w 310"/>
                  <a:gd name="T87" fmla="*/ 9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0" h="254">
                    <a:moveTo>
                      <a:pt x="67" y="9"/>
                    </a:moveTo>
                    <a:cubicBezTo>
                      <a:pt x="63" y="15"/>
                      <a:pt x="51" y="23"/>
                      <a:pt x="51" y="23"/>
                    </a:cubicBezTo>
                    <a:cubicBezTo>
                      <a:pt x="43" y="34"/>
                      <a:pt x="33" y="35"/>
                      <a:pt x="21" y="39"/>
                    </a:cubicBezTo>
                    <a:cubicBezTo>
                      <a:pt x="0" y="71"/>
                      <a:pt x="30" y="74"/>
                      <a:pt x="53" y="77"/>
                    </a:cubicBezTo>
                    <a:cubicBezTo>
                      <a:pt x="61" y="89"/>
                      <a:pt x="63" y="87"/>
                      <a:pt x="79" y="85"/>
                    </a:cubicBezTo>
                    <a:cubicBezTo>
                      <a:pt x="88" y="88"/>
                      <a:pt x="93" y="96"/>
                      <a:pt x="103" y="99"/>
                    </a:cubicBezTo>
                    <a:cubicBezTo>
                      <a:pt x="117" y="96"/>
                      <a:pt x="116" y="89"/>
                      <a:pt x="127" y="85"/>
                    </a:cubicBezTo>
                    <a:cubicBezTo>
                      <a:pt x="134" y="90"/>
                      <a:pt x="138" y="94"/>
                      <a:pt x="143" y="101"/>
                    </a:cubicBezTo>
                    <a:cubicBezTo>
                      <a:pt x="140" y="116"/>
                      <a:pt x="134" y="117"/>
                      <a:pt x="149" y="127"/>
                    </a:cubicBezTo>
                    <a:cubicBezTo>
                      <a:pt x="161" y="144"/>
                      <a:pt x="126" y="147"/>
                      <a:pt x="115" y="151"/>
                    </a:cubicBezTo>
                    <a:cubicBezTo>
                      <a:pt x="109" y="160"/>
                      <a:pt x="100" y="169"/>
                      <a:pt x="89" y="173"/>
                    </a:cubicBezTo>
                    <a:cubicBezTo>
                      <a:pt x="81" y="172"/>
                      <a:pt x="76" y="171"/>
                      <a:pt x="69" y="169"/>
                    </a:cubicBezTo>
                    <a:cubicBezTo>
                      <a:pt x="65" y="168"/>
                      <a:pt x="57" y="165"/>
                      <a:pt x="57" y="165"/>
                    </a:cubicBezTo>
                    <a:cubicBezTo>
                      <a:pt x="46" y="169"/>
                      <a:pt x="46" y="177"/>
                      <a:pt x="43" y="187"/>
                    </a:cubicBezTo>
                    <a:cubicBezTo>
                      <a:pt x="42" y="191"/>
                      <a:pt x="39" y="199"/>
                      <a:pt x="39" y="199"/>
                    </a:cubicBezTo>
                    <a:cubicBezTo>
                      <a:pt x="50" y="203"/>
                      <a:pt x="61" y="204"/>
                      <a:pt x="73" y="205"/>
                    </a:cubicBezTo>
                    <a:cubicBezTo>
                      <a:pt x="82" y="203"/>
                      <a:pt x="86" y="201"/>
                      <a:pt x="95" y="203"/>
                    </a:cubicBezTo>
                    <a:cubicBezTo>
                      <a:pt x="107" y="211"/>
                      <a:pt x="111" y="218"/>
                      <a:pt x="115" y="231"/>
                    </a:cubicBezTo>
                    <a:cubicBezTo>
                      <a:pt x="116" y="235"/>
                      <a:pt x="123" y="234"/>
                      <a:pt x="127" y="235"/>
                    </a:cubicBezTo>
                    <a:cubicBezTo>
                      <a:pt x="131" y="236"/>
                      <a:pt x="139" y="239"/>
                      <a:pt x="139" y="239"/>
                    </a:cubicBezTo>
                    <a:cubicBezTo>
                      <a:pt x="144" y="246"/>
                      <a:pt x="147" y="248"/>
                      <a:pt x="155" y="251"/>
                    </a:cubicBezTo>
                    <a:cubicBezTo>
                      <a:pt x="169" y="250"/>
                      <a:pt x="187" y="254"/>
                      <a:pt x="181" y="237"/>
                    </a:cubicBezTo>
                    <a:cubicBezTo>
                      <a:pt x="184" y="220"/>
                      <a:pt x="192" y="228"/>
                      <a:pt x="203" y="235"/>
                    </a:cubicBezTo>
                    <a:cubicBezTo>
                      <a:pt x="224" y="233"/>
                      <a:pt x="224" y="232"/>
                      <a:pt x="229" y="213"/>
                    </a:cubicBezTo>
                    <a:cubicBezTo>
                      <a:pt x="229" y="211"/>
                      <a:pt x="229" y="192"/>
                      <a:pt x="225" y="185"/>
                    </a:cubicBezTo>
                    <a:cubicBezTo>
                      <a:pt x="223" y="181"/>
                      <a:pt x="217" y="173"/>
                      <a:pt x="217" y="173"/>
                    </a:cubicBezTo>
                    <a:cubicBezTo>
                      <a:pt x="220" y="163"/>
                      <a:pt x="224" y="165"/>
                      <a:pt x="233" y="167"/>
                    </a:cubicBezTo>
                    <a:cubicBezTo>
                      <a:pt x="240" y="172"/>
                      <a:pt x="242" y="175"/>
                      <a:pt x="245" y="183"/>
                    </a:cubicBezTo>
                    <a:cubicBezTo>
                      <a:pt x="246" y="188"/>
                      <a:pt x="244" y="193"/>
                      <a:pt x="247" y="197"/>
                    </a:cubicBezTo>
                    <a:cubicBezTo>
                      <a:pt x="250" y="201"/>
                      <a:pt x="256" y="194"/>
                      <a:pt x="261" y="193"/>
                    </a:cubicBezTo>
                    <a:cubicBezTo>
                      <a:pt x="276" y="188"/>
                      <a:pt x="290" y="178"/>
                      <a:pt x="303" y="169"/>
                    </a:cubicBezTo>
                    <a:cubicBezTo>
                      <a:pt x="310" y="158"/>
                      <a:pt x="302" y="153"/>
                      <a:pt x="293" y="147"/>
                    </a:cubicBezTo>
                    <a:cubicBezTo>
                      <a:pt x="281" y="129"/>
                      <a:pt x="283" y="126"/>
                      <a:pt x="259" y="123"/>
                    </a:cubicBezTo>
                    <a:cubicBezTo>
                      <a:pt x="256" y="115"/>
                      <a:pt x="257" y="111"/>
                      <a:pt x="265" y="107"/>
                    </a:cubicBezTo>
                    <a:cubicBezTo>
                      <a:pt x="269" y="105"/>
                      <a:pt x="277" y="103"/>
                      <a:pt x="277" y="103"/>
                    </a:cubicBezTo>
                    <a:cubicBezTo>
                      <a:pt x="287" y="88"/>
                      <a:pt x="269" y="66"/>
                      <a:pt x="253" y="63"/>
                    </a:cubicBezTo>
                    <a:cubicBezTo>
                      <a:pt x="239" y="60"/>
                      <a:pt x="244" y="62"/>
                      <a:pt x="233" y="59"/>
                    </a:cubicBezTo>
                    <a:cubicBezTo>
                      <a:pt x="229" y="58"/>
                      <a:pt x="221" y="55"/>
                      <a:pt x="221" y="55"/>
                    </a:cubicBezTo>
                    <a:cubicBezTo>
                      <a:pt x="200" y="60"/>
                      <a:pt x="217" y="38"/>
                      <a:pt x="201" y="33"/>
                    </a:cubicBezTo>
                    <a:cubicBezTo>
                      <a:pt x="185" y="35"/>
                      <a:pt x="169" y="36"/>
                      <a:pt x="155" y="45"/>
                    </a:cubicBezTo>
                    <a:cubicBezTo>
                      <a:pt x="145" y="30"/>
                      <a:pt x="152" y="30"/>
                      <a:pt x="167" y="25"/>
                    </a:cubicBezTo>
                    <a:cubicBezTo>
                      <a:pt x="163" y="10"/>
                      <a:pt x="155" y="15"/>
                      <a:pt x="139" y="17"/>
                    </a:cubicBezTo>
                    <a:cubicBezTo>
                      <a:pt x="131" y="20"/>
                      <a:pt x="127" y="22"/>
                      <a:pt x="119" y="19"/>
                    </a:cubicBezTo>
                    <a:cubicBezTo>
                      <a:pt x="106" y="0"/>
                      <a:pt x="74" y="29"/>
                      <a:pt x="67" y="9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35" name="Freeform 163"/>
              <p:cNvSpPr>
                <a:spLocks/>
              </p:cNvSpPr>
              <p:nvPr/>
            </p:nvSpPr>
            <p:spPr bwMode="gray">
              <a:xfrm>
                <a:off x="5454" y="1810"/>
                <a:ext cx="45" cy="37"/>
              </a:xfrm>
              <a:custGeom>
                <a:avLst/>
                <a:gdLst>
                  <a:gd name="T0" fmla="*/ 26 w 59"/>
                  <a:gd name="T1" fmla="*/ 0 h 50"/>
                  <a:gd name="T2" fmla="*/ 0 w 59"/>
                  <a:gd name="T3" fmla="*/ 10 h 50"/>
                  <a:gd name="T4" fmla="*/ 30 w 59"/>
                  <a:gd name="T5" fmla="*/ 40 h 50"/>
                  <a:gd name="T6" fmla="*/ 48 w 59"/>
                  <a:gd name="T7" fmla="*/ 50 h 50"/>
                  <a:gd name="T8" fmla="*/ 58 w 59"/>
                  <a:gd name="T9" fmla="*/ 28 h 50"/>
                  <a:gd name="T10" fmla="*/ 44 w 59"/>
                  <a:gd name="T11" fmla="*/ 8 h 50"/>
                  <a:gd name="T12" fmla="*/ 26 w 59"/>
                  <a:gd name="T1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50">
                    <a:moveTo>
                      <a:pt x="26" y="0"/>
                    </a:moveTo>
                    <a:cubicBezTo>
                      <a:pt x="13" y="2"/>
                      <a:pt x="7" y="0"/>
                      <a:pt x="0" y="10"/>
                    </a:cubicBezTo>
                    <a:cubicBezTo>
                      <a:pt x="4" y="22"/>
                      <a:pt x="18" y="36"/>
                      <a:pt x="30" y="40"/>
                    </a:cubicBezTo>
                    <a:cubicBezTo>
                      <a:pt x="37" y="42"/>
                      <a:pt x="48" y="50"/>
                      <a:pt x="48" y="50"/>
                    </a:cubicBezTo>
                    <a:cubicBezTo>
                      <a:pt x="57" y="44"/>
                      <a:pt x="55" y="37"/>
                      <a:pt x="58" y="28"/>
                    </a:cubicBezTo>
                    <a:cubicBezTo>
                      <a:pt x="55" y="11"/>
                      <a:pt x="59" y="18"/>
                      <a:pt x="44" y="8"/>
                    </a:cubicBezTo>
                    <a:cubicBezTo>
                      <a:pt x="42" y="6"/>
                      <a:pt x="26" y="5"/>
                      <a:pt x="26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36" name="Freeform 164"/>
              <p:cNvSpPr>
                <a:spLocks/>
              </p:cNvSpPr>
              <p:nvPr/>
            </p:nvSpPr>
            <p:spPr bwMode="gray">
              <a:xfrm>
                <a:off x="5368" y="1880"/>
                <a:ext cx="67" cy="41"/>
              </a:xfrm>
              <a:custGeom>
                <a:avLst/>
                <a:gdLst>
                  <a:gd name="T0" fmla="*/ 44 w 86"/>
                  <a:gd name="T1" fmla="*/ 7 h 57"/>
                  <a:gd name="T2" fmla="*/ 24 w 86"/>
                  <a:gd name="T3" fmla="*/ 25 h 57"/>
                  <a:gd name="T4" fmla="*/ 4 w 86"/>
                  <a:gd name="T5" fmla="*/ 27 h 57"/>
                  <a:gd name="T6" fmla="*/ 16 w 86"/>
                  <a:gd name="T7" fmla="*/ 57 h 57"/>
                  <a:gd name="T8" fmla="*/ 74 w 86"/>
                  <a:gd name="T9" fmla="*/ 35 h 57"/>
                  <a:gd name="T10" fmla="*/ 86 w 86"/>
                  <a:gd name="T11" fmla="*/ 17 h 57"/>
                  <a:gd name="T12" fmla="*/ 56 w 86"/>
                  <a:gd name="T13" fmla="*/ 7 h 57"/>
                  <a:gd name="T14" fmla="*/ 44 w 86"/>
                  <a:gd name="T15" fmla="*/ 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57">
                    <a:moveTo>
                      <a:pt x="44" y="7"/>
                    </a:moveTo>
                    <a:cubicBezTo>
                      <a:pt x="39" y="14"/>
                      <a:pt x="31" y="20"/>
                      <a:pt x="24" y="25"/>
                    </a:cubicBezTo>
                    <a:cubicBezTo>
                      <a:pt x="16" y="19"/>
                      <a:pt x="12" y="22"/>
                      <a:pt x="4" y="27"/>
                    </a:cubicBezTo>
                    <a:cubicBezTo>
                      <a:pt x="0" y="38"/>
                      <a:pt x="4" y="53"/>
                      <a:pt x="16" y="57"/>
                    </a:cubicBezTo>
                    <a:cubicBezTo>
                      <a:pt x="33" y="51"/>
                      <a:pt x="60" y="45"/>
                      <a:pt x="74" y="35"/>
                    </a:cubicBezTo>
                    <a:cubicBezTo>
                      <a:pt x="78" y="29"/>
                      <a:pt x="86" y="17"/>
                      <a:pt x="86" y="17"/>
                    </a:cubicBezTo>
                    <a:cubicBezTo>
                      <a:pt x="80" y="0"/>
                      <a:pt x="74" y="5"/>
                      <a:pt x="56" y="7"/>
                    </a:cubicBezTo>
                    <a:cubicBezTo>
                      <a:pt x="43" y="11"/>
                      <a:pt x="44" y="15"/>
                      <a:pt x="44" y="7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37" name="Freeform 165"/>
              <p:cNvSpPr>
                <a:spLocks/>
              </p:cNvSpPr>
              <p:nvPr/>
            </p:nvSpPr>
            <p:spPr bwMode="gray">
              <a:xfrm>
                <a:off x="5438" y="1888"/>
                <a:ext cx="55" cy="24"/>
              </a:xfrm>
              <a:custGeom>
                <a:avLst/>
                <a:gdLst>
                  <a:gd name="T0" fmla="*/ 40 w 73"/>
                  <a:gd name="T1" fmla="*/ 0 h 34"/>
                  <a:gd name="T2" fmla="*/ 10 w 73"/>
                  <a:gd name="T3" fmla="*/ 16 h 34"/>
                  <a:gd name="T4" fmla="*/ 24 w 73"/>
                  <a:gd name="T5" fmla="*/ 34 h 34"/>
                  <a:gd name="T6" fmla="*/ 52 w 73"/>
                  <a:gd name="T7" fmla="*/ 28 h 34"/>
                  <a:gd name="T8" fmla="*/ 64 w 73"/>
                  <a:gd name="T9" fmla="*/ 20 h 34"/>
                  <a:gd name="T10" fmla="*/ 40 w 73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34">
                    <a:moveTo>
                      <a:pt x="40" y="0"/>
                    </a:moveTo>
                    <a:cubicBezTo>
                      <a:pt x="30" y="6"/>
                      <a:pt x="20" y="10"/>
                      <a:pt x="10" y="16"/>
                    </a:cubicBezTo>
                    <a:cubicBezTo>
                      <a:pt x="0" y="31"/>
                      <a:pt x="13" y="30"/>
                      <a:pt x="24" y="34"/>
                    </a:cubicBezTo>
                    <a:cubicBezTo>
                      <a:pt x="44" y="31"/>
                      <a:pt x="35" y="34"/>
                      <a:pt x="52" y="28"/>
                    </a:cubicBezTo>
                    <a:cubicBezTo>
                      <a:pt x="57" y="26"/>
                      <a:pt x="64" y="20"/>
                      <a:pt x="64" y="20"/>
                    </a:cubicBezTo>
                    <a:cubicBezTo>
                      <a:pt x="73" y="7"/>
                      <a:pt x="48" y="8"/>
                      <a:pt x="40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38" name="Freeform 166"/>
              <p:cNvSpPr>
                <a:spLocks/>
              </p:cNvSpPr>
              <p:nvPr/>
            </p:nvSpPr>
            <p:spPr bwMode="gray">
              <a:xfrm>
                <a:off x="5408" y="1852"/>
                <a:ext cx="66" cy="34"/>
              </a:xfrm>
              <a:custGeom>
                <a:avLst/>
                <a:gdLst>
                  <a:gd name="T0" fmla="*/ 58 w 85"/>
                  <a:gd name="T1" fmla="*/ 10 h 45"/>
                  <a:gd name="T2" fmla="*/ 28 w 85"/>
                  <a:gd name="T3" fmla="*/ 4 h 45"/>
                  <a:gd name="T4" fmla="*/ 0 w 85"/>
                  <a:gd name="T5" fmla="*/ 18 h 45"/>
                  <a:gd name="T6" fmla="*/ 40 w 85"/>
                  <a:gd name="T7" fmla="*/ 32 h 45"/>
                  <a:gd name="T8" fmla="*/ 64 w 85"/>
                  <a:gd name="T9" fmla="*/ 40 h 45"/>
                  <a:gd name="T10" fmla="*/ 84 w 85"/>
                  <a:gd name="T11" fmla="*/ 18 h 45"/>
                  <a:gd name="T12" fmla="*/ 82 w 85"/>
                  <a:gd name="T13" fmla="*/ 6 h 45"/>
                  <a:gd name="T14" fmla="*/ 64 w 85"/>
                  <a:gd name="T15" fmla="*/ 0 h 45"/>
                  <a:gd name="T16" fmla="*/ 58 w 85"/>
                  <a:gd name="T17" fmla="*/ 1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45">
                    <a:moveTo>
                      <a:pt x="58" y="10"/>
                    </a:moveTo>
                    <a:cubicBezTo>
                      <a:pt x="39" y="16"/>
                      <a:pt x="45" y="10"/>
                      <a:pt x="28" y="4"/>
                    </a:cubicBezTo>
                    <a:cubicBezTo>
                      <a:pt x="7" y="6"/>
                      <a:pt x="5" y="2"/>
                      <a:pt x="0" y="18"/>
                    </a:cubicBezTo>
                    <a:cubicBezTo>
                      <a:pt x="5" y="34"/>
                      <a:pt x="26" y="31"/>
                      <a:pt x="40" y="32"/>
                    </a:cubicBezTo>
                    <a:cubicBezTo>
                      <a:pt x="50" y="42"/>
                      <a:pt x="49" y="45"/>
                      <a:pt x="64" y="40"/>
                    </a:cubicBezTo>
                    <a:cubicBezTo>
                      <a:pt x="69" y="32"/>
                      <a:pt x="77" y="25"/>
                      <a:pt x="84" y="18"/>
                    </a:cubicBezTo>
                    <a:cubicBezTo>
                      <a:pt x="83" y="14"/>
                      <a:pt x="85" y="9"/>
                      <a:pt x="82" y="6"/>
                    </a:cubicBezTo>
                    <a:cubicBezTo>
                      <a:pt x="78" y="1"/>
                      <a:pt x="64" y="0"/>
                      <a:pt x="64" y="0"/>
                    </a:cubicBezTo>
                    <a:cubicBezTo>
                      <a:pt x="56" y="3"/>
                      <a:pt x="47" y="21"/>
                      <a:pt x="58" y="1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39" name="Freeform 167"/>
              <p:cNvSpPr>
                <a:spLocks/>
              </p:cNvSpPr>
              <p:nvPr/>
            </p:nvSpPr>
            <p:spPr bwMode="gray">
              <a:xfrm>
                <a:off x="5380" y="1820"/>
                <a:ext cx="45" cy="24"/>
              </a:xfrm>
              <a:custGeom>
                <a:avLst/>
                <a:gdLst>
                  <a:gd name="T0" fmla="*/ 16 w 58"/>
                  <a:gd name="T1" fmla="*/ 4 h 31"/>
                  <a:gd name="T2" fmla="*/ 0 w 58"/>
                  <a:gd name="T3" fmla="*/ 18 h 31"/>
                  <a:gd name="T4" fmla="*/ 20 w 58"/>
                  <a:gd name="T5" fmla="*/ 28 h 31"/>
                  <a:gd name="T6" fmla="*/ 28 w 58"/>
                  <a:gd name="T7" fmla="*/ 20 h 31"/>
                  <a:gd name="T8" fmla="*/ 52 w 58"/>
                  <a:gd name="T9" fmla="*/ 12 h 31"/>
                  <a:gd name="T10" fmla="*/ 44 w 58"/>
                  <a:gd name="T11" fmla="*/ 0 h 31"/>
                  <a:gd name="T12" fmla="*/ 16 w 58"/>
                  <a:gd name="T13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31">
                    <a:moveTo>
                      <a:pt x="16" y="4"/>
                    </a:moveTo>
                    <a:cubicBezTo>
                      <a:pt x="2" y="13"/>
                      <a:pt x="7" y="8"/>
                      <a:pt x="0" y="18"/>
                    </a:cubicBezTo>
                    <a:cubicBezTo>
                      <a:pt x="5" y="26"/>
                      <a:pt x="11" y="25"/>
                      <a:pt x="20" y="28"/>
                    </a:cubicBezTo>
                    <a:cubicBezTo>
                      <a:pt x="36" y="23"/>
                      <a:pt x="17" y="31"/>
                      <a:pt x="28" y="20"/>
                    </a:cubicBezTo>
                    <a:cubicBezTo>
                      <a:pt x="33" y="15"/>
                      <a:pt x="46" y="13"/>
                      <a:pt x="52" y="12"/>
                    </a:cubicBezTo>
                    <a:cubicBezTo>
                      <a:pt x="58" y="3"/>
                      <a:pt x="53" y="3"/>
                      <a:pt x="44" y="0"/>
                    </a:cubicBezTo>
                    <a:cubicBezTo>
                      <a:pt x="38" y="1"/>
                      <a:pt x="20" y="8"/>
                      <a:pt x="16" y="4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40" name="Freeform 168"/>
              <p:cNvSpPr>
                <a:spLocks/>
              </p:cNvSpPr>
              <p:nvPr/>
            </p:nvSpPr>
            <p:spPr bwMode="gray">
              <a:xfrm>
                <a:off x="5497" y="1823"/>
                <a:ext cx="117" cy="77"/>
              </a:xfrm>
              <a:custGeom>
                <a:avLst/>
                <a:gdLst>
                  <a:gd name="T0" fmla="*/ 38 w 152"/>
                  <a:gd name="T1" fmla="*/ 0 h 102"/>
                  <a:gd name="T2" fmla="*/ 14 w 152"/>
                  <a:gd name="T3" fmla="*/ 6 h 102"/>
                  <a:gd name="T4" fmla="*/ 4 w 152"/>
                  <a:gd name="T5" fmla="*/ 38 h 102"/>
                  <a:gd name="T6" fmla="*/ 12 w 152"/>
                  <a:gd name="T7" fmla="*/ 56 h 102"/>
                  <a:gd name="T8" fmla="*/ 0 w 152"/>
                  <a:gd name="T9" fmla="*/ 72 h 102"/>
                  <a:gd name="T10" fmla="*/ 56 w 152"/>
                  <a:gd name="T11" fmla="*/ 86 h 102"/>
                  <a:gd name="T12" fmla="*/ 82 w 152"/>
                  <a:gd name="T13" fmla="*/ 92 h 102"/>
                  <a:gd name="T14" fmla="*/ 152 w 152"/>
                  <a:gd name="T15" fmla="*/ 86 h 102"/>
                  <a:gd name="T16" fmla="*/ 76 w 152"/>
                  <a:gd name="T17" fmla="*/ 70 h 102"/>
                  <a:gd name="T18" fmla="*/ 54 w 152"/>
                  <a:gd name="T19" fmla="*/ 62 h 102"/>
                  <a:gd name="T20" fmla="*/ 44 w 152"/>
                  <a:gd name="T21" fmla="*/ 52 h 102"/>
                  <a:gd name="T22" fmla="*/ 50 w 152"/>
                  <a:gd name="T23" fmla="*/ 34 h 102"/>
                  <a:gd name="T24" fmla="*/ 38 w 152"/>
                  <a:gd name="T2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2" h="102">
                    <a:moveTo>
                      <a:pt x="38" y="0"/>
                    </a:moveTo>
                    <a:cubicBezTo>
                      <a:pt x="22" y="5"/>
                      <a:pt x="30" y="3"/>
                      <a:pt x="14" y="6"/>
                    </a:cubicBezTo>
                    <a:cubicBezTo>
                      <a:pt x="18" y="22"/>
                      <a:pt x="22" y="32"/>
                      <a:pt x="4" y="38"/>
                    </a:cubicBezTo>
                    <a:cubicBezTo>
                      <a:pt x="1" y="47"/>
                      <a:pt x="7" y="49"/>
                      <a:pt x="12" y="56"/>
                    </a:cubicBezTo>
                    <a:cubicBezTo>
                      <a:pt x="10" y="65"/>
                      <a:pt x="9" y="69"/>
                      <a:pt x="0" y="72"/>
                    </a:cubicBezTo>
                    <a:cubicBezTo>
                      <a:pt x="5" y="88"/>
                      <a:pt x="45" y="85"/>
                      <a:pt x="56" y="86"/>
                    </a:cubicBezTo>
                    <a:cubicBezTo>
                      <a:pt x="72" y="97"/>
                      <a:pt x="63" y="95"/>
                      <a:pt x="82" y="92"/>
                    </a:cubicBezTo>
                    <a:cubicBezTo>
                      <a:pt x="86" y="92"/>
                      <a:pt x="147" y="102"/>
                      <a:pt x="152" y="86"/>
                    </a:cubicBezTo>
                    <a:cubicBezTo>
                      <a:pt x="123" y="66"/>
                      <a:pt x="128" y="72"/>
                      <a:pt x="76" y="70"/>
                    </a:cubicBezTo>
                    <a:cubicBezTo>
                      <a:pt x="62" y="56"/>
                      <a:pt x="81" y="73"/>
                      <a:pt x="54" y="62"/>
                    </a:cubicBezTo>
                    <a:cubicBezTo>
                      <a:pt x="50" y="60"/>
                      <a:pt x="48" y="55"/>
                      <a:pt x="44" y="52"/>
                    </a:cubicBezTo>
                    <a:cubicBezTo>
                      <a:pt x="41" y="43"/>
                      <a:pt x="42" y="39"/>
                      <a:pt x="50" y="34"/>
                    </a:cubicBezTo>
                    <a:cubicBezTo>
                      <a:pt x="52" y="27"/>
                      <a:pt x="42" y="9"/>
                      <a:pt x="38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41" name="Freeform 169"/>
              <p:cNvSpPr>
                <a:spLocks/>
              </p:cNvSpPr>
              <p:nvPr/>
            </p:nvSpPr>
            <p:spPr bwMode="gray">
              <a:xfrm>
                <a:off x="4383" y="2067"/>
                <a:ext cx="26" cy="15"/>
              </a:xfrm>
              <a:custGeom>
                <a:avLst/>
                <a:gdLst>
                  <a:gd name="T0" fmla="*/ 34 w 34"/>
                  <a:gd name="T1" fmla="*/ 0 h 20"/>
                  <a:gd name="T2" fmla="*/ 24 w 34"/>
                  <a:gd name="T3" fmla="*/ 20 h 20"/>
                  <a:gd name="T4" fmla="*/ 4 w 34"/>
                  <a:gd name="T5" fmla="*/ 18 h 20"/>
                  <a:gd name="T6" fmla="*/ 4 w 34"/>
                  <a:gd name="T7" fmla="*/ 6 h 20"/>
                  <a:gd name="T8" fmla="*/ 34 w 3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">
                    <a:moveTo>
                      <a:pt x="34" y="0"/>
                    </a:moveTo>
                    <a:cubicBezTo>
                      <a:pt x="32" y="10"/>
                      <a:pt x="34" y="17"/>
                      <a:pt x="24" y="20"/>
                    </a:cubicBezTo>
                    <a:cubicBezTo>
                      <a:pt x="17" y="19"/>
                      <a:pt x="10" y="20"/>
                      <a:pt x="4" y="18"/>
                    </a:cubicBezTo>
                    <a:cubicBezTo>
                      <a:pt x="0" y="17"/>
                      <a:pt x="2" y="7"/>
                      <a:pt x="4" y="6"/>
                    </a:cubicBezTo>
                    <a:cubicBezTo>
                      <a:pt x="12" y="0"/>
                      <a:pt x="24" y="0"/>
                      <a:pt x="34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42" name="Freeform 170"/>
              <p:cNvSpPr>
                <a:spLocks/>
              </p:cNvSpPr>
              <p:nvPr/>
            </p:nvSpPr>
            <p:spPr bwMode="gray">
              <a:xfrm>
                <a:off x="5159" y="2576"/>
                <a:ext cx="16" cy="12"/>
              </a:xfrm>
              <a:custGeom>
                <a:avLst/>
                <a:gdLst>
                  <a:gd name="T0" fmla="*/ 3 w 21"/>
                  <a:gd name="T1" fmla="*/ 0 h 16"/>
                  <a:gd name="T2" fmla="*/ 13 w 21"/>
                  <a:gd name="T3" fmla="*/ 16 h 16"/>
                  <a:gd name="T4" fmla="*/ 3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3" y="0"/>
                    </a:moveTo>
                    <a:cubicBezTo>
                      <a:pt x="0" y="9"/>
                      <a:pt x="6" y="11"/>
                      <a:pt x="13" y="16"/>
                    </a:cubicBezTo>
                    <a:cubicBezTo>
                      <a:pt x="21" y="4"/>
                      <a:pt x="16" y="2"/>
                      <a:pt x="3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43" name="Freeform 171"/>
              <p:cNvSpPr>
                <a:spLocks/>
              </p:cNvSpPr>
              <p:nvPr/>
            </p:nvSpPr>
            <p:spPr bwMode="gray">
              <a:xfrm>
                <a:off x="5162" y="2601"/>
                <a:ext cx="16" cy="12"/>
              </a:xfrm>
              <a:custGeom>
                <a:avLst/>
                <a:gdLst>
                  <a:gd name="T0" fmla="*/ 3 w 21"/>
                  <a:gd name="T1" fmla="*/ 0 h 16"/>
                  <a:gd name="T2" fmla="*/ 13 w 21"/>
                  <a:gd name="T3" fmla="*/ 16 h 16"/>
                  <a:gd name="T4" fmla="*/ 3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3" y="0"/>
                    </a:moveTo>
                    <a:cubicBezTo>
                      <a:pt x="0" y="9"/>
                      <a:pt x="6" y="11"/>
                      <a:pt x="13" y="16"/>
                    </a:cubicBezTo>
                    <a:cubicBezTo>
                      <a:pt x="21" y="4"/>
                      <a:pt x="16" y="2"/>
                      <a:pt x="3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44" name="Freeform 172"/>
              <p:cNvSpPr>
                <a:spLocks/>
              </p:cNvSpPr>
              <p:nvPr/>
            </p:nvSpPr>
            <p:spPr bwMode="gray">
              <a:xfrm>
                <a:off x="5371" y="2732"/>
                <a:ext cx="16" cy="12"/>
              </a:xfrm>
              <a:custGeom>
                <a:avLst/>
                <a:gdLst>
                  <a:gd name="T0" fmla="*/ 3 w 21"/>
                  <a:gd name="T1" fmla="*/ 0 h 16"/>
                  <a:gd name="T2" fmla="*/ 13 w 21"/>
                  <a:gd name="T3" fmla="*/ 16 h 16"/>
                  <a:gd name="T4" fmla="*/ 3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3" y="0"/>
                    </a:moveTo>
                    <a:cubicBezTo>
                      <a:pt x="0" y="9"/>
                      <a:pt x="6" y="11"/>
                      <a:pt x="13" y="16"/>
                    </a:cubicBezTo>
                    <a:cubicBezTo>
                      <a:pt x="21" y="4"/>
                      <a:pt x="16" y="2"/>
                      <a:pt x="3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45" name="Freeform 173"/>
              <p:cNvSpPr>
                <a:spLocks/>
              </p:cNvSpPr>
              <p:nvPr/>
            </p:nvSpPr>
            <p:spPr bwMode="gray">
              <a:xfrm>
                <a:off x="5498" y="2250"/>
                <a:ext cx="39" cy="18"/>
              </a:xfrm>
              <a:custGeom>
                <a:avLst/>
                <a:gdLst>
                  <a:gd name="T0" fmla="*/ 13 w 51"/>
                  <a:gd name="T1" fmla="*/ 0 h 24"/>
                  <a:gd name="T2" fmla="*/ 7 w 51"/>
                  <a:gd name="T3" fmla="*/ 18 h 24"/>
                  <a:gd name="T4" fmla="*/ 27 w 51"/>
                  <a:gd name="T5" fmla="*/ 24 h 24"/>
                  <a:gd name="T6" fmla="*/ 33 w 51"/>
                  <a:gd name="T7" fmla="*/ 4 h 24"/>
                  <a:gd name="T8" fmla="*/ 13 w 5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46" name="Freeform 174"/>
              <p:cNvSpPr>
                <a:spLocks/>
              </p:cNvSpPr>
              <p:nvPr/>
            </p:nvSpPr>
            <p:spPr bwMode="gray">
              <a:xfrm>
                <a:off x="5396" y="2046"/>
                <a:ext cx="39" cy="18"/>
              </a:xfrm>
              <a:custGeom>
                <a:avLst/>
                <a:gdLst>
                  <a:gd name="T0" fmla="*/ 13 w 51"/>
                  <a:gd name="T1" fmla="*/ 0 h 24"/>
                  <a:gd name="T2" fmla="*/ 7 w 51"/>
                  <a:gd name="T3" fmla="*/ 18 h 24"/>
                  <a:gd name="T4" fmla="*/ 27 w 51"/>
                  <a:gd name="T5" fmla="*/ 24 h 24"/>
                  <a:gd name="T6" fmla="*/ 33 w 51"/>
                  <a:gd name="T7" fmla="*/ 4 h 24"/>
                  <a:gd name="T8" fmla="*/ 13 w 5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47" name="Freeform 175"/>
              <p:cNvSpPr>
                <a:spLocks/>
              </p:cNvSpPr>
              <p:nvPr/>
            </p:nvSpPr>
            <p:spPr bwMode="gray">
              <a:xfrm>
                <a:off x="5462" y="1868"/>
                <a:ext cx="40" cy="18"/>
              </a:xfrm>
              <a:custGeom>
                <a:avLst/>
                <a:gdLst>
                  <a:gd name="T0" fmla="*/ 13 w 51"/>
                  <a:gd name="T1" fmla="*/ 0 h 24"/>
                  <a:gd name="T2" fmla="*/ 7 w 51"/>
                  <a:gd name="T3" fmla="*/ 18 h 24"/>
                  <a:gd name="T4" fmla="*/ 27 w 51"/>
                  <a:gd name="T5" fmla="*/ 24 h 24"/>
                  <a:gd name="T6" fmla="*/ 33 w 51"/>
                  <a:gd name="T7" fmla="*/ 4 h 24"/>
                  <a:gd name="T8" fmla="*/ 13 w 5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48" name="Freeform 176"/>
              <p:cNvSpPr>
                <a:spLocks/>
              </p:cNvSpPr>
              <p:nvPr/>
            </p:nvSpPr>
            <p:spPr bwMode="gray">
              <a:xfrm>
                <a:off x="5527" y="1975"/>
                <a:ext cx="39" cy="18"/>
              </a:xfrm>
              <a:custGeom>
                <a:avLst/>
                <a:gdLst>
                  <a:gd name="T0" fmla="*/ 13 w 51"/>
                  <a:gd name="T1" fmla="*/ 0 h 24"/>
                  <a:gd name="T2" fmla="*/ 7 w 51"/>
                  <a:gd name="T3" fmla="*/ 18 h 24"/>
                  <a:gd name="T4" fmla="*/ 27 w 51"/>
                  <a:gd name="T5" fmla="*/ 24 h 24"/>
                  <a:gd name="T6" fmla="*/ 33 w 51"/>
                  <a:gd name="T7" fmla="*/ 4 h 24"/>
                  <a:gd name="T8" fmla="*/ 13 w 5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49" name="Freeform 177"/>
              <p:cNvSpPr>
                <a:spLocks/>
              </p:cNvSpPr>
              <p:nvPr/>
            </p:nvSpPr>
            <p:spPr bwMode="gray">
              <a:xfrm>
                <a:off x="5543" y="1774"/>
                <a:ext cx="714" cy="345"/>
              </a:xfrm>
              <a:custGeom>
                <a:avLst/>
                <a:gdLst>
                  <a:gd name="T0" fmla="*/ 28 w 929"/>
                  <a:gd name="T1" fmla="*/ 56 h 462"/>
                  <a:gd name="T2" fmla="*/ 6 w 929"/>
                  <a:gd name="T3" fmla="*/ 92 h 462"/>
                  <a:gd name="T4" fmla="*/ 36 w 929"/>
                  <a:gd name="T5" fmla="*/ 100 h 462"/>
                  <a:gd name="T6" fmla="*/ 16 w 929"/>
                  <a:gd name="T7" fmla="*/ 116 h 462"/>
                  <a:gd name="T8" fmla="*/ 104 w 929"/>
                  <a:gd name="T9" fmla="*/ 136 h 462"/>
                  <a:gd name="T10" fmla="*/ 142 w 929"/>
                  <a:gd name="T11" fmla="*/ 130 h 462"/>
                  <a:gd name="T12" fmla="*/ 250 w 929"/>
                  <a:gd name="T13" fmla="*/ 78 h 462"/>
                  <a:gd name="T14" fmla="*/ 300 w 929"/>
                  <a:gd name="T15" fmla="*/ 66 h 462"/>
                  <a:gd name="T16" fmla="*/ 324 w 929"/>
                  <a:gd name="T17" fmla="*/ 80 h 462"/>
                  <a:gd name="T18" fmla="*/ 272 w 929"/>
                  <a:gd name="T19" fmla="*/ 88 h 462"/>
                  <a:gd name="T20" fmla="*/ 242 w 929"/>
                  <a:gd name="T21" fmla="*/ 112 h 462"/>
                  <a:gd name="T22" fmla="*/ 254 w 929"/>
                  <a:gd name="T23" fmla="*/ 120 h 462"/>
                  <a:gd name="T24" fmla="*/ 260 w 929"/>
                  <a:gd name="T25" fmla="*/ 158 h 462"/>
                  <a:gd name="T26" fmla="*/ 350 w 929"/>
                  <a:gd name="T27" fmla="*/ 192 h 462"/>
                  <a:gd name="T28" fmla="*/ 336 w 929"/>
                  <a:gd name="T29" fmla="*/ 210 h 462"/>
                  <a:gd name="T30" fmla="*/ 368 w 929"/>
                  <a:gd name="T31" fmla="*/ 246 h 462"/>
                  <a:gd name="T32" fmla="*/ 348 w 929"/>
                  <a:gd name="T33" fmla="*/ 266 h 462"/>
                  <a:gd name="T34" fmla="*/ 324 w 929"/>
                  <a:gd name="T35" fmla="*/ 294 h 462"/>
                  <a:gd name="T36" fmla="*/ 294 w 929"/>
                  <a:gd name="T37" fmla="*/ 324 h 462"/>
                  <a:gd name="T38" fmla="*/ 292 w 929"/>
                  <a:gd name="T39" fmla="*/ 420 h 462"/>
                  <a:gd name="T40" fmla="*/ 332 w 929"/>
                  <a:gd name="T41" fmla="*/ 446 h 462"/>
                  <a:gd name="T42" fmla="*/ 388 w 929"/>
                  <a:gd name="T43" fmla="*/ 448 h 462"/>
                  <a:gd name="T44" fmla="*/ 412 w 929"/>
                  <a:gd name="T45" fmla="*/ 422 h 462"/>
                  <a:gd name="T46" fmla="*/ 506 w 929"/>
                  <a:gd name="T47" fmla="*/ 356 h 462"/>
                  <a:gd name="T48" fmla="*/ 572 w 929"/>
                  <a:gd name="T49" fmla="*/ 334 h 462"/>
                  <a:gd name="T50" fmla="*/ 646 w 929"/>
                  <a:gd name="T51" fmla="*/ 308 h 462"/>
                  <a:gd name="T52" fmla="*/ 720 w 929"/>
                  <a:gd name="T53" fmla="*/ 290 h 462"/>
                  <a:gd name="T54" fmla="*/ 762 w 929"/>
                  <a:gd name="T55" fmla="*/ 260 h 462"/>
                  <a:gd name="T56" fmla="*/ 800 w 929"/>
                  <a:gd name="T57" fmla="*/ 200 h 462"/>
                  <a:gd name="T58" fmla="*/ 802 w 929"/>
                  <a:gd name="T59" fmla="*/ 154 h 462"/>
                  <a:gd name="T60" fmla="*/ 802 w 929"/>
                  <a:gd name="T61" fmla="*/ 124 h 462"/>
                  <a:gd name="T62" fmla="*/ 832 w 929"/>
                  <a:gd name="T63" fmla="*/ 90 h 462"/>
                  <a:gd name="T64" fmla="*/ 876 w 929"/>
                  <a:gd name="T65" fmla="*/ 94 h 462"/>
                  <a:gd name="T66" fmla="*/ 922 w 929"/>
                  <a:gd name="T67" fmla="*/ 52 h 462"/>
                  <a:gd name="T68" fmla="*/ 888 w 929"/>
                  <a:gd name="T69" fmla="*/ 56 h 462"/>
                  <a:gd name="T70" fmla="*/ 848 w 929"/>
                  <a:gd name="T71" fmla="*/ 46 h 462"/>
                  <a:gd name="T72" fmla="*/ 794 w 929"/>
                  <a:gd name="T73" fmla="*/ 22 h 462"/>
                  <a:gd name="T74" fmla="*/ 642 w 929"/>
                  <a:gd name="T75" fmla="*/ 26 h 462"/>
                  <a:gd name="T76" fmla="*/ 584 w 929"/>
                  <a:gd name="T77" fmla="*/ 38 h 462"/>
                  <a:gd name="T78" fmla="*/ 556 w 929"/>
                  <a:gd name="T79" fmla="*/ 38 h 462"/>
                  <a:gd name="T80" fmla="*/ 516 w 929"/>
                  <a:gd name="T81" fmla="*/ 54 h 462"/>
                  <a:gd name="T82" fmla="*/ 478 w 929"/>
                  <a:gd name="T83" fmla="*/ 30 h 462"/>
                  <a:gd name="T84" fmla="*/ 432 w 929"/>
                  <a:gd name="T85" fmla="*/ 40 h 462"/>
                  <a:gd name="T86" fmla="*/ 366 w 929"/>
                  <a:gd name="T87" fmla="*/ 52 h 462"/>
                  <a:gd name="T88" fmla="*/ 410 w 929"/>
                  <a:gd name="T89" fmla="*/ 38 h 462"/>
                  <a:gd name="T90" fmla="*/ 352 w 929"/>
                  <a:gd name="T91" fmla="*/ 8 h 462"/>
                  <a:gd name="T92" fmla="*/ 334 w 929"/>
                  <a:gd name="T93" fmla="*/ 2 h 462"/>
                  <a:gd name="T94" fmla="*/ 314 w 929"/>
                  <a:gd name="T95" fmla="*/ 8 h 462"/>
                  <a:gd name="T96" fmla="*/ 240 w 929"/>
                  <a:gd name="T97" fmla="*/ 16 h 462"/>
                  <a:gd name="T98" fmla="*/ 160 w 929"/>
                  <a:gd name="T99" fmla="*/ 28 h 462"/>
                  <a:gd name="T100" fmla="*/ 108 w 929"/>
                  <a:gd name="T101" fmla="*/ 26 h 462"/>
                  <a:gd name="T102" fmla="*/ 114 w 929"/>
                  <a:gd name="T103" fmla="*/ 68 h 462"/>
                  <a:gd name="T104" fmla="*/ 104 w 929"/>
                  <a:gd name="T105" fmla="*/ 52 h 462"/>
                  <a:gd name="T106" fmla="*/ 60 w 929"/>
                  <a:gd name="T107" fmla="*/ 4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29" h="462">
                    <a:moveTo>
                      <a:pt x="60" y="42"/>
                    </a:moveTo>
                    <a:cubicBezTo>
                      <a:pt x="40" y="45"/>
                      <a:pt x="42" y="46"/>
                      <a:pt x="28" y="56"/>
                    </a:cubicBezTo>
                    <a:cubicBezTo>
                      <a:pt x="26" y="74"/>
                      <a:pt x="27" y="75"/>
                      <a:pt x="10" y="78"/>
                    </a:cubicBezTo>
                    <a:cubicBezTo>
                      <a:pt x="4" y="82"/>
                      <a:pt x="0" y="82"/>
                      <a:pt x="6" y="92"/>
                    </a:cubicBezTo>
                    <a:cubicBezTo>
                      <a:pt x="10" y="98"/>
                      <a:pt x="21" y="96"/>
                      <a:pt x="28" y="98"/>
                    </a:cubicBezTo>
                    <a:cubicBezTo>
                      <a:pt x="31" y="99"/>
                      <a:pt x="36" y="100"/>
                      <a:pt x="36" y="100"/>
                    </a:cubicBezTo>
                    <a:cubicBezTo>
                      <a:pt x="47" y="99"/>
                      <a:pt x="69" y="97"/>
                      <a:pt x="50" y="110"/>
                    </a:cubicBezTo>
                    <a:cubicBezTo>
                      <a:pt x="37" y="108"/>
                      <a:pt x="24" y="104"/>
                      <a:pt x="16" y="116"/>
                    </a:cubicBezTo>
                    <a:cubicBezTo>
                      <a:pt x="24" y="141"/>
                      <a:pt x="68" y="125"/>
                      <a:pt x="94" y="126"/>
                    </a:cubicBezTo>
                    <a:cubicBezTo>
                      <a:pt x="98" y="129"/>
                      <a:pt x="100" y="134"/>
                      <a:pt x="104" y="136"/>
                    </a:cubicBezTo>
                    <a:cubicBezTo>
                      <a:pt x="108" y="138"/>
                      <a:pt x="116" y="140"/>
                      <a:pt x="116" y="140"/>
                    </a:cubicBezTo>
                    <a:cubicBezTo>
                      <a:pt x="129" y="138"/>
                      <a:pt x="133" y="139"/>
                      <a:pt x="142" y="130"/>
                    </a:cubicBezTo>
                    <a:cubicBezTo>
                      <a:pt x="151" y="104"/>
                      <a:pt x="179" y="110"/>
                      <a:pt x="202" y="102"/>
                    </a:cubicBezTo>
                    <a:cubicBezTo>
                      <a:pt x="219" y="96"/>
                      <a:pt x="233" y="84"/>
                      <a:pt x="250" y="78"/>
                    </a:cubicBezTo>
                    <a:cubicBezTo>
                      <a:pt x="260" y="75"/>
                      <a:pt x="269" y="74"/>
                      <a:pt x="280" y="72"/>
                    </a:cubicBezTo>
                    <a:cubicBezTo>
                      <a:pt x="287" y="71"/>
                      <a:pt x="300" y="66"/>
                      <a:pt x="300" y="66"/>
                    </a:cubicBezTo>
                    <a:cubicBezTo>
                      <a:pt x="311" y="49"/>
                      <a:pt x="336" y="54"/>
                      <a:pt x="354" y="60"/>
                    </a:cubicBezTo>
                    <a:cubicBezTo>
                      <a:pt x="367" y="79"/>
                      <a:pt x="335" y="79"/>
                      <a:pt x="324" y="80"/>
                    </a:cubicBezTo>
                    <a:cubicBezTo>
                      <a:pt x="312" y="83"/>
                      <a:pt x="306" y="93"/>
                      <a:pt x="292" y="96"/>
                    </a:cubicBezTo>
                    <a:cubicBezTo>
                      <a:pt x="284" y="94"/>
                      <a:pt x="279" y="90"/>
                      <a:pt x="272" y="88"/>
                    </a:cubicBezTo>
                    <a:cubicBezTo>
                      <a:pt x="253" y="91"/>
                      <a:pt x="232" y="96"/>
                      <a:pt x="214" y="102"/>
                    </a:cubicBezTo>
                    <a:cubicBezTo>
                      <a:pt x="223" y="108"/>
                      <a:pt x="231" y="109"/>
                      <a:pt x="242" y="112"/>
                    </a:cubicBezTo>
                    <a:cubicBezTo>
                      <a:pt x="245" y="113"/>
                      <a:pt x="250" y="114"/>
                      <a:pt x="250" y="114"/>
                    </a:cubicBezTo>
                    <a:cubicBezTo>
                      <a:pt x="251" y="116"/>
                      <a:pt x="255" y="118"/>
                      <a:pt x="254" y="120"/>
                    </a:cubicBezTo>
                    <a:cubicBezTo>
                      <a:pt x="252" y="124"/>
                      <a:pt x="242" y="128"/>
                      <a:pt x="242" y="128"/>
                    </a:cubicBezTo>
                    <a:cubicBezTo>
                      <a:pt x="233" y="141"/>
                      <a:pt x="247" y="154"/>
                      <a:pt x="260" y="158"/>
                    </a:cubicBezTo>
                    <a:cubicBezTo>
                      <a:pt x="282" y="155"/>
                      <a:pt x="295" y="151"/>
                      <a:pt x="318" y="150"/>
                    </a:cubicBezTo>
                    <a:cubicBezTo>
                      <a:pt x="334" y="155"/>
                      <a:pt x="345" y="176"/>
                      <a:pt x="350" y="192"/>
                    </a:cubicBezTo>
                    <a:cubicBezTo>
                      <a:pt x="349" y="195"/>
                      <a:pt x="350" y="199"/>
                      <a:pt x="348" y="202"/>
                    </a:cubicBezTo>
                    <a:cubicBezTo>
                      <a:pt x="345" y="206"/>
                      <a:pt x="336" y="210"/>
                      <a:pt x="336" y="210"/>
                    </a:cubicBezTo>
                    <a:cubicBezTo>
                      <a:pt x="327" y="224"/>
                      <a:pt x="332" y="235"/>
                      <a:pt x="348" y="240"/>
                    </a:cubicBezTo>
                    <a:cubicBezTo>
                      <a:pt x="358" y="237"/>
                      <a:pt x="362" y="237"/>
                      <a:pt x="368" y="246"/>
                    </a:cubicBezTo>
                    <a:cubicBezTo>
                      <a:pt x="360" y="252"/>
                      <a:pt x="346" y="246"/>
                      <a:pt x="338" y="252"/>
                    </a:cubicBezTo>
                    <a:cubicBezTo>
                      <a:pt x="326" y="260"/>
                      <a:pt x="346" y="265"/>
                      <a:pt x="348" y="266"/>
                    </a:cubicBezTo>
                    <a:cubicBezTo>
                      <a:pt x="352" y="278"/>
                      <a:pt x="347" y="279"/>
                      <a:pt x="336" y="286"/>
                    </a:cubicBezTo>
                    <a:cubicBezTo>
                      <a:pt x="332" y="289"/>
                      <a:pt x="324" y="294"/>
                      <a:pt x="324" y="294"/>
                    </a:cubicBezTo>
                    <a:cubicBezTo>
                      <a:pt x="315" y="308"/>
                      <a:pt x="320" y="303"/>
                      <a:pt x="310" y="310"/>
                    </a:cubicBezTo>
                    <a:cubicBezTo>
                      <a:pt x="306" y="316"/>
                      <a:pt x="294" y="324"/>
                      <a:pt x="294" y="324"/>
                    </a:cubicBezTo>
                    <a:cubicBezTo>
                      <a:pt x="285" y="338"/>
                      <a:pt x="288" y="331"/>
                      <a:pt x="284" y="342"/>
                    </a:cubicBezTo>
                    <a:cubicBezTo>
                      <a:pt x="285" y="374"/>
                      <a:pt x="283" y="393"/>
                      <a:pt x="292" y="420"/>
                    </a:cubicBezTo>
                    <a:cubicBezTo>
                      <a:pt x="295" y="429"/>
                      <a:pt x="307" y="435"/>
                      <a:pt x="314" y="440"/>
                    </a:cubicBezTo>
                    <a:cubicBezTo>
                      <a:pt x="319" y="444"/>
                      <a:pt x="332" y="446"/>
                      <a:pt x="332" y="446"/>
                    </a:cubicBezTo>
                    <a:cubicBezTo>
                      <a:pt x="340" y="457"/>
                      <a:pt x="345" y="459"/>
                      <a:pt x="358" y="462"/>
                    </a:cubicBezTo>
                    <a:cubicBezTo>
                      <a:pt x="376" y="459"/>
                      <a:pt x="375" y="457"/>
                      <a:pt x="388" y="448"/>
                    </a:cubicBezTo>
                    <a:cubicBezTo>
                      <a:pt x="390" y="441"/>
                      <a:pt x="394" y="435"/>
                      <a:pt x="400" y="430"/>
                    </a:cubicBezTo>
                    <a:cubicBezTo>
                      <a:pt x="404" y="427"/>
                      <a:pt x="412" y="422"/>
                      <a:pt x="412" y="422"/>
                    </a:cubicBezTo>
                    <a:cubicBezTo>
                      <a:pt x="417" y="415"/>
                      <a:pt x="451" y="367"/>
                      <a:pt x="458" y="364"/>
                    </a:cubicBezTo>
                    <a:cubicBezTo>
                      <a:pt x="475" y="356"/>
                      <a:pt x="486" y="357"/>
                      <a:pt x="506" y="356"/>
                    </a:cubicBezTo>
                    <a:cubicBezTo>
                      <a:pt x="525" y="350"/>
                      <a:pt x="533" y="342"/>
                      <a:pt x="554" y="340"/>
                    </a:cubicBezTo>
                    <a:cubicBezTo>
                      <a:pt x="560" y="338"/>
                      <a:pt x="566" y="336"/>
                      <a:pt x="572" y="334"/>
                    </a:cubicBezTo>
                    <a:cubicBezTo>
                      <a:pt x="576" y="333"/>
                      <a:pt x="584" y="330"/>
                      <a:pt x="584" y="330"/>
                    </a:cubicBezTo>
                    <a:cubicBezTo>
                      <a:pt x="603" y="311"/>
                      <a:pt x="618" y="310"/>
                      <a:pt x="646" y="308"/>
                    </a:cubicBezTo>
                    <a:cubicBezTo>
                      <a:pt x="665" y="304"/>
                      <a:pt x="684" y="303"/>
                      <a:pt x="704" y="302"/>
                    </a:cubicBezTo>
                    <a:cubicBezTo>
                      <a:pt x="712" y="299"/>
                      <a:pt x="712" y="293"/>
                      <a:pt x="720" y="290"/>
                    </a:cubicBezTo>
                    <a:cubicBezTo>
                      <a:pt x="732" y="285"/>
                      <a:pt x="743" y="285"/>
                      <a:pt x="754" y="278"/>
                    </a:cubicBezTo>
                    <a:cubicBezTo>
                      <a:pt x="756" y="271"/>
                      <a:pt x="760" y="267"/>
                      <a:pt x="762" y="260"/>
                    </a:cubicBezTo>
                    <a:cubicBezTo>
                      <a:pt x="763" y="247"/>
                      <a:pt x="762" y="233"/>
                      <a:pt x="764" y="220"/>
                    </a:cubicBezTo>
                    <a:cubicBezTo>
                      <a:pt x="764" y="219"/>
                      <a:pt x="794" y="204"/>
                      <a:pt x="800" y="200"/>
                    </a:cubicBezTo>
                    <a:cubicBezTo>
                      <a:pt x="807" y="189"/>
                      <a:pt x="808" y="186"/>
                      <a:pt x="820" y="182"/>
                    </a:cubicBezTo>
                    <a:cubicBezTo>
                      <a:pt x="825" y="166"/>
                      <a:pt x="814" y="162"/>
                      <a:pt x="802" y="154"/>
                    </a:cubicBezTo>
                    <a:cubicBezTo>
                      <a:pt x="797" y="151"/>
                      <a:pt x="790" y="142"/>
                      <a:pt x="790" y="142"/>
                    </a:cubicBezTo>
                    <a:cubicBezTo>
                      <a:pt x="786" y="131"/>
                      <a:pt x="792" y="127"/>
                      <a:pt x="802" y="124"/>
                    </a:cubicBezTo>
                    <a:cubicBezTo>
                      <a:pt x="810" y="116"/>
                      <a:pt x="813" y="98"/>
                      <a:pt x="820" y="94"/>
                    </a:cubicBezTo>
                    <a:cubicBezTo>
                      <a:pt x="824" y="92"/>
                      <a:pt x="832" y="90"/>
                      <a:pt x="832" y="90"/>
                    </a:cubicBezTo>
                    <a:cubicBezTo>
                      <a:pt x="844" y="92"/>
                      <a:pt x="848" y="92"/>
                      <a:pt x="856" y="100"/>
                    </a:cubicBezTo>
                    <a:cubicBezTo>
                      <a:pt x="863" y="98"/>
                      <a:pt x="876" y="94"/>
                      <a:pt x="876" y="94"/>
                    </a:cubicBezTo>
                    <a:cubicBezTo>
                      <a:pt x="889" y="81"/>
                      <a:pt x="906" y="77"/>
                      <a:pt x="924" y="74"/>
                    </a:cubicBezTo>
                    <a:cubicBezTo>
                      <a:pt x="929" y="67"/>
                      <a:pt x="929" y="58"/>
                      <a:pt x="922" y="52"/>
                    </a:cubicBezTo>
                    <a:cubicBezTo>
                      <a:pt x="918" y="49"/>
                      <a:pt x="910" y="44"/>
                      <a:pt x="910" y="44"/>
                    </a:cubicBezTo>
                    <a:cubicBezTo>
                      <a:pt x="894" y="47"/>
                      <a:pt x="899" y="49"/>
                      <a:pt x="888" y="56"/>
                    </a:cubicBezTo>
                    <a:cubicBezTo>
                      <a:pt x="884" y="58"/>
                      <a:pt x="876" y="60"/>
                      <a:pt x="876" y="60"/>
                    </a:cubicBezTo>
                    <a:cubicBezTo>
                      <a:pt x="853" y="59"/>
                      <a:pt x="810" y="59"/>
                      <a:pt x="848" y="46"/>
                    </a:cubicBezTo>
                    <a:cubicBezTo>
                      <a:pt x="844" y="33"/>
                      <a:pt x="831" y="37"/>
                      <a:pt x="818" y="36"/>
                    </a:cubicBezTo>
                    <a:cubicBezTo>
                      <a:pt x="809" y="33"/>
                      <a:pt x="802" y="27"/>
                      <a:pt x="794" y="22"/>
                    </a:cubicBezTo>
                    <a:cubicBezTo>
                      <a:pt x="790" y="20"/>
                      <a:pt x="782" y="18"/>
                      <a:pt x="782" y="18"/>
                    </a:cubicBezTo>
                    <a:cubicBezTo>
                      <a:pt x="727" y="19"/>
                      <a:pt x="688" y="11"/>
                      <a:pt x="642" y="26"/>
                    </a:cubicBezTo>
                    <a:cubicBezTo>
                      <a:pt x="635" y="16"/>
                      <a:pt x="632" y="18"/>
                      <a:pt x="620" y="20"/>
                    </a:cubicBezTo>
                    <a:cubicBezTo>
                      <a:pt x="611" y="34"/>
                      <a:pt x="600" y="36"/>
                      <a:pt x="584" y="38"/>
                    </a:cubicBezTo>
                    <a:cubicBezTo>
                      <a:pt x="575" y="44"/>
                      <a:pt x="581" y="46"/>
                      <a:pt x="578" y="56"/>
                    </a:cubicBezTo>
                    <a:cubicBezTo>
                      <a:pt x="572" y="47"/>
                      <a:pt x="566" y="41"/>
                      <a:pt x="556" y="38"/>
                    </a:cubicBezTo>
                    <a:cubicBezTo>
                      <a:pt x="553" y="38"/>
                      <a:pt x="539" y="39"/>
                      <a:pt x="534" y="42"/>
                    </a:cubicBezTo>
                    <a:cubicBezTo>
                      <a:pt x="528" y="46"/>
                      <a:pt x="516" y="54"/>
                      <a:pt x="516" y="54"/>
                    </a:cubicBezTo>
                    <a:cubicBezTo>
                      <a:pt x="507" y="52"/>
                      <a:pt x="503" y="51"/>
                      <a:pt x="500" y="42"/>
                    </a:cubicBezTo>
                    <a:cubicBezTo>
                      <a:pt x="505" y="28"/>
                      <a:pt x="488" y="31"/>
                      <a:pt x="478" y="30"/>
                    </a:cubicBezTo>
                    <a:cubicBezTo>
                      <a:pt x="469" y="33"/>
                      <a:pt x="473" y="37"/>
                      <a:pt x="464" y="40"/>
                    </a:cubicBezTo>
                    <a:cubicBezTo>
                      <a:pt x="447" y="34"/>
                      <a:pt x="451" y="27"/>
                      <a:pt x="432" y="40"/>
                    </a:cubicBezTo>
                    <a:cubicBezTo>
                      <a:pt x="427" y="54"/>
                      <a:pt x="427" y="52"/>
                      <a:pt x="410" y="50"/>
                    </a:cubicBezTo>
                    <a:cubicBezTo>
                      <a:pt x="391" y="52"/>
                      <a:pt x="385" y="54"/>
                      <a:pt x="366" y="52"/>
                    </a:cubicBezTo>
                    <a:cubicBezTo>
                      <a:pt x="357" y="49"/>
                      <a:pt x="356" y="46"/>
                      <a:pt x="364" y="40"/>
                    </a:cubicBezTo>
                    <a:cubicBezTo>
                      <a:pt x="380" y="42"/>
                      <a:pt x="395" y="43"/>
                      <a:pt x="410" y="38"/>
                    </a:cubicBezTo>
                    <a:cubicBezTo>
                      <a:pt x="426" y="15"/>
                      <a:pt x="386" y="21"/>
                      <a:pt x="370" y="20"/>
                    </a:cubicBezTo>
                    <a:cubicBezTo>
                      <a:pt x="364" y="16"/>
                      <a:pt x="358" y="12"/>
                      <a:pt x="352" y="8"/>
                    </a:cubicBezTo>
                    <a:cubicBezTo>
                      <a:pt x="348" y="5"/>
                      <a:pt x="340" y="0"/>
                      <a:pt x="340" y="0"/>
                    </a:cubicBezTo>
                    <a:cubicBezTo>
                      <a:pt x="338" y="1"/>
                      <a:pt x="336" y="1"/>
                      <a:pt x="334" y="2"/>
                    </a:cubicBezTo>
                    <a:cubicBezTo>
                      <a:pt x="331" y="3"/>
                      <a:pt x="329" y="3"/>
                      <a:pt x="326" y="4"/>
                    </a:cubicBezTo>
                    <a:cubicBezTo>
                      <a:pt x="322" y="5"/>
                      <a:pt x="314" y="8"/>
                      <a:pt x="314" y="8"/>
                    </a:cubicBezTo>
                    <a:cubicBezTo>
                      <a:pt x="305" y="22"/>
                      <a:pt x="288" y="6"/>
                      <a:pt x="276" y="2"/>
                    </a:cubicBezTo>
                    <a:cubicBezTo>
                      <a:pt x="270" y="3"/>
                      <a:pt x="241" y="16"/>
                      <a:pt x="240" y="16"/>
                    </a:cubicBezTo>
                    <a:cubicBezTo>
                      <a:pt x="226" y="17"/>
                      <a:pt x="212" y="17"/>
                      <a:pt x="198" y="18"/>
                    </a:cubicBezTo>
                    <a:cubicBezTo>
                      <a:pt x="183" y="19"/>
                      <a:pt x="172" y="20"/>
                      <a:pt x="160" y="28"/>
                    </a:cubicBezTo>
                    <a:cubicBezTo>
                      <a:pt x="146" y="26"/>
                      <a:pt x="141" y="27"/>
                      <a:pt x="130" y="20"/>
                    </a:cubicBezTo>
                    <a:cubicBezTo>
                      <a:pt x="123" y="22"/>
                      <a:pt x="115" y="24"/>
                      <a:pt x="108" y="26"/>
                    </a:cubicBezTo>
                    <a:cubicBezTo>
                      <a:pt x="102" y="35"/>
                      <a:pt x="113" y="41"/>
                      <a:pt x="122" y="44"/>
                    </a:cubicBezTo>
                    <a:cubicBezTo>
                      <a:pt x="125" y="52"/>
                      <a:pt x="114" y="68"/>
                      <a:pt x="114" y="68"/>
                    </a:cubicBezTo>
                    <a:cubicBezTo>
                      <a:pt x="112" y="79"/>
                      <a:pt x="111" y="82"/>
                      <a:pt x="100" y="78"/>
                    </a:cubicBezTo>
                    <a:cubicBezTo>
                      <a:pt x="93" y="67"/>
                      <a:pt x="100" y="63"/>
                      <a:pt x="104" y="52"/>
                    </a:cubicBezTo>
                    <a:cubicBezTo>
                      <a:pt x="96" y="44"/>
                      <a:pt x="91" y="36"/>
                      <a:pt x="80" y="32"/>
                    </a:cubicBezTo>
                    <a:cubicBezTo>
                      <a:pt x="73" y="34"/>
                      <a:pt x="67" y="39"/>
                      <a:pt x="60" y="42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50" name="Freeform 178"/>
              <p:cNvSpPr>
                <a:spLocks/>
              </p:cNvSpPr>
              <p:nvPr/>
            </p:nvSpPr>
            <p:spPr bwMode="gray">
              <a:xfrm>
                <a:off x="5762" y="1957"/>
                <a:ext cx="40" cy="24"/>
              </a:xfrm>
              <a:custGeom>
                <a:avLst/>
                <a:gdLst>
                  <a:gd name="T0" fmla="*/ 34 w 52"/>
                  <a:gd name="T1" fmla="*/ 0 h 32"/>
                  <a:gd name="T2" fmla="*/ 8 w 52"/>
                  <a:gd name="T3" fmla="*/ 20 h 32"/>
                  <a:gd name="T4" fmla="*/ 24 w 52"/>
                  <a:gd name="T5" fmla="*/ 32 h 32"/>
                  <a:gd name="T6" fmla="*/ 42 w 52"/>
                  <a:gd name="T7" fmla="*/ 30 h 32"/>
                  <a:gd name="T8" fmla="*/ 34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34" y="0"/>
                    </a:moveTo>
                    <a:cubicBezTo>
                      <a:pt x="30" y="12"/>
                      <a:pt x="19" y="16"/>
                      <a:pt x="8" y="20"/>
                    </a:cubicBezTo>
                    <a:cubicBezTo>
                      <a:pt x="0" y="32"/>
                      <a:pt x="14" y="31"/>
                      <a:pt x="24" y="32"/>
                    </a:cubicBezTo>
                    <a:cubicBezTo>
                      <a:pt x="30" y="31"/>
                      <a:pt x="36" y="32"/>
                      <a:pt x="42" y="30"/>
                    </a:cubicBezTo>
                    <a:cubicBezTo>
                      <a:pt x="52" y="26"/>
                      <a:pt x="34" y="3"/>
                      <a:pt x="34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51" name="Freeform 179"/>
              <p:cNvSpPr>
                <a:spLocks/>
              </p:cNvSpPr>
              <p:nvPr/>
            </p:nvSpPr>
            <p:spPr bwMode="gray">
              <a:xfrm>
                <a:off x="6052" y="2023"/>
                <a:ext cx="131" cy="54"/>
              </a:xfrm>
              <a:custGeom>
                <a:avLst/>
                <a:gdLst>
                  <a:gd name="T0" fmla="*/ 102 w 172"/>
                  <a:gd name="T1" fmla="*/ 8 h 72"/>
                  <a:gd name="T2" fmla="*/ 66 w 172"/>
                  <a:gd name="T3" fmla="*/ 4 h 72"/>
                  <a:gd name="T4" fmla="*/ 54 w 172"/>
                  <a:gd name="T5" fmla="*/ 0 h 72"/>
                  <a:gd name="T6" fmla="*/ 0 w 172"/>
                  <a:gd name="T7" fmla="*/ 28 h 72"/>
                  <a:gd name="T8" fmla="*/ 28 w 172"/>
                  <a:gd name="T9" fmla="*/ 40 h 72"/>
                  <a:gd name="T10" fmla="*/ 42 w 172"/>
                  <a:gd name="T11" fmla="*/ 60 h 72"/>
                  <a:gd name="T12" fmla="*/ 66 w 172"/>
                  <a:gd name="T13" fmla="*/ 68 h 72"/>
                  <a:gd name="T14" fmla="*/ 78 w 172"/>
                  <a:gd name="T15" fmla="*/ 72 h 72"/>
                  <a:gd name="T16" fmla="*/ 130 w 172"/>
                  <a:gd name="T17" fmla="*/ 60 h 72"/>
                  <a:gd name="T18" fmla="*/ 172 w 172"/>
                  <a:gd name="T19" fmla="*/ 44 h 72"/>
                  <a:gd name="T20" fmla="*/ 148 w 172"/>
                  <a:gd name="T21" fmla="*/ 18 h 72"/>
                  <a:gd name="T22" fmla="*/ 136 w 172"/>
                  <a:gd name="T23" fmla="*/ 4 h 72"/>
                  <a:gd name="T24" fmla="*/ 102 w 172"/>
                  <a:gd name="T25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" h="72">
                    <a:moveTo>
                      <a:pt x="102" y="8"/>
                    </a:moveTo>
                    <a:cubicBezTo>
                      <a:pt x="89" y="12"/>
                      <a:pt x="78" y="8"/>
                      <a:pt x="66" y="4"/>
                    </a:cubicBezTo>
                    <a:cubicBezTo>
                      <a:pt x="62" y="3"/>
                      <a:pt x="54" y="0"/>
                      <a:pt x="54" y="0"/>
                    </a:cubicBezTo>
                    <a:cubicBezTo>
                      <a:pt x="38" y="5"/>
                      <a:pt x="12" y="16"/>
                      <a:pt x="0" y="28"/>
                    </a:cubicBezTo>
                    <a:cubicBezTo>
                      <a:pt x="4" y="39"/>
                      <a:pt x="18" y="39"/>
                      <a:pt x="28" y="40"/>
                    </a:cubicBezTo>
                    <a:cubicBezTo>
                      <a:pt x="39" y="44"/>
                      <a:pt x="41" y="60"/>
                      <a:pt x="42" y="60"/>
                    </a:cubicBezTo>
                    <a:cubicBezTo>
                      <a:pt x="50" y="63"/>
                      <a:pt x="58" y="65"/>
                      <a:pt x="66" y="68"/>
                    </a:cubicBezTo>
                    <a:cubicBezTo>
                      <a:pt x="70" y="69"/>
                      <a:pt x="78" y="72"/>
                      <a:pt x="78" y="72"/>
                    </a:cubicBezTo>
                    <a:cubicBezTo>
                      <a:pt x="92" y="71"/>
                      <a:pt x="117" y="69"/>
                      <a:pt x="130" y="60"/>
                    </a:cubicBezTo>
                    <a:cubicBezTo>
                      <a:pt x="148" y="48"/>
                      <a:pt x="150" y="46"/>
                      <a:pt x="172" y="44"/>
                    </a:cubicBezTo>
                    <a:cubicBezTo>
                      <a:pt x="169" y="29"/>
                      <a:pt x="162" y="23"/>
                      <a:pt x="148" y="18"/>
                    </a:cubicBezTo>
                    <a:cubicBezTo>
                      <a:pt x="145" y="10"/>
                      <a:pt x="144" y="7"/>
                      <a:pt x="136" y="4"/>
                    </a:cubicBezTo>
                    <a:cubicBezTo>
                      <a:pt x="134" y="4"/>
                      <a:pt x="105" y="11"/>
                      <a:pt x="102" y="8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52" name="Freeform 180"/>
              <p:cNvSpPr>
                <a:spLocks/>
              </p:cNvSpPr>
              <p:nvPr/>
            </p:nvSpPr>
            <p:spPr bwMode="gray">
              <a:xfrm>
                <a:off x="6155" y="1861"/>
                <a:ext cx="40" cy="24"/>
              </a:xfrm>
              <a:custGeom>
                <a:avLst/>
                <a:gdLst>
                  <a:gd name="T0" fmla="*/ 34 w 52"/>
                  <a:gd name="T1" fmla="*/ 0 h 32"/>
                  <a:gd name="T2" fmla="*/ 8 w 52"/>
                  <a:gd name="T3" fmla="*/ 20 h 32"/>
                  <a:gd name="T4" fmla="*/ 24 w 52"/>
                  <a:gd name="T5" fmla="*/ 32 h 32"/>
                  <a:gd name="T6" fmla="*/ 42 w 52"/>
                  <a:gd name="T7" fmla="*/ 30 h 32"/>
                  <a:gd name="T8" fmla="*/ 34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34" y="0"/>
                    </a:moveTo>
                    <a:cubicBezTo>
                      <a:pt x="30" y="12"/>
                      <a:pt x="19" y="16"/>
                      <a:pt x="8" y="20"/>
                    </a:cubicBezTo>
                    <a:cubicBezTo>
                      <a:pt x="0" y="32"/>
                      <a:pt x="14" y="31"/>
                      <a:pt x="24" y="32"/>
                    </a:cubicBezTo>
                    <a:cubicBezTo>
                      <a:pt x="30" y="31"/>
                      <a:pt x="36" y="32"/>
                      <a:pt x="42" y="30"/>
                    </a:cubicBezTo>
                    <a:cubicBezTo>
                      <a:pt x="52" y="26"/>
                      <a:pt x="34" y="3"/>
                      <a:pt x="34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253" name="Freeform 181"/>
              <p:cNvSpPr>
                <a:spLocks/>
              </p:cNvSpPr>
              <p:nvPr/>
            </p:nvSpPr>
            <p:spPr bwMode="gray">
              <a:xfrm>
                <a:off x="6240" y="2081"/>
                <a:ext cx="11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3136" name="AutoShape 64"/>
          <p:cNvSpPr>
            <a:spLocks noChangeArrowheads="1"/>
          </p:cNvSpPr>
          <p:nvPr/>
        </p:nvSpPr>
        <p:spPr bwMode="gray">
          <a:xfrm>
            <a:off x="1312863" y="5192713"/>
            <a:ext cx="533400" cy="4572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E8BE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gray">
          <a:xfrm flipH="1">
            <a:off x="6194425" y="6259513"/>
            <a:ext cx="2967038" cy="584200"/>
          </a:xfrm>
          <a:prstGeom prst="line">
            <a:avLst/>
          </a:prstGeom>
          <a:noFill/>
          <a:ln w="19050">
            <a:solidFill>
              <a:srgbClr val="FFFFFF">
                <a:alpha val="6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gray">
          <a:xfrm flipH="1">
            <a:off x="0" y="2982913"/>
            <a:ext cx="9161463" cy="931862"/>
          </a:xfrm>
          <a:prstGeom prst="line">
            <a:avLst/>
          </a:prstGeom>
          <a:noFill/>
          <a:ln w="19050">
            <a:solidFill>
              <a:srgbClr val="FFFFFF">
                <a:alpha val="3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137" name="AutoShape 65"/>
          <p:cNvSpPr>
            <a:spLocks noChangeArrowheads="1"/>
          </p:cNvSpPr>
          <p:nvPr/>
        </p:nvSpPr>
        <p:spPr bwMode="gray">
          <a:xfrm>
            <a:off x="1998663" y="5192713"/>
            <a:ext cx="533400" cy="4572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E8BE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38" name="AutoShape 66"/>
          <p:cNvSpPr>
            <a:spLocks noChangeArrowheads="1"/>
          </p:cNvSpPr>
          <p:nvPr/>
        </p:nvSpPr>
        <p:spPr bwMode="gray">
          <a:xfrm>
            <a:off x="2684463" y="5192713"/>
            <a:ext cx="533400" cy="4572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E8BE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101" name="Picture 29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801813" y="3440113"/>
            <a:ext cx="73596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33400"/>
            <a:ext cx="5146385" cy="1470025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ko-KR" altLang="en-US" noProof="0" dirty="0" smtClean="0"/>
              <a:t>마스터 제목 스타일 편집</a:t>
            </a:r>
            <a:endParaRPr lang="en-US" altLang="ko-KR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981200"/>
            <a:ext cx="5169459" cy="4572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ko-KR" altLang="en-US" noProof="0" dirty="0" smtClean="0"/>
              <a:t>마스터 부제목 스타일 편집</a:t>
            </a:r>
            <a:endParaRPr lang="en-US" altLang="ko-KR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400800"/>
            <a:ext cx="1143000" cy="360363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371600" y="6400800"/>
            <a:ext cx="3103563" cy="360363"/>
          </a:xfrm>
        </p:spPr>
        <p:txBody>
          <a:bodyPr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495800" y="6400800"/>
            <a:ext cx="914400" cy="360363"/>
          </a:xfrm>
        </p:spPr>
        <p:txBody>
          <a:bodyPr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E8F340EC-B9B6-4D90-BECB-9AA88BBDA723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1792"/>
            <a:ext cx="9144000" cy="3651536"/>
          </a:xfrm>
          <a:prstGeom prst="rect">
            <a:avLst/>
          </a:prstGeom>
        </p:spPr>
      </p:pic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5421313"/>
            <a:ext cx="9158288" cy="1462087"/>
            <a:chOff x="-4" y="3243"/>
            <a:chExt cx="5769" cy="1086"/>
          </a:xfrm>
        </p:grpSpPr>
        <p:sp>
          <p:nvSpPr>
            <p:cNvPr id="3099" name="Freeform 27"/>
            <p:cNvSpPr>
              <a:spLocks/>
            </p:cNvSpPr>
            <p:nvPr userDrawn="1"/>
          </p:nvSpPr>
          <p:spPr bwMode="gray">
            <a:xfrm>
              <a:off x="-4" y="3243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0" name="Freeform 28"/>
            <p:cNvSpPr>
              <a:spLocks/>
            </p:cNvSpPr>
            <p:nvPr userDrawn="1"/>
          </p:nvSpPr>
          <p:spPr bwMode="gray">
            <a:xfrm>
              <a:off x="-4" y="3314"/>
              <a:ext cx="5769" cy="1015"/>
            </a:xfrm>
            <a:custGeom>
              <a:avLst/>
              <a:gdLst>
                <a:gd name="T0" fmla="*/ 5769 w 5769"/>
                <a:gd name="T1" fmla="*/ 0 h 1015"/>
                <a:gd name="T2" fmla="*/ 2704 w 5769"/>
                <a:gd name="T3" fmla="*/ 0 h 1015"/>
                <a:gd name="T4" fmla="*/ 2617 w 5769"/>
                <a:gd name="T5" fmla="*/ 35 h 1015"/>
                <a:gd name="T6" fmla="*/ 2391 w 5769"/>
                <a:gd name="T7" fmla="*/ 195 h 1015"/>
                <a:gd name="T8" fmla="*/ 2320 w 5769"/>
                <a:gd name="T9" fmla="*/ 225 h 1015"/>
                <a:gd name="T10" fmla="*/ 0 w 5769"/>
                <a:gd name="T11" fmla="*/ 224 h 1015"/>
                <a:gd name="T12" fmla="*/ 2 w 5769"/>
                <a:gd name="T13" fmla="*/ 1015 h 1015"/>
                <a:gd name="T14" fmla="*/ 5764 w 5769"/>
                <a:gd name="T15" fmla="*/ 1014 h 1015"/>
                <a:gd name="T16" fmla="*/ 5769 w 5769"/>
                <a:gd name="T17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9" h="1015">
                  <a:moveTo>
                    <a:pt x="5769" y="0"/>
                  </a:moveTo>
                  <a:lnTo>
                    <a:pt x="2704" y="0"/>
                  </a:lnTo>
                  <a:cubicBezTo>
                    <a:pt x="2652" y="0"/>
                    <a:pt x="2617" y="35"/>
                    <a:pt x="2617" y="35"/>
                  </a:cubicBezTo>
                  <a:lnTo>
                    <a:pt x="2391" y="195"/>
                  </a:lnTo>
                  <a:cubicBezTo>
                    <a:pt x="2391" y="195"/>
                    <a:pt x="2361" y="225"/>
                    <a:pt x="2320" y="225"/>
                  </a:cubicBezTo>
                  <a:lnTo>
                    <a:pt x="0" y="224"/>
                  </a:lnTo>
                  <a:lnTo>
                    <a:pt x="2" y="1015"/>
                  </a:lnTo>
                  <a:lnTo>
                    <a:pt x="5764" y="1014"/>
                  </a:lnTo>
                  <a:lnTo>
                    <a:pt x="5769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568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3259" name="Picture 187" descr="w_logo_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72826" y="6200151"/>
            <a:ext cx="1661869" cy="46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322" y="777170"/>
            <a:ext cx="2069329" cy="959757"/>
          </a:xfrm>
          <a:prstGeom prst="rect">
            <a:avLst/>
          </a:prstGeom>
        </p:spPr>
      </p:pic>
      <p:sp>
        <p:nvSpPr>
          <p:cNvPr id="3095" name="Line 23"/>
          <p:cNvSpPr>
            <a:spLocks noChangeShapeType="1"/>
          </p:cNvSpPr>
          <p:nvPr/>
        </p:nvSpPr>
        <p:spPr bwMode="gray">
          <a:xfrm flipH="1">
            <a:off x="17463" y="468313"/>
            <a:ext cx="9144000" cy="1371600"/>
          </a:xfrm>
          <a:prstGeom prst="line">
            <a:avLst/>
          </a:prstGeom>
          <a:noFill/>
          <a:ln w="19050">
            <a:solidFill>
              <a:srgbClr val="FFFFFF">
                <a:alpha val="60001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AC842-5B53-499E-A1F7-C5D8AD1AC1D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0674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3B2D2-6AEB-4B63-B958-5F798C23E31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993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A040D-0F2E-4577-8148-8D34615155B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1044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85BEE-E746-41EB-B80A-C21F859E99FA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9428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D60BE-6E25-4183-A87D-2A749265B3DE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9198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8201B-55D3-4B2C-94CD-AE078A6FE37A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8073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845EC-95DF-41C5-B914-1E2493E860EB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103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AF8E0-57DE-4365-A3D6-F6F27C9A262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6285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B8C96-32B6-4372-A5F8-D14D01309B2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0142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EEBDA-7995-4890-8974-D4D41432756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4771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roup 61"/>
          <p:cNvGrpSpPr>
            <a:grpSpLocks/>
          </p:cNvGrpSpPr>
          <p:nvPr/>
        </p:nvGrpSpPr>
        <p:grpSpPr bwMode="auto">
          <a:xfrm>
            <a:off x="-6350" y="-6350"/>
            <a:ext cx="9172575" cy="6873875"/>
            <a:chOff x="-4" y="-4"/>
            <a:chExt cx="5778" cy="4330"/>
          </a:xfrm>
        </p:grpSpPr>
        <p:pic>
          <p:nvPicPr>
            <p:cNvPr id="1057" name="Picture 33" descr="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24" y="2400"/>
              <a:ext cx="463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>
                      <a:alpha val="30000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8" name="Freeform 54"/>
            <p:cNvSpPr>
              <a:spLocks/>
            </p:cNvSpPr>
            <p:nvPr/>
          </p:nvSpPr>
          <p:spPr bwMode="gray">
            <a:xfrm>
              <a:off x="4336" y="2235"/>
              <a:ext cx="1146" cy="1165"/>
            </a:xfrm>
            <a:custGeom>
              <a:avLst/>
              <a:gdLst>
                <a:gd name="T0" fmla="*/ 362 w 1146"/>
                <a:gd name="T1" fmla="*/ 46 h 1248"/>
                <a:gd name="T2" fmla="*/ 1146 w 1146"/>
                <a:gd name="T3" fmla="*/ 0 h 1248"/>
                <a:gd name="T4" fmla="*/ 686 w 1146"/>
                <a:gd name="T5" fmla="*/ 1156 h 1248"/>
                <a:gd name="T6" fmla="*/ 0 w 1146"/>
                <a:gd name="T7" fmla="*/ 1248 h 1248"/>
                <a:gd name="T8" fmla="*/ 362 w 1146"/>
                <a:gd name="T9" fmla="*/ 46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1248">
                  <a:moveTo>
                    <a:pt x="362" y="46"/>
                  </a:moveTo>
                  <a:lnTo>
                    <a:pt x="1146" y="0"/>
                  </a:lnTo>
                  <a:lnTo>
                    <a:pt x="686" y="1156"/>
                  </a:lnTo>
                  <a:lnTo>
                    <a:pt x="0" y="1248"/>
                  </a:lnTo>
                  <a:lnTo>
                    <a:pt x="362" y="46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alpha val="30000"/>
                    </a:schemeClr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gray">
            <a:xfrm flipH="1">
              <a:off x="4077" y="0"/>
              <a:ext cx="1292" cy="4320"/>
            </a:xfrm>
            <a:prstGeom prst="line">
              <a:avLst/>
            </a:prstGeom>
            <a:noFill/>
            <a:ln w="19050">
              <a:solidFill>
                <a:srgbClr val="FFFFFF">
                  <a:alpha val="3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40" name="Line 16"/>
            <p:cNvSpPr>
              <a:spLocks noChangeShapeType="1"/>
            </p:cNvSpPr>
            <p:nvPr/>
          </p:nvSpPr>
          <p:spPr bwMode="gray">
            <a:xfrm flipH="1">
              <a:off x="3450" y="15"/>
              <a:ext cx="791" cy="4305"/>
            </a:xfrm>
            <a:prstGeom prst="line">
              <a:avLst/>
            </a:prstGeom>
            <a:noFill/>
            <a:ln w="19050">
              <a:solidFill>
                <a:srgbClr val="FFFFFF">
                  <a:alpha val="3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41" name="Line 17"/>
            <p:cNvSpPr>
              <a:spLocks noChangeShapeType="1"/>
            </p:cNvSpPr>
            <p:nvPr/>
          </p:nvSpPr>
          <p:spPr bwMode="gray">
            <a:xfrm flipH="1">
              <a:off x="2717" y="18"/>
              <a:ext cx="211" cy="4302"/>
            </a:xfrm>
            <a:prstGeom prst="line">
              <a:avLst/>
            </a:prstGeom>
            <a:noFill/>
            <a:ln w="19050">
              <a:solidFill>
                <a:srgbClr val="FFFFFF">
                  <a:alpha val="3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gray">
            <a:xfrm>
              <a:off x="1371" y="2"/>
              <a:ext cx="476" cy="4318"/>
            </a:xfrm>
            <a:prstGeom prst="line">
              <a:avLst/>
            </a:prstGeom>
            <a:noFill/>
            <a:ln w="19050">
              <a:solidFill>
                <a:srgbClr val="FFFFFF">
                  <a:alpha val="3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gray">
            <a:xfrm>
              <a:off x="14" y="1725"/>
              <a:ext cx="767" cy="2595"/>
            </a:xfrm>
            <a:prstGeom prst="line">
              <a:avLst/>
            </a:prstGeom>
            <a:noFill/>
            <a:ln w="19050">
              <a:solidFill>
                <a:srgbClr val="FFFFFF">
                  <a:alpha val="3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gray">
            <a:xfrm flipH="1">
              <a:off x="4638" y="1462"/>
              <a:ext cx="1132" cy="2845"/>
            </a:xfrm>
            <a:prstGeom prst="line">
              <a:avLst/>
            </a:prstGeom>
            <a:noFill/>
            <a:ln w="19050">
              <a:solidFill>
                <a:srgbClr val="FFFFFF">
                  <a:alpha val="3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gray">
            <a:xfrm flipH="1">
              <a:off x="5119" y="2969"/>
              <a:ext cx="647" cy="1342"/>
            </a:xfrm>
            <a:prstGeom prst="line">
              <a:avLst/>
            </a:prstGeom>
            <a:noFill/>
            <a:ln w="19050">
              <a:solidFill>
                <a:srgbClr val="FFFFFF">
                  <a:alpha val="3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gray">
            <a:xfrm flipH="1">
              <a:off x="5523" y="3888"/>
              <a:ext cx="251" cy="432"/>
            </a:xfrm>
            <a:prstGeom prst="line">
              <a:avLst/>
            </a:prstGeom>
            <a:noFill/>
            <a:ln w="19050">
              <a:solidFill>
                <a:srgbClr val="FFFFFF">
                  <a:alpha val="3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gray">
            <a:xfrm flipH="1" flipV="1">
              <a:off x="24" y="4"/>
              <a:ext cx="5743" cy="485"/>
            </a:xfrm>
            <a:prstGeom prst="line">
              <a:avLst/>
            </a:prstGeom>
            <a:noFill/>
            <a:ln w="19050">
              <a:solidFill>
                <a:srgbClr val="FFFFFF">
                  <a:alpha val="3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gray">
            <a:xfrm flipH="1">
              <a:off x="0" y="2222"/>
              <a:ext cx="5767" cy="330"/>
            </a:xfrm>
            <a:prstGeom prst="line">
              <a:avLst/>
            </a:prstGeom>
            <a:noFill/>
            <a:ln w="19050">
              <a:solidFill>
                <a:srgbClr val="FFFFFF">
                  <a:alpha val="3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gray">
            <a:xfrm flipH="1">
              <a:off x="6" y="3195"/>
              <a:ext cx="5761" cy="817"/>
            </a:xfrm>
            <a:prstGeom prst="line">
              <a:avLst/>
            </a:prstGeom>
            <a:noFill/>
            <a:ln w="19050">
              <a:solidFill>
                <a:srgbClr val="FFFFFF">
                  <a:alpha val="3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gray">
            <a:xfrm flipH="1">
              <a:off x="3899" y="3933"/>
              <a:ext cx="1868" cy="367"/>
            </a:xfrm>
            <a:prstGeom prst="line">
              <a:avLst/>
            </a:prstGeom>
            <a:noFill/>
            <a:ln w="19050">
              <a:solidFill>
                <a:srgbClr val="FFFFFF">
                  <a:alpha val="3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gray">
            <a:xfrm>
              <a:off x="-4" y="-4"/>
              <a:ext cx="5764" cy="644"/>
            </a:xfrm>
            <a:custGeom>
              <a:avLst/>
              <a:gdLst>
                <a:gd name="T0" fmla="*/ 1 w 5764"/>
                <a:gd name="T1" fmla="*/ 644 h 644"/>
                <a:gd name="T2" fmla="*/ 3603 w 5764"/>
                <a:gd name="T3" fmla="*/ 644 h 644"/>
                <a:gd name="T4" fmla="*/ 3704 w 5764"/>
                <a:gd name="T5" fmla="*/ 623 h 644"/>
                <a:gd name="T6" fmla="*/ 3970 w 5764"/>
                <a:gd name="T7" fmla="*/ 529 h 644"/>
                <a:gd name="T8" fmla="*/ 4053 w 5764"/>
                <a:gd name="T9" fmla="*/ 511 h 644"/>
                <a:gd name="T10" fmla="*/ 5764 w 5764"/>
                <a:gd name="T11" fmla="*/ 512 h 644"/>
                <a:gd name="T12" fmla="*/ 5762 w 5764"/>
                <a:gd name="T13" fmla="*/ 0 h 644"/>
                <a:gd name="T14" fmla="*/ 0 w 5764"/>
                <a:gd name="T15" fmla="*/ 2 h 644"/>
                <a:gd name="T16" fmla="*/ 1 w 5764"/>
                <a:gd name="T17" fmla="*/ 644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4" h="644">
                  <a:moveTo>
                    <a:pt x="1" y="644"/>
                  </a:moveTo>
                  <a:lnTo>
                    <a:pt x="3603" y="644"/>
                  </a:lnTo>
                  <a:cubicBezTo>
                    <a:pt x="3663" y="644"/>
                    <a:pt x="3704" y="623"/>
                    <a:pt x="3704" y="623"/>
                  </a:cubicBezTo>
                  <a:lnTo>
                    <a:pt x="3970" y="529"/>
                  </a:lnTo>
                  <a:cubicBezTo>
                    <a:pt x="3970" y="529"/>
                    <a:pt x="4000" y="513"/>
                    <a:pt x="4053" y="511"/>
                  </a:cubicBezTo>
                  <a:lnTo>
                    <a:pt x="5764" y="512"/>
                  </a:lnTo>
                  <a:lnTo>
                    <a:pt x="5762" y="0"/>
                  </a:lnTo>
                  <a:lnTo>
                    <a:pt x="0" y="2"/>
                  </a:lnTo>
                  <a:lnTo>
                    <a:pt x="1" y="644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100000">
                  <a:srgbClr val="FFFFFF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alpha val="30000"/>
                    </a:schemeClr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-4" y="-2"/>
              <a:ext cx="5762" cy="600"/>
            </a:xfrm>
            <a:custGeom>
              <a:avLst/>
              <a:gdLst>
                <a:gd name="T0" fmla="*/ 2 w 5762"/>
                <a:gd name="T1" fmla="*/ 600 h 600"/>
                <a:gd name="T2" fmla="*/ 3603 w 5762"/>
                <a:gd name="T3" fmla="*/ 600 h 600"/>
                <a:gd name="T4" fmla="*/ 3704 w 5762"/>
                <a:gd name="T5" fmla="*/ 579 h 600"/>
                <a:gd name="T6" fmla="*/ 3970 w 5762"/>
                <a:gd name="T7" fmla="*/ 485 h 600"/>
                <a:gd name="T8" fmla="*/ 4053 w 5762"/>
                <a:gd name="T9" fmla="*/ 467 h 600"/>
                <a:gd name="T10" fmla="*/ 5762 w 5762"/>
                <a:gd name="T11" fmla="*/ 466 h 600"/>
                <a:gd name="T12" fmla="*/ 5762 w 5762"/>
                <a:gd name="T13" fmla="*/ 0 h 600"/>
                <a:gd name="T14" fmla="*/ 0 w 5762"/>
                <a:gd name="T15" fmla="*/ 2 h 600"/>
                <a:gd name="T16" fmla="*/ 2 w 5762"/>
                <a:gd name="T17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2" h="600">
                  <a:moveTo>
                    <a:pt x="2" y="600"/>
                  </a:moveTo>
                  <a:lnTo>
                    <a:pt x="3603" y="600"/>
                  </a:lnTo>
                  <a:cubicBezTo>
                    <a:pt x="3663" y="600"/>
                    <a:pt x="3704" y="579"/>
                    <a:pt x="3704" y="579"/>
                  </a:cubicBezTo>
                  <a:lnTo>
                    <a:pt x="3970" y="485"/>
                  </a:lnTo>
                  <a:cubicBezTo>
                    <a:pt x="3970" y="485"/>
                    <a:pt x="3996" y="473"/>
                    <a:pt x="4053" y="467"/>
                  </a:cubicBezTo>
                  <a:lnTo>
                    <a:pt x="5762" y="466"/>
                  </a:lnTo>
                  <a:lnTo>
                    <a:pt x="5762" y="0"/>
                  </a:lnTo>
                  <a:lnTo>
                    <a:pt x="0" y="2"/>
                  </a:lnTo>
                  <a:lnTo>
                    <a:pt x="2" y="6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8235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alpha val="30000"/>
                    </a:schemeClr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1074" name="Group 50"/>
            <p:cNvGrpSpPr>
              <a:grpSpLocks/>
            </p:cNvGrpSpPr>
            <p:nvPr/>
          </p:nvGrpSpPr>
          <p:grpSpPr bwMode="auto">
            <a:xfrm flipH="1">
              <a:off x="-2" y="4151"/>
              <a:ext cx="5764" cy="175"/>
              <a:chOff x="-2" y="4151"/>
              <a:chExt cx="5764" cy="175"/>
            </a:xfrm>
          </p:grpSpPr>
          <p:sp>
            <p:nvSpPr>
              <p:cNvPr id="1073" name="Freeform 49"/>
              <p:cNvSpPr>
                <a:spLocks/>
              </p:cNvSpPr>
              <p:nvPr userDrawn="1"/>
            </p:nvSpPr>
            <p:spPr bwMode="gray">
              <a:xfrm>
                <a:off x="-2" y="4151"/>
                <a:ext cx="5762" cy="169"/>
              </a:xfrm>
              <a:custGeom>
                <a:avLst/>
                <a:gdLst>
                  <a:gd name="T0" fmla="*/ 0 w 5762"/>
                  <a:gd name="T1" fmla="*/ 169 h 169"/>
                  <a:gd name="T2" fmla="*/ 5762 w 5762"/>
                  <a:gd name="T3" fmla="*/ 168 h 169"/>
                  <a:gd name="T4" fmla="*/ 5762 w 5762"/>
                  <a:gd name="T5" fmla="*/ 56 h 169"/>
                  <a:gd name="T6" fmla="*/ 1513 w 5762"/>
                  <a:gd name="T7" fmla="*/ 57 h 169"/>
                  <a:gd name="T8" fmla="*/ 1465 w 5762"/>
                  <a:gd name="T9" fmla="*/ 47 h 169"/>
                  <a:gd name="T10" fmla="*/ 1403 w 5762"/>
                  <a:gd name="T11" fmla="*/ 14 h 169"/>
                  <a:gd name="T12" fmla="*/ 1346 w 5762"/>
                  <a:gd name="T13" fmla="*/ 2 h 169"/>
                  <a:gd name="T14" fmla="*/ 0 w 5762"/>
                  <a:gd name="T15" fmla="*/ 2 h 169"/>
                  <a:gd name="T16" fmla="*/ 0 w 5762"/>
                  <a:gd name="T1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62" h="169">
                    <a:moveTo>
                      <a:pt x="0" y="169"/>
                    </a:moveTo>
                    <a:lnTo>
                      <a:pt x="5762" y="168"/>
                    </a:lnTo>
                    <a:lnTo>
                      <a:pt x="5762" y="56"/>
                    </a:lnTo>
                    <a:lnTo>
                      <a:pt x="1513" y="57"/>
                    </a:lnTo>
                    <a:cubicBezTo>
                      <a:pt x="1486" y="57"/>
                      <a:pt x="1486" y="54"/>
                      <a:pt x="1465" y="47"/>
                    </a:cubicBezTo>
                    <a:lnTo>
                      <a:pt x="1403" y="14"/>
                    </a:lnTo>
                    <a:cubicBezTo>
                      <a:pt x="1383" y="6"/>
                      <a:pt x="1385" y="0"/>
                      <a:pt x="1346" y="2"/>
                    </a:cubicBezTo>
                    <a:lnTo>
                      <a:pt x="0" y="2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>
                        <a:alpha val="30000"/>
                      </a:schemeClr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61" name="Freeform 37"/>
              <p:cNvSpPr>
                <a:spLocks/>
              </p:cNvSpPr>
              <p:nvPr userDrawn="1"/>
            </p:nvSpPr>
            <p:spPr bwMode="gray">
              <a:xfrm>
                <a:off x="-2" y="4188"/>
                <a:ext cx="5764" cy="138"/>
              </a:xfrm>
              <a:custGeom>
                <a:avLst/>
                <a:gdLst>
                  <a:gd name="T0" fmla="*/ 2 w 5764"/>
                  <a:gd name="T1" fmla="*/ 138 h 138"/>
                  <a:gd name="T2" fmla="*/ 5764 w 5764"/>
                  <a:gd name="T3" fmla="*/ 136 h 138"/>
                  <a:gd name="T4" fmla="*/ 5762 w 5764"/>
                  <a:gd name="T5" fmla="*/ 56 h 138"/>
                  <a:gd name="T6" fmla="*/ 1513 w 5764"/>
                  <a:gd name="T7" fmla="*/ 57 h 138"/>
                  <a:gd name="T8" fmla="*/ 1465 w 5764"/>
                  <a:gd name="T9" fmla="*/ 47 h 138"/>
                  <a:gd name="T10" fmla="*/ 1403 w 5764"/>
                  <a:gd name="T11" fmla="*/ 14 h 138"/>
                  <a:gd name="T12" fmla="*/ 1346 w 5764"/>
                  <a:gd name="T13" fmla="*/ 2 h 138"/>
                  <a:gd name="T14" fmla="*/ 0 w 5764"/>
                  <a:gd name="T15" fmla="*/ 2 h 138"/>
                  <a:gd name="T16" fmla="*/ 2 w 5764"/>
                  <a:gd name="T1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64" h="138">
                    <a:moveTo>
                      <a:pt x="2" y="138"/>
                    </a:moveTo>
                    <a:lnTo>
                      <a:pt x="5764" y="136"/>
                    </a:lnTo>
                    <a:lnTo>
                      <a:pt x="5762" y="56"/>
                    </a:lnTo>
                    <a:lnTo>
                      <a:pt x="1513" y="57"/>
                    </a:lnTo>
                    <a:cubicBezTo>
                      <a:pt x="1486" y="57"/>
                      <a:pt x="1486" y="54"/>
                      <a:pt x="1465" y="47"/>
                    </a:cubicBezTo>
                    <a:lnTo>
                      <a:pt x="1403" y="14"/>
                    </a:lnTo>
                    <a:cubicBezTo>
                      <a:pt x="1383" y="6"/>
                      <a:pt x="1385" y="0"/>
                      <a:pt x="1346" y="2"/>
                    </a:cubicBezTo>
                    <a:lnTo>
                      <a:pt x="0" y="2"/>
                    </a:lnTo>
                    <a:lnTo>
                      <a:pt x="2" y="13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7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>
                        <a:alpha val="30000"/>
                      </a:schemeClr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1083" name="Line 59"/>
            <p:cNvSpPr>
              <a:spLocks noChangeShapeType="1"/>
            </p:cNvSpPr>
            <p:nvPr userDrawn="1"/>
          </p:nvSpPr>
          <p:spPr bwMode="gray">
            <a:xfrm flipH="1" flipV="1">
              <a:off x="0" y="802"/>
              <a:ext cx="5760" cy="0"/>
            </a:xfrm>
            <a:prstGeom prst="line">
              <a:avLst/>
            </a:prstGeom>
            <a:noFill/>
            <a:ln w="12700">
              <a:solidFill>
                <a:srgbClr val="FFFFFF">
                  <a:alpha val="3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84" name="Freeform 60"/>
            <p:cNvSpPr>
              <a:spLocks/>
            </p:cNvSpPr>
            <p:nvPr userDrawn="1"/>
          </p:nvSpPr>
          <p:spPr bwMode="gray">
            <a:xfrm>
              <a:off x="4080" y="508"/>
              <a:ext cx="1152" cy="288"/>
            </a:xfrm>
            <a:custGeom>
              <a:avLst/>
              <a:gdLst>
                <a:gd name="T0" fmla="*/ 48 w 1152"/>
                <a:gd name="T1" fmla="*/ 0 h 288"/>
                <a:gd name="T2" fmla="*/ 0 w 1152"/>
                <a:gd name="T3" fmla="*/ 288 h 288"/>
                <a:gd name="T4" fmla="*/ 1056 w 1152"/>
                <a:gd name="T5" fmla="*/ 288 h 288"/>
                <a:gd name="T6" fmla="*/ 1152 w 1152"/>
                <a:gd name="T7" fmla="*/ 0 h 288"/>
                <a:gd name="T8" fmla="*/ 48 w 1152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2" h="288">
                  <a:moveTo>
                    <a:pt x="48" y="0"/>
                  </a:moveTo>
                  <a:lnTo>
                    <a:pt x="0" y="288"/>
                  </a:lnTo>
                  <a:lnTo>
                    <a:pt x="1056" y="288"/>
                  </a:lnTo>
                  <a:lnTo>
                    <a:pt x="1152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1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alpha val="30000"/>
                    </a:schemeClr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33425" y="152400"/>
            <a:ext cx="5854799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ko-KR" smtClean="0"/>
          </a:p>
        </p:txBody>
      </p:sp>
      <p:grpSp>
        <p:nvGrpSpPr>
          <p:cNvPr id="1063" name="Group 39"/>
          <p:cNvGrpSpPr>
            <a:grpSpLocks/>
          </p:cNvGrpSpPr>
          <p:nvPr/>
        </p:nvGrpSpPr>
        <p:grpSpPr bwMode="auto">
          <a:xfrm>
            <a:off x="327025" y="292100"/>
            <a:ext cx="361950" cy="361950"/>
            <a:chOff x="192" y="384"/>
            <a:chExt cx="336" cy="288"/>
          </a:xfrm>
        </p:grpSpPr>
        <p:sp>
          <p:nvSpPr>
            <p:cNvPr id="1064" name="AutoShape 40"/>
            <p:cNvSpPr>
              <a:spLocks noChangeArrowheads="1"/>
            </p:cNvSpPr>
            <p:nvPr userDrawn="1"/>
          </p:nvSpPr>
          <p:spPr bwMode="gray">
            <a:xfrm>
              <a:off x="192" y="384"/>
              <a:ext cx="192" cy="288"/>
            </a:xfrm>
            <a:prstGeom prst="chevron">
              <a:avLst>
                <a:gd name="adj" fmla="val 60935"/>
              </a:avLst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65" name="AutoShape 41"/>
            <p:cNvSpPr>
              <a:spLocks noChangeArrowheads="1"/>
            </p:cNvSpPr>
            <p:nvPr userDrawn="1"/>
          </p:nvSpPr>
          <p:spPr bwMode="gray">
            <a:xfrm>
              <a:off x="336" y="384"/>
              <a:ext cx="192" cy="288"/>
            </a:xfrm>
            <a:prstGeom prst="chevron">
              <a:avLst>
                <a:gd name="adj" fmla="val 60935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008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6764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33800" y="64008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굴림" pitchFamily="50" charset="-127"/>
              </a:defRPr>
            </a:lvl1pPr>
          </a:lstStyle>
          <a:p>
            <a:fld id="{5B090043-282F-473C-A9CC-80A1958417E4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ko-KR" smtClean="0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96738"/>
            <a:ext cx="912009" cy="4239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454919"/>
            <a:ext cx="6563072" cy="1470025"/>
          </a:xfrm>
        </p:spPr>
        <p:txBody>
          <a:bodyPr/>
          <a:lstStyle/>
          <a:p>
            <a:r>
              <a:rPr lang="en-US" altLang="ko-KR" sz="4000" b="0" dirty="0" smtClean="0">
                <a:solidFill>
                  <a:schemeClr val="tx1"/>
                </a:solidFill>
                <a:ea typeface="굴림" pitchFamily="50" charset="-127"/>
              </a:rPr>
              <a:t>Current </a:t>
            </a:r>
            <a:r>
              <a:rPr lang="en-US" altLang="ko-KR" sz="4000" b="0" dirty="0">
                <a:solidFill>
                  <a:schemeClr val="tx1"/>
                </a:solidFill>
                <a:ea typeface="굴림" pitchFamily="50" charset="-127"/>
              </a:rPr>
              <a:t>Issues of Governmental Accounting for Social Enterprise and Cooperative in South Korea</a:t>
            </a:r>
            <a:endParaRPr lang="en-US" altLang="ko-KR" dirty="0">
              <a:solidFill>
                <a:schemeClr val="tx1"/>
              </a:solidFill>
              <a:ea typeface="굴림" pitchFamily="50" charset="-127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5852120"/>
            <a:ext cx="5867400" cy="457200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en-US" altLang="ko-KR" sz="2000" dirty="0" err="1" smtClean="0">
                <a:ea typeface="굴림" pitchFamily="50" charset="-127"/>
              </a:rPr>
              <a:t>Nemoto</a:t>
            </a:r>
            <a:r>
              <a:rPr lang="en-US" altLang="ko-KR" sz="2000" dirty="0" smtClean="0">
                <a:ea typeface="굴림" pitchFamily="50" charset="-127"/>
              </a:rPr>
              <a:t> </a:t>
            </a:r>
            <a:r>
              <a:rPr lang="en-US" altLang="ko-KR" sz="2000" dirty="0" err="1" smtClean="0">
                <a:ea typeface="굴림" pitchFamily="50" charset="-127"/>
              </a:rPr>
              <a:t>Masatsugu</a:t>
            </a:r>
            <a:endParaRPr lang="en-US" altLang="ko-KR" sz="2000" dirty="0" smtClean="0">
              <a:ea typeface="굴림" pitchFamily="50" charset="-127"/>
            </a:endParaRPr>
          </a:p>
          <a:p>
            <a:pPr>
              <a:lnSpc>
                <a:spcPts val="2000"/>
              </a:lnSpc>
            </a:pPr>
            <a:r>
              <a:rPr lang="en-US" altLang="ko-KR" sz="2000" dirty="0" smtClean="0">
                <a:ea typeface="굴림" pitchFamily="50" charset="-127"/>
              </a:rPr>
              <a:t>Social Science Research Institute,</a:t>
            </a:r>
          </a:p>
          <a:p>
            <a:pPr>
              <a:lnSpc>
                <a:spcPts val="2000"/>
              </a:lnSpc>
            </a:pPr>
            <a:r>
              <a:rPr lang="en-US" altLang="ko-KR" sz="2000" dirty="0" err="1" smtClean="0">
                <a:ea typeface="굴림" pitchFamily="50" charset="-127"/>
              </a:rPr>
              <a:t>Chungbuk</a:t>
            </a:r>
            <a:r>
              <a:rPr lang="en-US" altLang="ko-KR" sz="2000" dirty="0" smtClean="0">
                <a:ea typeface="굴림" pitchFamily="50" charset="-127"/>
              </a:rPr>
              <a:t> National University, Korea</a:t>
            </a:r>
            <a:endParaRPr lang="en-US" altLang="ko-KR" sz="2000" dirty="0">
              <a:ea typeface="굴림" pitchFamily="50" charset="-127"/>
            </a:endParaRPr>
          </a:p>
        </p:txBody>
      </p:sp>
      <p:grpSp>
        <p:nvGrpSpPr>
          <p:cNvPr id="2063" name="Group 15"/>
          <p:cNvGrpSpPr>
            <a:grpSpLocks/>
          </p:cNvGrpSpPr>
          <p:nvPr/>
        </p:nvGrpSpPr>
        <p:grpSpPr bwMode="auto">
          <a:xfrm>
            <a:off x="5508104" y="1143000"/>
            <a:ext cx="361950" cy="361950"/>
            <a:chOff x="192" y="384"/>
            <a:chExt cx="336" cy="288"/>
          </a:xfrm>
        </p:grpSpPr>
        <p:sp>
          <p:nvSpPr>
            <p:cNvPr id="2064" name="AutoShape 16"/>
            <p:cNvSpPr>
              <a:spLocks noChangeArrowheads="1"/>
            </p:cNvSpPr>
            <p:nvPr/>
          </p:nvSpPr>
          <p:spPr bwMode="gray">
            <a:xfrm>
              <a:off x="192" y="384"/>
              <a:ext cx="192" cy="288"/>
            </a:xfrm>
            <a:prstGeom prst="chevron">
              <a:avLst>
                <a:gd name="adj" fmla="val 60935"/>
              </a:avLst>
            </a:prstGeom>
            <a:solidFill>
              <a:schemeClr val="accent2">
                <a:alpha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65" name="AutoShape 17"/>
            <p:cNvSpPr>
              <a:spLocks noChangeArrowheads="1"/>
            </p:cNvSpPr>
            <p:nvPr/>
          </p:nvSpPr>
          <p:spPr bwMode="gray">
            <a:xfrm>
              <a:off x="336" y="384"/>
              <a:ext cx="192" cy="288"/>
            </a:xfrm>
            <a:prstGeom prst="chevron">
              <a:avLst>
                <a:gd name="adj" fmla="val 60935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152400"/>
            <a:ext cx="8015039" cy="641350"/>
          </a:xfrm>
          <a:noFill/>
          <a:ln/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Problems of Social Enterprise</a:t>
            </a:r>
            <a:endParaRPr lang="en-US" altLang="ko-KR" dirty="0">
              <a:ea typeface="굴림" pitchFamily="50" charset="-127"/>
            </a:endParaRPr>
          </a:p>
        </p:txBody>
      </p:sp>
      <p:grpSp>
        <p:nvGrpSpPr>
          <p:cNvPr id="95235" name="Group 3"/>
          <p:cNvGrpSpPr>
            <a:grpSpLocks/>
          </p:cNvGrpSpPr>
          <p:nvPr/>
        </p:nvGrpSpPr>
        <p:grpSpPr bwMode="auto">
          <a:xfrm>
            <a:off x="6070600" y="2187575"/>
            <a:ext cx="2157413" cy="3425825"/>
            <a:chOff x="642" y="1572"/>
            <a:chExt cx="1359" cy="2158"/>
          </a:xfrm>
        </p:grpSpPr>
        <p:sp>
          <p:nvSpPr>
            <p:cNvPr id="95236" name="Freeform 4"/>
            <p:cNvSpPr>
              <a:spLocks/>
            </p:cNvSpPr>
            <p:nvPr/>
          </p:nvSpPr>
          <p:spPr bwMode="gray">
            <a:xfrm>
              <a:off x="642" y="1572"/>
              <a:ext cx="1359" cy="2158"/>
            </a:xfrm>
            <a:custGeom>
              <a:avLst/>
              <a:gdLst>
                <a:gd name="T0" fmla="*/ 0 w 1359"/>
                <a:gd name="T1" fmla="*/ 207 h 2158"/>
                <a:gd name="T2" fmla="*/ 1 w 1359"/>
                <a:gd name="T3" fmla="*/ 1987 h 2158"/>
                <a:gd name="T4" fmla="*/ 309 w 1359"/>
                <a:gd name="T5" fmla="*/ 2154 h 2158"/>
                <a:gd name="T6" fmla="*/ 681 w 1359"/>
                <a:gd name="T7" fmla="*/ 2040 h 2158"/>
                <a:gd name="T8" fmla="*/ 999 w 1359"/>
                <a:gd name="T9" fmla="*/ 1902 h 2158"/>
                <a:gd name="T10" fmla="*/ 1359 w 1359"/>
                <a:gd name="T11" fmla="*/ 2017 h 2158"/>
                <a:gd name="T12" fmla="*/ 1359 w 1359"/>
                <a:gd name="T13" fmla="*/ 180 h 2158"/>
                <a:gd name="T14" fmla="*/ 1025 w 1359"/>
                <a:gd name="T15" fmla="*/ 21 h 2158"/>
                <a:gd name="T16" fmla="*/ 366 w 1359"/>
                <a:gd name="T17" fmla="*/ 378 h 2158"/>
                <a:gd name="T18" fmla="*/ 0 w 1359"/>
                <a:gd name="T19" fmla="*/ 207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82353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ko-KR" altLang="en-US"/>
            </a:p>
          </p:txBody>
        </p:sp>
        <p:sp>
          <p:nvSpPr>
            <p:cNvPr id="95237" name="Freeform 5"/>
            <p:cNvSpPr>
              <a:spLocks/>
            </p:cNvSpPr>
            <p:nvPr/>
          </p:nvSpPr>
          <p:spPr bwMode="gray">
            <a:xfrm>
              <a:off x="650" y="1576"/>
              <a:ext cx="1348" cy="377"/>
            </a:xfrm>
            <a:custGeom>
              <a:avLst/>
              <a:gdLst>
                <a:gd name="T0" fmla="*/ 0 w 1348"/>
                <a:gd name="T1" fmla="*/ 183 h 341"/>
                <a:gd name="T2" fmla="*/ 309 w 1348"/>
                <a:gd name="T3" fmla="*/ 340 h 341"/>
                <a:gd name="T4" fmla="*/ 670 w 1348"/>
                <a:gd name="T5" fmla="*/ 225 h 341"/>
                <a:gd name="T6" fmla="*/ 1042 w 1348"/>
                <a:gd name="T7" fmla="*/ 9 h 341"/>
                <a:gd name="T8" fmla="*/ 1348 w 1348"/>
                <a:gd name="T9" fmla="*/ 165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5238" name="Freeform 6"/>
            <p:cNvSpPr>
              <a:spLocks/>
            </p:cNvSpPr>
            <p:nvPr/>
          </p:nvSpPr>
          <p:spPr bwMode="gray">
            <a:xfrm>
              <a:off x="653" y="3473"/>
              <a:ext cx="1345" cy="255"/>
            </a:xfrm>
            <a:custGeom>
              <a:avLst/>
              <a:gdLst>
                <a:gd name="T0" fmla="*/ 1345 w 1345"/>
                <a:gd name="T1" fmla="*/ 118 h 255"/>
                <a:gd name="T2" fmla="*/ 1015 w 1345"/>
                <a:gd name="T3" fmla="*/ 1 h 255"/>
                <a:gd name="T4" fmla="*/ 718 w 1345"/>
                <a:gd name="T5" fmla="*/ 112 h 255"/>
                <a:gd name="T6" fmla="*/ 295 w 1345"/>
                <a:gd name="T7" fmla="*/ 253 h 255"/>
                <a:gd name="T8" fmla="*/ 0 w 1345"/>
                <a:gd name="T9" fmla="*/ 10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95239" name="Group 7"/>
          <p:cNvGrpSpPr>
            <a:grpSpLocks/>
          </p:cNvGrpSpPr>
          <p:nvPr/>
        </p:nvGrpSpPr>
        <p:grpSpPr bwMode="auto">
          <a:xfrm>
            <a:off x="3425825" y="2187575"/>
            <a:ext cx="2157413" cy="3425825"/>
            <a:chOff x="642" y="1572"/>
            <a:chExt cx="1359" cy="2158"/>
          </a:xfrm>
        </p:grpSpPr>
        <p:sp>
          <p:nvSpPr>
            <p:cNvPr id="95240" name="Freeform 8"/>
            <p:cNvSpPr>
              <a:spLocks/>
            </p:cNvSpPr>
            <p:nvPr/>
          </p:nvSpPr>
          <p:spPr bwMode="gray">
            <a:xfrm>
              <a:off x="642" y="1572"/>
              <a:ext cx="1359" cy="2158"/>
            </a:xfrm>
            <a:custGeom>
              <a:avLst/>
              <a:gdLst>
                <a:gd name="T0" fmla="*/ 0 w 1359"/>
                <a:gd name="T1" fmla="*/ 207 h 2158"/>
                <a:gd name="T2" fmla="*/ 1 w 1359"/>
                <a:gd name="T3" fmla="*/ 1987 h 2158"/>
                <a:gd name="T4" fmla="*/ 309 w 1359"/>
                <a:gd name="T5" fmla="*/ 2154 h 2158"/>
                <a:gd name="T6" fmla="*/ 681 w 1359"/>
                <a:gd name="T7" fmla="*/ 2040 h 2158"/>
                <a:gd name="T8" fmla="*/ 999 w 1359"/>
                <a:gd name="T9" fmla="*/ 1902 h 2158"/>
                <a:gd name="T10" fmla="*/ 1359 w 1359"/>
                <a:gd name="T11" fmla="*/ 2017 h 2158"/>
                <a:gd name="T12" fmla="*/ 1359 w 1359"/>
                <a:gd name="T13" fmla="*/ 180 h 2158"/>
                <a:gd name="T14" fmla="*/ 1025 w 1359"/>
                <a:gd name="T15" fmla="*/ 21 h 2158"/>
                <a:gd name="T16" fmla="*/ 366 w 1359"/>
                <a:gd name="T17" fmla="*/ 378 h 2158"/>
                <a:gd name="T18" fmla="*/ 0 w 1359"/>
                <a:gd name="T19" fmla="*/ 207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98431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ko-KR" altLang="en-US"/>
            </a:p>
          </p:txBody>
        </p:sp>
        <p:sp>
          <p:nvSpPr>
            <p:cNvPr id="95241" name="Freeform 9"/>
            <p:cNvSpPr>
              <a:spLocks/>
            </p:cNvSpPr>
            <p:nvPr/>
          </p:nvSpPr>
          <p:spPr bwMode="gray">
            <a:xfrm>
              <a:off x="650" y="1576"/>
              <a:ext cx="1348" cy="377"/>
            </a:xfrm>
            <a:custGeom>
              <a:avLst/>
              <a:gdLst>
                <a:gd name="T0" fmla="*/ 0 w 1348"/>
                <a:gd name="T1" fmla="*/ 183 h 341"/>
                <a:gd name="T2" fmla="*/ 309 w 1348"/>
                <a:gd name="T3" fmla="*/ 340 h 341"/>
                <a:gd name="T4" fmla="*/ 670 w 1348"/>
                <a:gd name="T5" fmla="*/ 225 h 341"/>
                <a:gd name="T6" fmla="*/ 1042 w 1348"/>
                <a:gd name="T7" fmla="*/ 9 h 341"/>
                <a:gd name="T8" fmla="*/ 1348 w 1348"/>
                <a:gd name="T9" fmla="*/ 165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5242" name="Freeform 10"/>
            <p:cNvSpPr>
              <a:spLocks/>
            </p:cNvSpPr>
            <p:nvPr/>
          </p:nvSpPr>
          <p:spPr bwMode="gray">
            <a:xfrm>
              <a:off x="653" y="3473"/>
              <a:ext cx="1345" cy="255"/>
            </a:xfrm>
            <a:custGeom>
              <a:avLst/>
              <a:gdLst>
                <a:gd name="T0" fmla="*/ 1345 w 1345"/>
                <a:gd name="T1" fmla="*/ 118 h 255"/>
                <a:gd name="T2" fmla="*/ 1015 w 1345"/>
                <a:gd name="T3" fmla="*/ 1 h 255"/>
                <a:gd name="T4" fmla="*/ 718 w 1345"/>
                <a:gd name="T5" fmla="*/ 112 h 255"/>
                <a:gd name="T6" fmla="*/ 295 w 1345"/>
                <a:gd name="T7" fmla="*/ 253 h 255"/>
                <a:gd name="T8" fmla="*/ 0 w 1345"/>
                <a:gd name="T9" fmla="*/ 10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95243" name="Picture 11" descr="shadow_1_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71525" y="5116513"/>
            <a:ext cx="2349500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244" name="Group 12"/>
          <p:cNvGrpSpPr>
            <a:grpSpLocks/>
          </p:cNvGrpSpPr>
          <p:nvPr/>
        </p:nvGrpSpPr>
        <p:grpSpPr bwMode="auto">
          <a:xfrm>
            <a:off x="763588" y="2236788"/>
            <a:ext cx="2157412" cy="3425825"/>
            <a:chOff x="642" y="1572"/>
            <a:chExt cx="1359" cy="2158"/>
          </a:xfrm>
        </p:grpSpPr>
        <p:sp>
          <p:nvSpPr>
            <p:cNvPr id="95245" name="Freeform 13"/>
            <p:cNvSpPr>
              <a:spLocks/>
            </p:cNvSpPr>
            <p:nvPr/>
          </p:nvSpPr>
          <p:spPr bwMode="gray">
            <a:xfrm>
              <a:off x="642" y="1572"/>
              <a:ext cx="1359" cy="2158"/>
            </a:xfrm>
            <a:custGeom>
              <a:avLst/>
              <a:gdLst>
                <a:gd name="T0" fmla="*/ 0 w 1359"/>
                <a:gd name="T1" fmla="*/ 207 h 2158"/>
                <a:gd name="T2" fmla="*/ 1 w 1359"/>
                <a:gd name="T3" fmla="*/ 1987 h 2158"/>
                <a:gd name="T4" fmla="*/ 309 w 1359"/>
                <a:gd name="T5" fmla="*/ 2154 h 2158"/>
                <a:gd name="T6" fmla="*/ 681 w 1359"/>
                <a:gd name="T7" fmla="*/ 2040 h 2158"/>
                <a:gd name="T8" fmla="*/ 999 w 1359"/>
                <a:gd name="T9" fmla="*/ 1902 h 2158"/>
                <a:gd name="T10" fmla="*/ 1359 w 1359"/>
                <a:gd name="T11" fmla="*/ 2017 h 2158"/>
                <a:gd name="T12" fmla="*/ 1359 w 1359"/>
                <a:gd name="T13" fmla="*/ 180 h 2158"/>
                <a:gd name="T14" fmla="*/ 1025 w 1359"/>
                <a:gd name="T15" fmla="*/ 21 h 2158"/>
                <a:gd name="T16" fmla="*/ 366 w 1359"/>
                <a:gd name="T17" fmla="*/ 378 h 2158"/>
                <a:gd name="T18" fmla="*/ 0 w 1359"/>
                <a:gd name="T19" fmla="*/ 207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85882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ko-KR" altLang="en-US"/>
            </a:p>
          </p:txBody>
        </p:sp>
        <p:sp>
          <p:nvSpPr>
            <p:cNvPr id="95246" name="Freeform 14"/>
            <p:cNvSpPr>
              <a:spLocks/>
            </p:cNvSpPr>
            <p:nvPr/>
          </p:nvSpPr>
          <p:spPr bwMode="gray">
            <a:xfrm>
              <a:off x="650" y="1576"/>
              <a:ext cx="1348" cy="377"/>
            </a:xfrm>
            <a:custGeom>
              <a:avLst/>
              <a:gdLst>
                <a:gd name="T0" fmla="*/ 0 w 1348"/>
                <a:gd name="T1" fmla="*/ 183 h 341"/>
                <a:gd name="T2" fmla="*/ 309 w 1348"/>
                <a:gd name="T3" fmla="*/ 340 h 341"/>
                <a:gd name="T4" fmla="*/ 670 w 1348"/>
                <a:gd name="T5" fmla="*/ 225 h 341"/>
                <a:gd name="T6" fmla="*/ 1042 w 1348"/>
                <a:gd name="T7" fmla="*/ 9 h 341"/>
                <a:gd name="T8" fmla="*/ 1348 w 1348"/>
                <a:gd name="T9" fmla="*/ 165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5247" name="Freeform 15"/>
            <p:cNvSpPr>
              <a:spLocks/>
            </p:cNvSpPr>
            <p:nvPr/>
          </p:nvSpPr>
          <p:spPr bwMode="gray">
            <a:xfrm>
              <a:off x="653" y="3473"/>
              <a:ext cx="1345" cy="255"/>
            </a:xfrm>
            <a:custGeom>
              <a:avLst/>
              <a:gdLst>
                <a:gd name="T0" fmla="*/ 1345 w 1345"/>
                <a:gd name="T1" fmla="*/ 118 h 255"/>
                <a:gd name="T2" fmla="*/ 1015 w 1345"/>
                <a:gd name="T3" fmla="*/ 1 h 255"/>
                <a:gd name="T4" fmla="*/ 718 w 1345"/>
                <a:gd name="T5" fmla="*/ 112 h 255"/>
                <a:gd name="T6" fmla="*/ 295 w 1345"/>
                <a:gd name="T7" fmla="*/ 253 h 255"/>
                <a:gd name="T8" fmla="*/ 0 w 1345"/>
                <a:gd name="T9" fmla="*/ 10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95248" name="Text Box 16"/>
          <p:cNvSpPr txBox="1">
            <a:spLocks noChangeArrowheads="1"/>
          </p:cNvSpPr>
          <p:nvPr/>
        </p:nvSpPr>
        <p:spPr bwMode="gray">
          <a:xfrm>
            <a:off x="762000" y="3642477"/>
            <a:ext cx="2133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600" dirty="0" smtClean="0">
                <a:solidFill>
                  <a:srgbClr val="FFFFFF"/>
                </a:solidFill>
                <a:ea typeface="굴림" pitchFamily="50" charset="-127"/>
                <a:cs typeface="Arial" charset="0"/>
              </a:rPr>
              <a:t>Due to governmental certification system</a:t>
            </a:r>
            <a:endParaRPr lang="en-US" altLang="ko-KR" sz="1600" dirty="0">
              <a:solidFill>
                <a:srgbClr val="FFFFFF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95249" name="Text Box 17"/>
          <p:cNvSpPr txBox="1">
            <a:spLocks noChangeArrowheads="1"/>
          </p:cNvSpPr>
          <p:nvPr/>
        </p:nvSpPr>
        <p:spPr bwMode="gray">
          <a:xfrm>
            <a:off x="6070600" y="3727450"/>
            <a:ext cx="2133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ko-KR" sz="1600" dirty="0" smtClean="0">
                <a:solidFill>
                  <a:srgbClr val="FFFFFF"/>
                </a:solidFill>
                <a:ea typeface="굴림" pitchFamily="50" charset="-127"/>
                <a:cs typeface="Arial" charset="0"/>
              </a:rPr>
              <a:t>Social enterprises are checked by governmental paperwork, not by citizens</a:t>
            </a:r>
            <a:endParaRPr lang="en-US" altLang="ko-KR" sz="1600" dirty="0">
              <a:solidFill>
                <a:srgbClr val="FFFFFF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95250" name="Text Box 18"/>
          <p:cNvSpPr txBox="1">
            <a:spLocks noChangeArrowheads="1"/>
          </p:cNvSpPr>
          <p:nvPr/>
        </p:nvSpPr>
        <p:spPr bwMode="white">
          <a:xfrm>
            <a:off x="949325" y="2927350"/>
            <a:ext cx="1749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b="1" dirty="0" smtClean="0">
                <a:solidFill>
                  <a:srgbClr val="FFFFFF"/>
                </a:solidFill>
                <a:ea typeface="굴림" pitchFamily="50" charset="-127"/>
                <a:cs typeface="Arial" charset="0"/>
              </a:rPr>
              <a:t>Limitation of diversity</a:t>
            </a:r>
            <a:endParaRPr lang="en-US" altLang="ko-KR" sz="1600" b="1" dirty="0">
              <a:solidFill>
                <a:srgbClr val="FFFFFF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95251" name="Rectangle 19"/>
          <p:cNvSpPr>
            <a:spLocks noChangeArrowheads="1"/>
          </p:cNvSpPr>
          <p:nvPr/>
        </p:nvSpPr>
        <p:spPr bwMode="gray">
          <a:xfrm>
            <a:off x="941388" y="5721350"/>
            <a:ext cx="71231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ko-KR" altLang="en-US" b="1" dirty="0">
                <a:ea typeface="굴림" pitchFamily="50" charset="-127"/>
                <a:cs typeface="Arial" charset="0"/>
              </a:rPr>
              <a:t>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Support system should be changed from government dependence </a:t>
            </a:r>
            <a:r>
              <a:rPr lang="en-US" altLang="ko-KR" b="1" dirty="0">
                <a:ea typeface="굴림" pitchFamily="50" charset="-127"/>
                <a:cs typeface="Arial" charset="0"/>
              </a:rPr>
              <a:t>to citizen oriented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perspective.</a:t>
            </a:r>
            <a:endParaRPr lang="en-US" altLang="ko-KR" b="1" dirty="0">
              <a:ea typeface="굴림" pitchFamily="50" charset="-127"/>
              <a:cs typeface="Arial" charset="0"/>
            </a:endParaRPr>
          </a:p>
        </p:txBody>
      </p:sp>
      <p:grpSp>
        <p:nvGrpSpPr>
          <p:cNvPr id="95252" name="Group 20"/>
          <p:cNvGrpSpPr>
            <a:grpSpLocks/>
          </p:cNvGrpSpPr>
          <p:nvPr/>
        </p:nvGrpSpPr>
        <p:grpSpPr bwMode="auto">
          <a:xfrm>
            <a:off x="958850" y="1978025"/>
            <a:ext cx="720725" cy="822325"/>
            <a:chOff x="192" y="1917"/>
            <a:chExt cx="1042" cy="1102"/>
          </a:xfrm>
        </p:grpSpPr>
        <p:grpSp>
          <p:nvGrpSpPr>
            <p:cNvPr id="95253" name="Group 21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95254" name="Picture 22" descr="light_shadow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255" name="Picture 23" descr="circuler_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5256" name="Oval 24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pic>
          <p:nvPicPr>
            <p:cNvPr id="95257" name="Picture 25" descr="Picture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5258" name="WordArt 26"/>
          <p:cNvSpPr>
            <a:spLocks noChangeArrowheads="1" noChangeShapeType="1" noTextEdit="1"/>
          </p:cNvSpPr>
          <p:nvPr/>
        </p:nvSpPr>
        <p:spPr bwMode="gray">
          <a:xfrm>
            <a:off x="1050925" y="2165350"/>
            <a:ext cx="520700" cy="4206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i="1" kern="10">
                <a:solidFill>
                  <a:srgbClr val="FCFCFC">
                    <a:alpha val="60001"/>
                  </a:srgbClr>
                </a:solidFill>
                <a:latin typeface="Arial Black"/>
              </a:rPr>
              <a:t>01</a:t>
            </a:r>
            <a:endParaRPr lang="ko-KR" altLang="en-US" sz="3600" i="1" kern="10">
              <a:solidFill>
                <a:srgbClr val="FCFCFC">
                  <a:alpha val="60001"/>
                </a:srgbClr>
              </a:solidFill>
              <a:latin typeface="Arial Black"/>
            </a:endParaRPr>
          </a:p>
        </p:txBody>
      </p:sp>
      <p:sp>
        <p:nvSpPr>
          <p:cNvPr id="95259" name="Line 27"/>
          <p:cNvSpPr>
            <a:spLocks noChangeShapeType="1"/>
          </p:cNvSpPr>
          <p:nvPr/>
        </p:nvSpPr>
        <p:spPr bwMode="gray">
          <a:xfrm>
            <a:off x="879475" y="3573016"/>
            <a:ext cx="1916113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  <a:headEnd/>
            <a:tailE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5260" name="Text Box 28"/>
          <p:cNvSpPr txBox="1">
            <a:spLocks noChangeArrowheads="1"/>
          </p:cNvSpPr>
          <p:nvPr/>
        </p:nvSpPr>
        <p:spPr bwMode="white">
          <a:xfrm>
            <a:off x="3613150" y="2906713"/>
            <a:ext cx="1749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b="1" dirty="0" smtClean="0">
                <a:solidFill>
                  <a:srgbClr val="FFFFFF"/>
                </a:solidFill>
                <a:ea typeface="굴림" pitchFamily="50" charset="-127"/>
                <a:cs typeface="Arial" charset="0"/>
              </a:rPr>
              <a:t>Dependence on government</a:t>
            </a:r>
            <a:endParaRPr lang="en-US" altLang="ko-KR" sz="1600" b="1" dirty="0">
              <a:solidFill>
                <a:srgbClr val="FFFFFF"/>
              </a:solidFill>
              <a:ea typeface="굴림" pitchFamily="50" charset="-127"/>
              <a:cs typeface="Arial" charset="0"/>
            </a:endParaRPr>
          </a:p>
        </p:txBody>
      </p:sp>
      <p:grpSp>
        <p:nvGrpSpPr>
          <p:cNvPr id="95261" name="Group 29"/>
          <p:cNvGrpSpPr>
            <a:grpSpLocks/>
          </p:cNvGrpSpPr>
          <p:nvPr/>
        </p:nvGrpSpPr>
        <p:grpSpPr bwMode="auto">
          <a:xfrm>
            <a:off x="3573463" y="1922463"/>
            <a:ext cx="739775" cy="822325"/>
            <a:chOff x="2608" y="1076"/>
            <a:chExt cx="466" cy="518"/>
          </a:xfrm>
        </p:grpSpPr>
        <p:grpSp>
          <p:nvGrpSpPr>
            <p:cNvPr id="95262" name="Group 30"/>
            <p:cNvGrpSpPr>
              <a:grpSpLocks/>
            </p:cNvGrpSpPr>
            <p:nvPr/>
          </p:nvGrpSpPr>
          <p:grpSpPr bwMode="auto">
            <a:xfrm>
              <a:off x="2608" y="1076"/>
              <a:ext cx="466" cy="518"/>
              <a:chOff x="2608" y="1076"/>
              <a:chExt cx="466" cy="518"/>
            </a:xfrm>
          </p:grpSpPr>
          <p:pic>
            <p:nvPicPr>
              <p:cNvPr id="95263" name="Picture 31" descr="light_shadow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652" y="1482"/>
                <a:ext cx="384" cy="1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264" name="Picture 32" descr="circuler_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608" y="1076"/>
                <a:ext cx="466" cy="4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5265" name="Oval 33"/>
              <p:cNvSpPr>
                <a:spLocks noChangeArrowheads="1"/>
              </p:cNvSpPr>
              <p:nvPr/>
            </p:nvSpPr>
            <p:spPr bwMode="gray">
              <a:xfrm>
                <a:off x="2608" y="1076"/>
                <a:ext cx="463" cy="47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2">
                      <a:alpha val="55000"/>
                    </a:schemeClr>
                  </a:gs>
                  <a:gs pos="10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pic>
          <p:nvPicPr>
            <p:cNvPr id="95266" name="Picture 34" descr="Picture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665" y="1081"/>
              <a:ext cx="359" cy="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5267" name="WordArt 35"/>
          <p:cNvSpPr>
            <a:spLocks noChangeArrowheads="1" noChangeShapeType="1" noTextEdit="1"/>
          </p:cNvSpPr>
          <p:nvPr/>
        </p:nvSpPr>
        <p:spPr bwMode="gray">
          <a:xfrm>
            <a:off x="3686175" y="2097088"/>
            <a:ext cx="530225" cy="420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i="1" kern="10">
                <a:solidFill>
                  <a:srgbClr val="FCFCFC">
                    <a:alpha val="60001"/>
                  </a:srgbClr>
                </a:solidFill>
                <a:latin typeface="Arial Black"/>
              </a:rPr>
              <a:t>02</a:t>
            </a:r>
            <a:endParaRPr lang="ko-KR" altLang="en-US" sz="3600" i="1" kern="10">
              <a:solidFill>
                <a:srgbClr val="FCFCFC">
                  <a:alpha val="60001"/>
                </a:srgbClr>
              </a:solidFill>
              <a:latin typeface="Arial Black"/>
            </a:endParaRPr>
          </a:p>
        </p:txBody>
      </p:sp>
      <p:sp>
        <p:nvSpPr>
          <p:cNvPr id="95268" name="Line 36"/>
          <p:cNvSpPr>
            <a:spLocks noChangeShapeType="1"/>
          </p:cNvSpPr>
          <p:nvPr/>
        </p:nvSpPr>
        <p:spPr bwMode="gray">
          <a:xfrm>
            <a:off x="3513138" y="3578225"/>
            <a:ext cx="1916112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  <a:headEnd/>
            <a:tailE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5269" name="Text Box 37"/>
          <p:cNvSpPr txBox="1">
            <a:spLocks noChangeArrowheads="1"/>
          </p:cNvSpPr>
          <p:nvPr/>
        </p:nvSpPr>
        <p:spPr bwMode="white">
          <a:xfrm>
            <a:off x="6302375" y="2913063"/>
            <a:ext cx="1749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b="1" dirty="0">
                <a:solidFill>
                  <a:srgbClr val="FFFFFF"/>
                </a:solidFill>
                <a:ea typeface="굴림" pitchFamily="50" charset="-127"/>
                <a:cs typeface="Arial" charset="0"/>
              </a:rPr>
              <a:t>Lack </a:t>
            </a:r>
            <a:r>
              <a:rPr lang="en-US" altLang="ko-KR" sz="1600" b="1" dirty="0" smtClean="0">
                <a:solidFill>
                  <a:srgbClr val="FFFFFF"/>
                </a:solidFill>
                <a:ea typeface="굴림" pitchFamily="50" charset="-127"/>
                <a:cs typeface="Arial" charset="0"/>
              </a:rPr>
              <a:t>of citizen </a:t>
            </a:r>
            <a:r>
              <a:rPr lang="en-US" altLang="ko-KR" sz="1600" b="1" dirty="0">
                <a:solidFill>
                  <a:srgbClr val="FFFFFF"/>
                </a:solidFill>
                <a:ea typeface="굴림" pitchFamily="50" charset="-127"/>
                <a:cs typeface="Arial" charset="0"/>
              </a:rPr>
              <a:t>participation</a:t>
            </a:r>
          </a:p>
        </p:txBody>
      </p:sp>
      <p:pic>
        <p:nvPicPr>
          <p:cNvPr id="95270" name="Picture 38" descr="Picture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32538" y="1946275"/>
            <a:ext cx="569912" cy="26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71" name="Line 39"/>
          <p:cNvSpPr>
            <a:spLocks noChangeShapeType="1"/>
          </p:cNvSpPr>
          <p:nvPr/>
        </p:nvSpPr>
        <p:spPr bwMode="gray">
          <a:xfrm>
            <a:off x="6202363" y="3575050"/>
            <a:ext cx="1916112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  <a:headEnd/>
            <a:tailE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95273" name="Group 41"/>
          <p:cNvGrpSpPr>
            <a:grpSpLocks/>
          </p:cNvGrpSpPr>
          <p:nvPr/>
        </p:nvGrpSpPr>
        <p:grpSpPr bwMode="auto">
          <a:xfrm>
            <a:off x="6219825" y="1933575"/>
            <a:ext cx="739775" cy="822325"/>
            <a:chOff x="2608" y="1076"/>
            <a:chExt cx="466" cy="518"/>
          </a:xfrm>
        </p:grpSpPr>
        <p:grpSp>
          <p:nvGrpSpPr>
            <p:cNvPr id="95274" name="Group 42"/>
            <p:cNvGrpSpPr>
              <a:grpSpLocks/>
            </p:cNvGrpSpPr>
            <p:nvPr/>
          </p:nvGrpSpPr>
          <p:grpSpPr bwMode="auto">
            <a:xfrm>
              <a:off x="2608" y="1076"/>
              <a:ext cx="466" cy="518"/>
              <a:chOff x="2608" y="1076"/>
              <a:chExt cx="466" cy="518"/>
            </a:xfrm>
          </p:grpSpPr>
          <p:pic>
            <p:nvPicPr>
              <p:cNvPr id="95275" name="Picture 43" descr="light_shadow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652" y="1482"/>
                <a:ext cx="384" cy="1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276" name="Picture 44" descr="circuler_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608" y="1076"/>
                <a:ext cx="466" cy="4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5277" name="Oval 45"/>
              <p:cNvSpPr>
                <a:spLocks noChangeArrowheads="1"/>
              </p:cNvSpPr>
              <p:nvPr/>
            </p:nvSpPr>
            <p:spPr bwMode="gray">
              <a:xfrm>
                <a:off x="2608" y="1076"/>
                <a:ext cx="463" cy="47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hlink">
                      <a:alpha val="55000"/>
                    </a:schemeClr>
                  </a:gs>
                  <a:gs pos="10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pic>
          <p:nvPicPr>
            <p:cNvPr id="95278" name="Picture 46" descr="Picture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665" y="1081"/>
              <a:ext cx="359" cy="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5279" name="WordArt 47"/>
          <p:cNvSpPr>
            <a:spLocks noChangeArrowheads="1" noChangeShapeType="1" noTextEdit="1"/>
          </p:cNvSpPr>
          <p:nvPr/>
        </p:nvSpPr>
        <p:spPr bwMode="gray">
          <a:xfrm>
            <a:off x="6343650" y="2112963"/>
            <a:ext cx="530225" cy="420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i="1" kern="10">
                <a:solidFill>
                  <a:srgbClr val="FCFCFC">
                    <a:alpha val="60001"/>
                  </a:srgbClr>
                </a:solidFill>
                <a:latin typeface="Arial Black"/>
              </a:rPr>
              <a:t>03</a:t>
            </a:r>
            <a:endParaRPr lang="ko-KR" altLang="en-US" sz="3600" i="1" kern="10">
              <a:solidFill>
                <a:srgbClr val="FCFCFC">
                  <a:alpha val="60001"/>
                </a:srgbClr>
              </a:solidFill>
              <a:latin typeface="Arial Black"/>
            </a:endParaRPr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gray">
          <a:xfrm>
            <a:off x="3446512" y="3642744"/>
            <a:ext cx="2133600" cy="41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US" altLang="ko-KR" sz="1600" dirty="0" smtClean="0">
                <a:solidFill>
                  <a:srgbClr val="FFFFFF"/>
                </a:solidFill>
                <a:ea typeface="굴림" pitchFamily="50" charset="-127"/>
                <a:cs typeface="Arial" charset="0"/>
              </a:rPr>
              <a:t>Because of subsidy</a:t>
            </a:r>
            <a:endParaRPr lang="en-US" altLang="ko-KR" sz="1600" dirty="0">
              <a:solidFill>
                <a:srgbClr val="FFFFFF"/>
              </a:solidFill>
              <a:ea typeface="굴림" pitchFamily="50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829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152400"/>
            <a:ext cx="7366967" cy="641350"/>
          </a:xfrm>
        </p:spPr>
        <p:txBody>
          <a:bodyPr/>
          <a:lstStyle/>
          <a:p>
            <a:r>
              <a:rPr lang="en-US" altLang="ko-KR" dirty="0">
                <a:ea typeface="굴림" pitchFamily="50" charset="-127"/>
              </a:rPr>
              <a:t>Coop Principles and </a:t>
            </a:r>
            <a:r>
              <a:rPr lang="en-US" altLang="ko-KR" dirty="0" smtClean="0">
                <a:ea typeface="굴림" pitchFamily="50" charset="-127"/>
              </a:rPr>
              <a:t>Values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33400" y="1676400"/>
            <a:ext cx="8153400" cy="3194050"/>
          </a:xfrm>
          <a:noFill/>
          <a:ln/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ko-KR" sz="2800" b="1" dirty="0" smtClean="0">
                <a:solidFill>
                  <a:srgbClr val="000000"/>
                </a:solidFill>
                <a:ea typeface="굴림" pitchFamily="50" charset="-127"/>
              </a:rPr>
              <a:t>Voluntary </a:t>
            </a:r>
            <a:r>
              <a:rPr lang="en-US" altLang="ko-KR" sz="2800" b="1" dirty="0">
                <a:solidFill>
                  <a:srgbClr val="000000"/>
                </a:solidFill>
                <a:ea typeface="굴림" pitchFamily="50" charset="-127"/>
              </a:rPr>
              <a:t>and open </a:t>
            </a:r>
            <a:r>
              <a:rPr lang="en-US" altLang="ko-KR" sz="2800" b="1" dirty="0" smtClean="0">
                <a:solidFill>
                  <a:srgbClr val="000000"/>
                </a:solidFill>
                <a:ea typeface="굴림" pitchFamily="50" charset="-127"/>
              </a:rPr>
              <a:t>membership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2800" b="1" u="sng" dirty="0" smtClean="0">
                <a:solidFill>
                  <a:srgbClr val="000000"/>
                </a:solidFill>
                <a:ea typeface="굴림" pitchFamily="50" charset="-127"/>
              </a:rPr>
              <a:t>Democratic </a:t>
            </a:r>
            <a:r>
              <a:rPr lang="en-US" altLang="ko-KR" sz="2800" b="1" u="sng" dirty="0">
                <a:solidFill>
                  <a:srgbClr val="000000"/>
                </a:solidFill>
                <a:ea typeface="굴림" pitchFamily="50" charset="-127"/>
              </a:rPr>
              <a:t>member </a:t>
            </a:r>
            <a:r>
              <a:rPr lang="en-US" altLang="ko-KR" sz="2800" b="1" u="sng" dirty="0" smtClean="0">
                <a:solidFill>
                  <a:srgbClr val="000000"/>
                </a:solidFill>
                <a:ea typeface="굴림" pitchFamily="50" charset="-127"/>
              </a:rPr>
              <a:t>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2800" b="1" dirty="0" smtClean="0">
                <a:solidFill>
                  <a:srgbClr val="000000"/>
                </a:solidFill>
                <a:ea typeface="굴림" pitchFamily="50" charset="-127"/>
              </a:rPr>
              <a:t>Economic </a:t>
            </a:r>
            <a:r>
              <a:rPr lang="en-US" altLang="ko-KR" sz="2800" b="1" dirty="0">
                <a:solidFill>
                  <a:srgbClr val="000000"/>
                </a:solidFill>
                <a:ea typeface="굴림" pitchFamily="50" charset="-127"/>
              </a:rPr>
              <a:t>participation by </a:t>
            </a:r>
            <a:r>
              <a:rPr lang="en-US" altLang="ko-KR" sz="2800" b="1" dirty="0" smtClean="0">
                <a:solidFill>
                  <a:srgbClr val="000000"/>
                </a:solidFill>
                <a:ea typeface="굴림" pitchFamily="50" charset="-127"/>
              </a:rPr>
              <a:t>members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2800" b="1" dirty="0" smtClean="0">
                <a:solidFill>
                  <a:srgbClr val="000000"/>
                </a:solidFill>
                <a:ea typeface="굴림" pitchFamily="50" charset="-127"/>
              </a:rPr>
              <a:t>Autonomy </a:t>
            </a:r>
            <a:r>
              <a:rPr lang="en-US" altLang="ko-KR" sz="2800" b="1" dirty="0">
                <a:solidFill>
                  <a:srgbClr val="000000"/>
                </a:solidFill>
                <a:ea typeface="굴림" pitchFamily="50" charset="-127"/>
              </a:rPr>
              <a:t>and </a:t>
            </a:r>
            <a:r>
              <a:rPr lang="en-US" altLang="ko-KR" sz="2800" b="1" dirty="0" smtClean="0">
                <a:solidFill>
                  <a:srgbClr val="000000"/>
                </a:solidFill>
                <a:ea typeface="굴림" pitchFamily="50" charset="-127"/>
              </a:rPr>
              <a:t>independence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2800" b="1" u="sng" dirty="0" smtClean="0">
                <a:solidFill>
                  <a:srgbClr val="000000"/>
                </a:solidFill>
                <a:ea typeface="굴림" pitchFamily="50" charset="-127"/>
              </a:rPr>
              <a:t>Education</a:t>
            </a:r>
            <a:r>
              <a:rPr lang="en-US" altLang="ko-KR" sz="2800" b="1" u="sng" dirty="0">
                <a:solidFill>
                  <a:srgbClr val="000000"/>
                </a:solidFill>
                <a:ea typeface="굴림" pitchFamily="50" charset="-127"/>
              </a:rPr>
              <a:t>, training and </a:t>
            </a:r>
            <a:r>
              <a:rPr lang="en-US" altLang="ko-KR" sz="2800" b="1" u="sng" dirty="0" smtClean="0">
                <a:solidFill>
                  <a:srgbClr val="000000"/>
                </a:solidFill>
                <a:ea typeface="굴림" pitchFamily="50" charset="-127"/>
              </a:rPr>
              <a:t>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2800" b="1" dirty="0" smtClean="0">
                <a:solidFill>
                  <a:srgbClr val="000000"/>
                </a:solidFill>
                <a:ea typeface="굴림" pitchFamily="50" charset="-127"/>
              </a:rPr>
              <a:t>Cooperation </a:t>
            </a:r>
            <a:r>
              <a:rPr lang="en-US" altLang="ko-KR" sz="2800" b="1" dirty="0">
                <a:solidFill>
                  <a:srgbClr val="000000"/>
                </a:solidFill>
                <a:ea typeface="굴림" pitchFamily="50" charset="-127"/>
              </a:rPr>
              <a:t>among </a:t>
            </a:r>
            <a:r>
              <a:rPr lang="en-US" altLang="ko-KR" sz="2800" b="1" dirty="0" smtClean="0">
                <a:solidFill>
                  <a:srgbClr val="000000"/>
                </a:solidFill>
                <a:ea typeface="굴림" pitchFamily="50" charset="-127"/>
              </a:rPr>
              <a:t>cooperatives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2800" b="1" dirty="0" smtClean="0">
                <a:solidFill>
                  <a:srgbClr val="000000"/>
                </a:solidFill>
                <a:ea typeface="굴림" pitchFamily="50" charset="-127"/>
              </a:rPr>
              <a:t>Concern </a:t>
            </a:r>
            <a:r>
              <a:rPr lang="en-US" altLang="ko-KR" sz="2800" b="1" dirty="0">
                <a:solidFill>
                  <a:srgbClr val="000000"/>
                </a:solidFill>
                <a:ea typeface="굴림" pitchFamily="50" charset="-127"/>
              </a:rPr>
              <a:t>for community</a:t>
            </a:r>
            <a:endParaRPr lang="en-US" altLang="ko-KR" sz="2000" dirty="0">
              <a:solidFill>
                <a:srgbClr val="000000"/>
              </a:solidFill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32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152400"/>
            <a:ext cx="7366967" cy="641350"/>
          </a:xfrm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Background </a:t>
            </a:r>
            <a:r>
              <a:rPr lang="en-US" altLang="ko-KR" dirty="0">
                <a:ea typeface="굴림" pitchFamily="50" charset="-127"/>
              </a:rPr>
              <a:t>of Cooperative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33400" y="1676400"/>
            <a:ext cx="8153400" cy="3194050"/>
          </a:xfrm>
          <a:noFill/>
          <a:ln/>
        </p:spPr>
        <p:txBody>
          <a:bodyPr/>
          <a:lstStyle/>
          <a:p>
            <a:r>
              <a:rPr lang="en-US" altLang="ko-KR" sz="2800" b="1" dirty="0" smtClean="0">
                <a:solidFill>
                  <a:srgbClr val="000000"/>
                </a:solidFill>
                <a:ea typeface="굴림" pitchFamily="50" charset="-127"/>
              </a:rPr>
              <a:t>Korean </a:t>
            </a:r>
            <a:r>
              <a:rPr lang="en-US" altLang="ko-KR" sz="2800" b="1" dirty="0">
                <a:solidFill>
                  <a:srgbClr val="000000"/>
                </a:solidFill>
                <a:ea typeface="굴림" pitchFamily="50" charset="-127"/>
              </a:rPr>
              <a:t>people have not been allowed to freely establish their own cooperatives until </a:t>
            </a:r>
            <a:r>
              <a:rPr lang="en-US" altLang="ko-KR" sz="2800" b="1" dirty="0" smtClean="0">
                <a:solidFill>
                  <a:srgbClr val="000000"/>
                </a:solidFill>
                <a:ea typeface="굴림" pitchFamily="50" charset="-127"/>
              </a:rPr>
              <a:t>‘Framework </a:t>
            </a:r>
            <a:r>
              <a:rPr lang="en-US" altLang="ko-KR" sz="2800" b="1" dirty="0">
                <a:solidFill>
                  <a:srgbClr val="000000"/>
                </a:solidFill>
                <a:ea typeface="굴림" pitchFamily="50" charset="-127"/>
              </a:rPr>
              <a:t>Act on </a:t>
            </a:r>
            <a:r>
              <a:rPr lang="en-US" altLang="ko-KR" sz="2800" b="1" dirty="0" smtClean="0">
                <a:solidFill>
                  <a:srgbClr val="000000"/>
                </a:solidFill>
                <a:ea typeface="굴림" pitchFamily="50" charset="-127"/>
              </a:rPr>
              <a:t>Cooperatives(FAC)’ </a:t>
            </a:r>
            <a:r>
              <a:rPr lang="en-US" altLang="ko-KR" sz="2800" b="1" dirty="0">
                <a:solidFill>
                  <a:srgbClr val="000000"/>
                </a:solidFill>
                <a:ea typeface="굴림" pitchFamily="50" charset="-127"/>
              </a:rPr>
              <a:t>took effective in December </a:t>
            </a:r>
            <a:r>
              <a:rPr lang="en-US" altLang="ko-KR" sz="2800" b="1" dirty="0" smtClean="0">
                <a:solidFill>
                  <a:srgbClr val="000000"/>
                </a:solidFill>
                <a:ea typeface="굴림" pitchFamily="50" charset="-127"/>
              </a:rPr>
              <a:t>2012 (Jang, 2013: 6-7).</a:t>
            </a:r>
          </a:p>
          <a:p>
            <a:pPr marL="0" indent="0">
              <a:buNone/>
            </a:pPr>
            <a:endParaRPr lang="en-US" altLang="ko-KR" sz="2800" b="1" dirty="0" smtClean="0">
              <a:solidFill>
                <a:srgbClr val="000000"/>
              </a:solidFill>
              <a:ea typeface="굴림" pitchFamily="50" charset="-127"/>
            </a:endParaRPr>
          </a:p>
          <a:p>
            <a:pPr lvl="1">
              <a:buFontTx/>
              <a:buNone/>
            </a:pPr>
            <a:r>
              <a:rPr lang="en-US" altLang="ko-KR" sz="2000" dirty="0">
                <a:solidFill>
                  <a:srgbClr val="000000"/>
                </a:solidFill>
                <a:ea typeface="굴림" pitchFamily="50" charset="-127"/>
              </a:rPr>
              <a:t>    </a:t>
            </a:r>
            <a:r>
              <a:rPr lang="en-US" altLang="ko-KR" sz="2000" dirty="0" smtClean="0">
                <a:solidFill>
                  <a:srgbClr val="000000"/>
                </a:solidFill>
                <a:ea typeface="굴림" pitchFamily="50" charset="-127"/>
              </a:rPr>
              <a:t>- There </a:t>
            </a:r>
            <a:r>
              <a:rPr lang="en-US" altLang="ko-KR" sz="2000" dirty="0">
                <a:solidFill>
                  <a:srgbClr val="000000"/>
                </a:solidFill>
                <a:ea typeface="굴림" pitchFamily="50" charset="-127"/>
              </a:rPr>
              <a:t>have </a:t>
            </a:r>
            <a:r>
              <a:rPr lang="en-US" altLang="ko-KR" sz="2000" dirty="0" smtClean="0">
                <a:solidFill>
                  <a:srgbClr val="000000"/>
                </a:solidFill>
                <a:ea typeface="굴림" pitchFamily="50" charset="-127"/>
              </a:rPr>
              <a:t>been strict </a:t>
            </a:r>
            <a:r>
              <a:rPr lang="en-US" altLang="ko-KR" sz="2000" dirty="0">
                <a:solidFill>
                  <a:srgbClr val="000000"/>
                </a:solidFill>
                <a:ea typeface="굴림" pitchFamily="50" charset="-127"/>
              </a:rPr>
              <a:t>regulations on the establishment and management of cooperatives in terms of the boundary </a:t>
            </a:r>
            <a:r>
              <a:rPr lang="en-US" altLang="ko-KR" sz="2000" dirty="0" smtClean="0">
                <a:solidFill>
                  <a:srgbClr val="000000"/>
                </a:solidFill>
                <a:ea typeface="굴림" pitchFamily="50" charset="-127"/>
              </a:rPr>
              <a:t>of their </a:t>
            </a:r>
            <a:r>
              <a:rPr lang="en-US" altLang="ko-KR" sz="2000" dirty="0">
                <a:solidFill>
                  <a:srgbClr val="000000"/>
                </a:solidFill>
                <a:ea typeface="굴림" pitchFamily="50" charset="-127"/>
              </a:rPr>
              <a:t>activities, conditions for obtaining permission from government, and the governance structure. </a:t>
            </a:r>
          </a:p>
        </p:txBody>
      </p:sp>
    </p:spTree>
    <p:extLst>
      <p:ext uri="{BB962C8B-B14F-4D97-AF65-F5344CB8AC3E}">
        <p14:creationId xmlns:p14="http://schemas.microsoft.com/office/powerpoint/2010/main" val="129195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152400"/>
            <a:ext cx="7727007" cy="641350"/>
          </a:xfrm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Legal System of Cooperative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90115" name="AutoShape 3"/>
          <p:cNvSpPr>
            <a:spLocks noChangeArrowheads="1"/>
          </p:cNvSpPr>
          <p:nvPr/>
        </p:nvSpPr>
        <p:spPr bwMode="gray">
          <a:xfrm>
            <a:off x="5283200" y="2860675"/>
            <a:ext cx="2849563" cy="2752725"/>
          </a:xfrm>
          <a:prstGeom prst="roundRect">
            <a:avLst>
              <a:gd name="adj" fmla="val 8014"/>
            </a:avLst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gray">
          <a:xfrm>
            <a:off x="5346700" y="2925763"/>
            <a:ext cx="2703513" cy="2611437"/>
          </a:xfrm>
          <a:prstGeom prst="roundRect">
            <a:avLst>
              <a:gd name="adj" fmla="val 791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38039"/>
                        <a:invGamma/>
                      </a:schemeClr>
                    </a:gs>
                    <a:gs pos="100000">
                      <a:schemeClr val="accent1">
                        <a:alpha val="50000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90117" name="Group 5"/>
          <p:cNvGrpSpPr>
            <a:grpSpLocks/>
          </p:cNvGrpSpPr>
          <p:nvPr/>
        </p:nvGrpSpPr>
        <p:grpSpPr bwMode="auto">
          <a:xfrm>
            <a:off x="973138" y="2297113"/>
            <a:ext cx="2857500" cy="466725"/>
            <a:chOff x="752" y="1413"/>
            <a:chExt cx="1321" cy="294"/>
          </a:xfrm>
        </p:grpSpPr>
        <p:sp>
          <p:nvSpPr>
            <p:cNvPr id="90118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119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120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90121" name="Group 9"/>
          <p:cNvGrpSpPr>
            <a:grpSpLocks/>
          </p:cNvGrpSpPr>
          <p:nvPr/>
        </p:nvGrpSpPr>
        <p:grpSpPr bwMode="auto">
          <a:xfrm>
            <a:off x="5257800" y="2297113"/>
            <a:ext cx="2857500" cy="466725"/>
            <a:chOff x="3623" y="1413"/>
            <a:chExt cx="1321" cy="294"/>
          </a:xfrm>
        </p:grpSpPr>
        <p:sp>
          <p:nvSpPr>
            <p:cNvPr id="90122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9020"/>
                    <a:invGamma/>
                  </a:schemeClr>
                </a:gs>
              </a:gsLst>
              <a:lin ang="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123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124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90125" name="AutoShape 13"/>
          <p:cNvSpPr>
            <a:spLocks noChangeArrowheads="1"/>
          </p:cNvSpPr>
          <p:nvPr/>
        </p:nvSpPr>
        <p:spPr bwMode="gray">
          <a:xfrm>
            <a:off x="973138" y="2860675"/>
            <a:ext cx="2849562" cy="2713038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0126" name="Text Box 18"/>
          <p:cNvSpPr txBox="1">
            <a:spLocks noChangeArrowheads="1"/>
          </p:cNvSpPr>
          <p:nvPr/>
        </p:nvSpPr>
        <p:spPr bwMode="white">
          <a:xfrm>
            <a:off x="1239838" y="2376488"/>
            <a:ext cx="2238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600" b="1" dirty="0" smtClean="0">
                <a:solidFill>
                  <a:srgbClr val="F8F8F8"/>
                </a:solidFill>
                <a:ea typeface="굴림" pitchFamily="50" charset="-127"/>
                <a:cs typeface="Arial" charset="0"/>
              </a:rPr>
              <a:t>Traditional COOP</a:t>
            </a:r>
            <a:endParaRPr lang="en-US" altLang="ko-KR" sz="1600" b="1" dirty="0">
              <a:solidFill>
                <a:srgbClr val="F8F8F8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90127" name="Text Box 18"/>
          <p:cNvSpPr txBox="1">
            <a:spLocks noChangeArrowheads="1"/>
          </p:cNvSpPr>
          <p:nvPr/>
        </p:nvSpPr>
        <p:spPr bwMode="white">
          <a:xfrm>
            <a:off x="5578475" y="2376488"/>
            <a:ext cx="2238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600" b="1" dirty="0" smtClean="0">
                <a:solidFill>
                  <a:srgbClr val="F8F8F8"/>
                </a:solidFill>
                <a:ea typeface="굴림" pitchFamily="50" charset="-127"/>
                <a:cs typeface="Arial" charset="0"/>
              </a:rPr>
              <a:t>Social COOP</a:t>
            </a:r>
            <a:endParaRPr lang="en-US" altLang="ko-KR" sz="1600" b="1" dirty="0">
              <a:solidFill>
                <a:srgbClr val="F8F8F8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90143" name="Rectangle 31"/>
          <p:cNvSpPr>
            <a:spLocks noChangeArrowheads="1"/>
          </p:cNvSpPr>
          <p:nvPr/>
        </p:nvSpPr>
        <p:spPr bwMode="gray">
          <a:xfrm>
            <a:off x="1219845" y="3058672"/>
            <a:ext cx="2632075" cy="231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400" b="1" dirty="0" smtClean="0">
                <a:ea typeface="굴림" pitchFamily="50" charset="-127"/>
                <a:cs typeface="Arial" charset="0"/>
              </a:rPr>
              <a:t>Over five people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400" b="1" dirty="0" smtClean="0">
                <a:ea typeface="굴림" pitchFamily="50" charset="-127"/>
                <a:cs typeface="Arial" charset="0"/>
              </a:rPr>
              <a:t>Any </a:t>
            </a:r>
            <a:r>
              <a:rPr lang="en-US" altLang="ko-KR" sz="1400" b="1" dirty="0">
                <a:ea typeface="굴림" pitchFamily="50" charset="-127"/>
                <a:cs typeface="Arial" charset="0"/>
              </a:rPr>
              <a:t>activities except </a:t>
            </a:r>
            <a:r>
              <a:rPr lang="en-US" altLang="ko-KR" sz="1400" b="1" dirty="0" smtClean="0">
                <a:ea typeface="굴림" pitchFamily="50" charset="-127"/>
                <a:cs typeface="Arial" charset="0"/>
              </a:rPr>
              <a:t>finance and </a:t>
            </a:r>
            <a:r>
              <a:rPr lang="en-US" altLang="ko-KR" sz="1400" b="1" dirty="0">
                <a:ea typeface="굴림" pitchFamily="50" charset="-127"/>
                <a:cs typeface="Arial" charset="0"/>
              </a:rPr>
              <a:t>insurance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400" b="1" dirty="0" smtClean="0">
                <a:ea typeface="굴림" pitchFamily="50" charset="-127"/>
                <a:cs typeface="Arial" charset="0"/>
              </a:rPr>
              <a:t>Registration based </a:t>
            </a:r>
            <a:r>
              <a:rPr lang="en-US" altLang="ko-KR" sz="1400" b="1" dirty="0">
                <a:ea typeface="굴림" pitchFamily="50" charset="-127"/>
                <a:cs typeface="Arial" charset="0"/>
              </a:rPr>
              <a:t>on principle of </a:t>
            </a:r>
            <a:r>
              <a:rPr lang="en-US" altLang="ko-KR" sz="1400" b="1" dirty="0" smtClean="0">
                <a:ea typeface="굴림" pitchFamily="50" charset="-127"/>
                <a:cs typeface="Arial" charset="0"/>
              </a:rPr>
              <a:t>report</a:t>
            </a:r>
            <a:endParaRPr lang="en-US" altLang="ko-KR" sz="1400" b="1" dirty="0">
              <a:ea typeface="굴림" pitchFamily="50" charset="-127"/>
              <a:cs typeface="Arial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400" b="1" dirty="0" smtClean="0">
                <a:ea typeface="굴림" pitchFamily="50" charset="-127"/>
                <a:cs typeface="Arial" charset="0"/>
              </a:rPr>
              <a:t>No </a:t>
            </a:r>
            <a:r>
              <a:rPr lang="en-US" altLang="ko-KR" sz="1400" b="1" dirty="0">
                <a:ea typeface="굴림" pitchFamily="50" charset="-127"/>
                <a:cs typeface="Arial" charset="0"/>
              </a:rPr>
              <a:t>specifications on government </a:t>
            </a:r>
            <a:r>
              <a:rPr lang="en-US" altLang="ko-KR" sz="1400" b="1" dirty="0" smtClean="0">
                <a:ea typeface="굴림" pitchFamily="50" charset="-127"/>
                <a:cs typeface="Arial" charset="0"/>
              </a:rPr>
              <a:t>support</a:t>
            </a:r>
            <a:endParaRPr lang="en-US" altLang="ko-KR" sz="1400" b="1" dirty="0">
              <a:ea typeface="굴림" pitchFamily="50" charset="-127"/>
              <a:cs typeface="Arial" charset="0"/>
            </a:endParaRPr>
          </a:p>
        </p:txBody>
      </p:sp>
      <p:sp>
        <p:nvSpPr>
          <p:cNvPr id="90147" name="Text Box 9"/>
          <p:cNvSpPr txBox="1">
            <a:spLocks noChangeArrowheads="1"/>
          </p:cNvSpPr>
          <p:nvPr/>
        </p:nvSpPr>
        <p:spPr bwMode="gray">
          <a:xfrm>
            <a:off x="914400" y="1547813"/>
            <a:ext cx="76900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ko-KR" dirty="0" smtClean="0">
                <a:ea typeface="굴림" pitchFamily="50" charset="-127"/>
                <a:cs typeface="Arial" charset="0"/>
              </a:rPr>
              <a:t>The FAC </a:t>
            </a:r>
            <a:r>
              <a:rPr lang="en-US" altLang="ko-KR" dirty="0">
                <a:ea typeface="굴림" pitchFamily="50" charset="-127"/>
                <a:cs typeface="Arial" charset="0"/>
              </a:rPr>
              <a:t>regards a traditional cooperative as a legal entity while it regards </a:t>
            </a:r>
            <a:r>
              <a:rPr lang="en-US" altLang="ko-KR" dirty="0" smtClean="0">
                <a:ea typeface="굴림" pitchFamily="50" charset="-127"/>
                <a:cs typeface="Arial" charset="0"/>
              </a:rPr>
              <a:t>social cooperative </a:t>
            </a:r>
            <a:r>
              <a:rPr lang="en-US" altLang="ko-KR" dirty="0">
                <a:ea typeface="굴림" pitchFamily="50" charset="-127"/>
                <a:cs typeface="Arial" charset="0"/>
              </a:rPr>
              <a:t>as a non-profit legal entity. </a:t>
            </a:r>
          </a:p>
          <a:p>
            <a:pPr eaLnBrk="0" hangingPunct="0"/>
            <a:r>
              <a:rPr lang="en-US" altLang="ko-KR" dirty="0" smtClean="0">
                <a:ea typeface="굴림" pitchFamily="50" charset="-127"/>
                <a:cs typeface="Arial" charset="0"/>
              </a:rPr>
              <a:t>.</a:t>
            </a:r>
            <a:endParaRPr lang="en-US" altLang="ko-KR" dirty="0">
              <a:ea typeface="굴림" pitchFamily="50" charset="-127"/>
              <a:cs typeface="Arial" charset="0"/>
            </a:endParaRPr>
          </a:p>
        </p:txBody>
      </p:sp>
      <p:sp>
        <p:nvSpPr>
          <p:cNvPr id="38" name="Rectangle 31"/>
          <p:cNvSpPr>
            <a:spLocks noChangeArrowheads="1"/>
          </p:cNvSpPr>
          <p:nvPr/>
        </p:nvSpPr>
        <p:spPr bwMode="gray">
          <a:xfrm>
            <a:off x="5468317" y="2924944"/>
            <a:ext cx="263207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400" b="1" dirty="0" smtClean="0">
                <a:ea typeface="굴림" pitchFamily="50" charset="-127"/>
                <a:cs typeface="Arial" charset="0"/>
              </a:rPr>
              <a:t>Business </a:t>
            </a:r>
            <a:r>
              <a:rPr lang="en-US" altLang="ko-KR" sz="1400" b="1" dirty="0">
                <a:ea typeface="굴림" pitchFamily="50" charset="-127"/>
                <a:cs typeface="Arial" charset="0"/>
              </a:rPr>
              <a:t>related to </a:t>
            </a:r>
            <a:r>
              <a:rPr lang="en-US" altLang="ko-KR" sz="1400" b="1" dirty="0" smtClean="0">
                <a:ea typeface="굴림" pitchFamily="50" charset="-127"/>
                <a:cs typeface="Arial" charset="0"/>
              </a:rPr>
              <a:t>welfare </a:t>
            </a:r>
            <a:r>
              <a:rPr lang="en-US" altLang="ko-KR" sz="1400" b="1" dirty="0">
                <a:ea typeface="굴림" pitchFamily="50" charset="-127"/>
                <a:cs typeface="Arial" charset="0"/>
              </a:rPr>
              <a:t>of </a:t>
            </a:r>
            <a:r>
              <a:rPr lang="en-US" altLang="ko-KR" sz="1400" b="1" dirty="0" smtClean="0">
                <a:ea typeface="굴림" pitchFamily="50" charset="-127"/>
                <a:cs typeface="Arial" charset="0"/>
              </a:rPr>
              <a:t>provides social </a:t>
            </a:r>
            <a:r>
              <a:rPr lang="en-US" altLang="ko-KR" sz="1400" b="1" dirty="0">
                <a:ea typeface="굴림" pitchFamily="50" charset="-127"/>
                <a:cs typeface="Arial" charset="0"/>
              </a:rPr>
              <a:t>services or jobs to </a:t>
            </a:r>
            <a:r>
              <a:rPr lang="en-US" altLang="ko-KR" sz="1400" b="1" dirty="0" smtClean="0">
                <a:ea typeface="굴림" pitchFamily="50" charset="-127"/>
                <a:cs typeface="Arial" charset="0"/>
              </a:rPr>
              <a:t>disadvantaged.</a:t>
            </a:r>
            <a:endParaRPr lang="en-US" altLang="ko-KR" sz="1400" b="1" dirty="0">
              <a:ea typeface="굴림" pitchFamily="50" charset="-127"/>
              <a:cs typeface="Arial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400" b="1" dirty="0" smtClean="0">
                <a:ea typeface="굴림" pitchFamily="50" charset="-127"/>
                <a:cs typeface="Arial" charset="0"/>
              </a:rPr>
              <a:t>Registration made </a:t>
            </a:r>
            <a:r>
              <a:rPr lang="en-US" altLang="ko-KR" sz="1400" b="1" dirty="0">
                <a:ea typeface="굴림" pitchFamily="50" charset="-127"/>
                <a:cs typeface="Arial" charset="0"/>
              </a:rPr>
              <a:t>by principle of permission.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400" b="1" dirty="0" smtClean="0">
                <a:ea typeface="굴림" pitchFamily="50" charset="-127"/>
                <a:cs typeface="Arial" charset="0"/>
              </a:rPr>
              <a:t>Not </a:t>
            </a:r>
            <a:r>
              <a:rPr lang="en-US" altLang="ko-KR" sz="1400" b="1" dirty="0">
                <a:ea typeface="굴림" pitchFamily="50" charset="-127"/>
                <a:cs typeface="Arial" charset="0"/>
              </a:rPr>
              <a:t>allowed to distribute surplus </a:t>
            </a:r>
            <a:r>
              <a:rPr lang="en-US" altLang="ko-KR" sz="1400" b="1" dirty="0" smtClean="0">
                <a:ea typeface="굴림" pitchFamily="50" charset="-127"/>
                <a:cs typeface="Arial" charset="0"/>
              </a:rPr>
              <a:t>when dissolved, to their members </a:t>
            </a:r>
            <a:endParaRPr lang="en-US" altLang="ko-KR" sz="1400" b="1" dirty="0">
              <a:ea typeface="굴림" pitchFamily="50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05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152400"/>
            <a:ext cx="7366967" cy="641350"/>
          </a:xfrm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Support system </a:t>
            </a:r>
            <a:r>
              <a:rPr lang="en-US" altLang="ko-KR" dirty="0">
                <a:ea typeface="굴림" pitchFamily="50" charset="-127"/>
              </a:rPr>
              <a:t>and Budget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33400" y="1676400"/>
            <a:ext cx="8153400" cy="3194050"/>
          </a:xfrm>
          <a:noFill/>
          <a:ln/>
        </p:spPr>
        <p:txBody>
          <a:bodyPr/>
          <a:lstStyle/>
          <a:p>
            <a:r>
              <a:rPr lang="en-US" altLang="ko-KR" sz="2800" b="1" dirty="0" smtClean="0">
                <a:solidFill>
                  <a:srgbClr val="000000"/>
                </a:solidFill>
                <a:ea typeface="굴림" pitchFamily="50" charset="-127"/>
              </a:rPr>
              <a:t>There </a:t>
            </a:r>
            <a:r>
              <a:rPr lang="en-US" altLang="ko-KR" sz="2800" b="1" dirty="0">
                <a:solidFill>
                  <a:srgbClr val="000000"/>
                </a:solidFill>
                <a:ea typeface="굴림" pitchFamily="50" charset="-127"/>
              </a:rPr>
              <a:t>are no specific provisions on the </a:t>
            </a:r>
            <a:r>
              <a:rPr lang="en-US" altLang="ko-KR" sz="2800" b="1" dirty="0" smtClean="0">
                <a:solidFill>
                  <a:srgbClr val="000000"/>
                </a:solidFill>
                <a:ea typeface="굴림" pitchFamily="50" charset="-127"/>
              </a:rPr>
              <a:t>support </a:t>
            </a:r>
            <a:r>
              <a:rPr lang="en-US" altLang="ko-KR" sz="2800" b="1" dirty="0">
                <a:solidFill>
                  <a:srgbClr val="000000"/>
                </a:solidFill>
                <a:ea typeface="굴림" pitchFamily="50" charset="-127"/>
              </a:rPr>
              <a:t>to </a:t>
            </a:r>
            <a:r>
              <a:rPr lang="en-US" altLang="ko-KR" sz="2800" b="1" dirty="0" smtClean="0">
                <a:solidFill>
                  <a:srgbClr val="000000"/>
                </a:solidFill>
                <a:ea typeface="굴림" pitchFamily="50" charset="-127"/>
              </a:rPr>
              <a:t>cooperative.</a:t>
            </a:r>
          </a:p>
          <a:p>
            <a:endParaRPr lang="en-US" altLang="ko-KR" sz="2800" b="1" dirty="0" smtClean="0">
              <a:solidFill>
                <a:srgbClr val="000000"/>
              </a:solidFill>
              <a:ea typeface="굴림" pitchFamily="50" charset="-127"/>
            </a:endParaRPr>
          </a:p>
          <a:p>
            <a:pPr lvl="1">
              <a:buFontTx/>
              <a:buNone/>
            </a:pPr>
            <a:r>
              <a:rPr lang="en-US" altLang="ko-KR" sz="2000" dirty="0">
                <a:solidFill>
                  <a:srgbClr val="000000"/>
                </a:solidFill>
                <a:ea typeface="굴림" pitchFamily="50" charset="-127"/>
              </a:rPr>
              <a:t>    </a:t>
            </a:r>
            <a:r>
              <a:rPr lang="en-US" altLang="ko-KR" sz="2000" dirty="0" smtClean="0">
                <a:solidFill>
                  <a:srgbClr val="000000"/>
                </a:solidFill>
                <a:ea typeface="굴림" pitchFamily="50" charset="-127"/>
              </a:rPr>
              <a:t>- It relies </a:t>
            </a:r>
            <a:r>
              <a:rPr lang="en-US" altLang="ko-KR" sz="2000" dirty="0">
                <a:solidFill>
                  <a:srgbClr val="000000"/>
                </a:solidFill>
                <a:ea typeface="굴림" pitchFamily="50" charset="-127"/>
              </a:rPr>
              <a:t>less on government </a:t>
            </a:r>
            <a:r>
              <a:rPr lang="en-US" altLang="ko-KR" sz="2000" dirty="0" smtClean="0">
                <a:solidFill>
                  <a:srgbClr val="000000"/>
                </a:solidFill>
                <a:ea typeface="굴림" pitchFamily="50" charset="-127"/>
              </a:rPr>
              <a:t>subsidy than Social Enterprise.</a:t>
            </a:r>
            <a:endParaRPr lang="en-US" altLang="ko-KR" sz="2000" dirty="0">
              <a:solidFill>
                <a:srgbClr val="000000"/>
              </a:solidFill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43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152400"/>
            <a:ext cx="7510983" cy="641350"/>
          </a:xfrm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Trend of </a:t>
            </a:r>
            <a:r>
              <a:rPr lang="en-US" altLang="ko-KR" dirty="0">
                <a:ea typeface="굴림" pitchFamily="50" charset="-127"/>
              </a:rPr>
              <a:t>Cooperative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black">
          <a:xfrm>
            <a:off x="4194175" y="2309813"/>
            <a:ext cx="4800600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200" b="1" dirty="0" smtClean="0">
                <a:solidFill>
                  <a:schemeClr val="tx2"/>
                </a:solidFill>
                <a:ea typeface="굴림" pitchFamily="50" charset="-127"/>
                <a:cs typeface="Arial" charset="0"/>
              </a:rPr>
              <a:t>Korean </a:t>
            </a:r>
            <a:r>
              <a:rPr lang="en-US" altLang="ko-KR" sz="2200" b="1" dirty="0">
                <a:solidFill>
                  <a:schemeClr val="tx2"/>
                </a:solidFill>
                <a:ea typeface="굴림" pitchFamily="50" charset="-127"/>
                <a:cs typeface="Arial" charset="0"/>
              </a:rPr>
              <a:t>people’s response to the enactment of FAC has turned out to be </a:t>
            </a:r>
            <a:r>
              <a:rPr lang="en-US" altLang="ko-KR" sz="2200" b="1" dirty="0" smtClean="0">
                <a:solidFill>
                  <a:schemeClr val="tx2"/>
                </a:solidFill>
                <a:ea typeface="굴림" pitchFamily="50" charset="-127"/>
                <a:cs typeface="Arial" charset="0"/>
              </a:rPr>
              <a:t>exploding (Jang, 2015: 10).</a:t>
            </a:r>
            <a:endParaRPr lang="en-US" altLang="ko-KR" sz="1600" b="1" dirty="0">
              <a:ea typeface="굴림" pitchFamily="50" charset="-127"/>
              <a:cs typeface="Arial" charset="0"/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401184" y="5715000"/>
            <a:ext cx="39760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2"/>
                </a:solidFill>
                <a:ea typeface="굴림" pitchFamily="50" charset="-127"/>
                <a:cs typeface="Arial" charset="0"/>
              </a:rPr>
              <a:t>Number </a:t>
            </a:r>
            <a:r>
              <a:rPr lang="en-US" altLang="ko-KR" sz="2000" b="1" dirty="0">
                <a:solidFill>
                  <a:schemeClr val="tx2"/>
                </a:solidFill>
                <a:ea typeface="굴림" pitchFamily="50" charset="-127"/>
                <a:cs typeface="Arial" charset="0"/>
              </a:rPr>
              <a:t>of </a:t>
            </a:r>
            <a:r>
              <a:rPr lang="en-US" altLang="ko-KR" sz="2000" b="1" dirty="0" smtClean="0">
                <a:solidFill>
                  <a:schemeClr val="tx2"/>
                </a:solidFill>
                <a:ea typeface="굴림" pitchFamily="50" charset="-127"/>
                <a:cs typeface="Arial" charset="0"/>
              </a:rPr>
              <a:t>Cooperative by FAC</a:t>
            </a:r>
            <a:endParaRPr lang="en-US" altLang="ko-KR" sz="2000" b="1" dirty="0">
              <a:solidFill>
                <a:schemeClr val="tx2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93190" name="Freeform 6"/>
          <p:cNvSpPr>
            <a:spLocks/>
          </p:cNvSpPr>
          <p:nvPr/>
        </p:nvSpPr>
        <p:spPr bwMode="gray">
          <a:xfrm rot="10800000">
            <a:off x="566738" y="1960563"/>
            <a:ext cx="2408237" cy="2251075"/>
          </a:xfrm>
          <a:custGeom>
            <a:avLst/>
            <a:gdLst>
              <a:gd name="T0" fmla="*/ 0 w 952"/>
              <a:gd name="T1" fmla="*/ 756 h 947"/>
              <a:gd name="T2" fmla="*/ 191 w 952"/>
              <a:gd name="T3" fmla="*/ 591 h 947"/>
              <a:gd name="T4" fmla="*/ 190 w 952"/>
              <a:gd name="T5" fmla="*/ 672 h 947"/>
              <a:gd name="T6" fmla="*/ 194 w 952"/>
              <a:gd name="T7" fmla="*/ 672 h 947"/>
              <a:gd name="T8" fmla="*/ 205 w 952"/>
              <a:gd name="T9" fmla="*/ 672 h 947"/>
              <a:gd name="T10" fmla="*/ 225 w 952"/>
              <a:gd name="T11" fmla="*/ 671 h 947"/>
              <a:gd name="T12" fmla="*/ 250 w 952"/>
              <a:gd name="T13" fmla="*/ 667 h 947"/>
              <a:gd name="T14" fmla="*/ 281 w 952"/>
              <a:gd name="T15" fmla="*/ 662 h 947"/>
              <a:gd name="T16" fmla="*/ 316 w 952"/>
              <a:gd name="T17" fmla="*/ 653 h 947"/>
              <a:gd name="T18" fmla="*/ 356 w 952"/>
              <a:gd name="T19" fmla="*/ 641 h 947"/>
              <a:gd name="T20" fmla="*/ 399 w 952"/>
              <a:gd name="T21" fmla="*/ 626 h 947"/>
              <a:gd name="T22" fmla="*/ 444 w 952"/>
              <a:gd name="T23" fmla="*/ 605 h 947"/>
              <a:gd name="T24" fmla="*/ 492 w 952"/>
              <a:gd name="T25" fmla="*/ 578 h 947"/>
              <a:gd name="T26" fmla="*/ 540 w 952"/>
              <a:gd name="T27" fmla="*/ 547 h 947"/>
              <a:gd name="T28" fmla="*/ 587 w 952"/>
              <a:gd name="T29" fmla="*/ 508 h 947"/>
              <a:gd name="T30" fmla="*/ 635 w 952"/>
              <a:gd name="T31" fmla="*/ 463 h 947"/>
              <a:gd name="T32" fmla="*/ 689 w 952"/>
              <a:gd name="T33" fmla="*/ 405 h 947"/>
              <a:gd name="T34" fmla="*/ 737 w 952"/>
              <a:gd name="T35" fmla="*/ 350 h 947"/>
              <a:gd name="T36" fmla="*/ 780 w 952"/>
              <a:gd name="T37" fmla="*/ 298 h 947"/>
              <a:gd name="T38" fmla="*/ 816 w 952"/>
              <a:gd name="T39" fmla="*/ 249 h 947"/>
              <a:gd name="T40" fmla="*/ 847 w 952"/>
              <a:gd name="T41" fmla="*/ 204 h 947"/>
              <a:gd name="T42" fmla="*/ 873 w 952"/>
              <a:gd name="T43" fmla="*/ 164 h 947"/>
              <a:gd name="T44" fmla="*/ 895 w 952"/>
              <a:gd name="T45" fmla="*/ 126 h 947"/>
              <a:gd name="T46" fmla="*/ 913 w 952"/>
              <a:gd name="T47" fmla="*/ 94 h 947"/>
              <a:gd name="T48" fmla="*/ 926 w 952"/>
              <a:gd name="T49" fmla="*/ 66 h 947"/>
              <a:gd name="T50" fmla="*/ 936 w 952"/>
              <a:gd name="T51" fmla="*/ 42 h 947"/>
              <a:gd name="T52" fmla="*/ 944 w 952"/>
              <a:gd name="T53" fmla="*/ 24 h 947"/>
              <a:gd name="T54" fmla="*/ 949 w 952"/>
              <a:gd name="T55" fmla="*/ 12 h 947"/>
              <a:gd name="T56" fmla="*/ 952 w 952"/>
              <a:gd name="T57" fmla="*/ 2 h 947"/>
              <a:gd name="T58" fmla="*/ 952 w 952"/>
              <a:gd name="T59" fmla="*/ 0 h 947"/>
              <a:gd name="T60" fmla="*/ 952 w 952"/>
              <a:gd name="T61" fmla="*/ 4 h 947"/>
              <a:gd name="T62" fmla="*/ 950 w 952"/>
              <a:gd name="T63" fmla="*/ 17 h 947"/>
              <a:gd name="T64" fmla="*/ 948 w 952"/>
              <a:gd name="T65" fmla="*/ 36 h 947"/>
              <a:gd name="T66" fmla="*/ 942 w 952"/>
              <a:gd name="T67" fmla="*/ 62 h 947"/>
              <a:gd name="T68" fmla="*/ 936 w 952"/>
              <a:gd name="T69" fmla="*/ 93 h 947"/>
              <a:gd name="T70" fmla="*/ 927 w 952"/>
              <a:gd name="T71" fmla="*/ 130 h 947"/>
              <a:gd name="T72" fmla="*/ 914 w 952"/>
              <a:gd name="T73" fmla="*/ 172 h 947"/>
              <a:gd name="T74" fmla="*/ 899 w 952"/>
              <a:gd name="T75" fmla="*/ 217 h 947"/>
              <a:gd name="T76" fmla="*/ 881 w 952"/>
              <a:gd name="T77" fmla="*/ 264 h 947"/>
              <a:gd name="T78" fmla="*/ 857 w 952"/>
              <a:gd name="T79" fmla="*/ 315 h 947"/>
              <a:gd name="T80" fmla="*/ 830 w 952"/>
              <a:gd name="T81" fmla="*/ 368 h 947"/>
              <a:gd name="T82" fmla="*/ 798 w 952"/>
              <a:gd name="T83" fmla="*/ 421 h 947"/>
              <a:gd name="T84" fmla="*/ 762 w 952"/>
              <a:gd name="T85" fmla="*/ 475 h 947"/>
              <a:gd name="T86" fmla="*/ 719 w 952"/>
              <a:gd name="T87" fmla="*/ 529 h 947"/>
              <a:gd name="T88" fmla="*/ 671 w 952"/>
              <a:gd name="T89" fmla="*/ 582 h 947"/>
              <a:gd name="T90" fmla="*/ 613 w 952"/>
              <a:gd name="T91" fmla="*/ 637 h 947"/>
              <a:gd name="T92" fmla="*/ 555 w 952"/>
              <a:gd name="T93" fmla="*/ 685 h 947"/>
              <a:gd name="T94" fmla="*/ 500 w 952"/>
              <a:gd name="T95" fmla="*/ 726 h 947"/>
              <a:gd name="T96" fmla="*/ 447 w 952"/>
              <a:gd name="T97" fmla="*/ 761 h 947"/>
              <a:gd name="T98" fmla="*/ 396 w 952"/>
              <a:gd name="T99" fmla="*/ 790 h 947"/>
              <a:gd name="T100" fmla="*/ 350 w 952"/>
              <a:gd name="T101" fmla="*/ 813 h 947"/>
              <a:gd name="T102" fmla="*/ 307 w 952"/>
              <a:gd name="T103" fmla="*/ 831 h 947"/>
              <a:gd name="T104" fmla="*/ 270 w 952"/>
              <a:gd name="T105" fmla="*/ 845 h 947"/>
              <a:gd name="T106" fmla="*/ 238 w 952"/>
              <a:gd name="T107" fmla="*/ 855 h 947"/>
              <a:gd name="T108" fmla="*/ 212 w 952"/>
              <a:gd name="T109" fmla="*/ 862 h 947"/>
              <a:gd name="T110" fmla="*/ 192 w 952"/>
              <a:gd name="T111" fmla="*/ 866 h 947"/>
              <a:gd name="T112" fmla="*/ 181 w 952"/>
              <a:gd name="T113" fmla="*/ 868 h 947"/>
              <a:gd name="T114" fmla="*/ 176 w 952"/>
              <a:gd name="T115" fmla="*/ 868 h 947"/>
              <a:gd name="T116" fmla="*/ 167 w 952"/>
              <a:gd name="T117" fmla="*/ 947 h 947"/>
              <a:gd name="T118" fmla="*/ 0 w 952"/>
              <a:gd name="T119" fmla="*/ 756 h 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4902"/>
                  <a:invGamma/>
                </a:schemeClr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rgbClr val="080808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BBF6EE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gray">
          <a:xfrm>
            <a:off x="304800" y="4935538"/>
            <a:ext cx="4041775" cy="652462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>
                    <a:alpha val="49001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3193" name="AutoShape 9"/>
          <p:cNvSpPr>
            <a:spLocks noChangeArrowheads="1"/>
          </p:cNvSpPr>
          <p:nvPr/>
        </p:nvSpPr>
        <p:spPr bwMode="ltGray">
          <a:xfrm rot="16200000" flipV="1">
            <a:off x="1083469" y="4193381"/>
            <a:ext cx="1487488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1">
                  <a:gamma/>
                  <a:shade val="6549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3194" name="AutoShape 10"/>
          <p:cNvSpPr>
            <a:spLocks noChangeArrowheads="1"/>
          </p:cNvSpPr>
          <p:nvPr/>
        </p:nvSpPr>
        <p:spPr bwMode="ltGray">
          <a:xfrm rot="16200000" flipV="1">
            <a:off x="1626394" y="3964781"/>
            <a:ext cx="1944688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folHlink">
                  <a:gamma/>
                  <a:shade val="6549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3195" name="AutoShape 11"/>
          <p:cNvSpPr>
            <a:spLocks noChangeArrowheads="1"/>
          </p:cNvSpPr>
          <p:nvPr/>
        </p:nvSpPr>
        <p:spPr bwMode="ltGray">
          <a:xfrm rot="16200000" flipV="1">
            <a:off x="1883569" y="3391694"/>
            <a:ext cx="3087687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2">
                  <a:gamma/>
                  <a:shade val="6549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gray">
          <a:xfrm>
            <a:off x="668746" y="5251450"/>
            <a:ext cx="6246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EFEFE"/>
                </a:solidFill>
                <a:ea typeface="굴림" pitchFamily="50" charset="-127"/>
                <a:cs typeface="Arial" charset="0"/>
              </a:rPr>
              <a:t>2011</a:t>
            </a:r>
            <a:endParaRPr lang="en-US" altLang="ko-KR" sz="1600" dirty="0">
              <a:solidFill>
                <a:srgbClr val="FEFEFE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gray">
          <a:xfrm>
            <a:off x="1451690" y="5251450"/>
            <a:ext cx="6399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EFEFE"/>
                </a:solidFill>
                <a:ea typeface="굴림" pitchFamily="50" charset="-127"/>
                <a:cs typeface="Arial" charset="0"/>
              </a:rPr>
              <a:t>2013</a:t>
            </a:r>
            <a:endParaRPr lang="en-US" altLang="ko-KR" sz="1600" dirty="0">
              <a:solidFill>
                <a:srgbClr val="FEFEFE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93198" name="Text Box 14"/>
          <p:cNvSpPr txBox="1">
            <a:spLocks noChangeArrowheads="1"/>
          </p:cNvSpPr>
          <p:nvPr/>
        </p:nvSpPr>
        <p:spPr bwMode="gray">
          <a:xfrm>
            <a:off x="2232740" y="5251450"/>
            <a:ext cx="6399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EFEFE"/>
                </a:solidFill>
                <a:ea typeface="굴림" pitchFamily="50" charset="-127"/>
                <a:cs typeface="Arial" charset="0"/>
              </a:rPr>
              <a:t>2015</a:t>
            </a:r>
            <a:endParaRPr lang="en-US" altLang="ko-KR" sz="1600" dirty="0">
              <a:solidFill>
                <a:srgbClr val="FEFEFE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gray">
          <a:xfrm>
            <a:off x="3089990" y="5251450"/>
            <a:ext cx="6399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EFEFE"/>
                </a:solidFill>
                <a:ea typeface="굴림" pitchFamily="50" charset="-127"/>
                <a:cs typeface="Arial" charset="0"/>
              </a:rPr>
              <a:t>2017</a:t>
            </a:r>
            <a:endParaRPr lang="en-US" altLang="ko-KR" sz="1600" dirty="0">
              <a:solidFill>
                <a:srgbClr val="FEFEFE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black">
          <a:xfrm>
            <a:off x="1393953" y="3802063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>
                <a:ea typeface="굴림" pitchFamily="50" charset="-127"/>
                <a:cs typeface="Arial" charset="0"/>
              </a:rPr>
              <a:t>3,386</a:t>
            </a:r>
            <a:endParaRPr lang="en-US" altLang="ko-KR" dirty="0">
              <a:ea typeface="굴림" pitchFamily="50" charset="-127"/>
              <a:cs typeface="Arial" charset="0"/>
            </a:endParaRPr>
          </a:p>
        </p:txBody>
      </p:sp>
      <p:sp>
        <p:nvSpPr>
          <p:cNvPr id="93202" name="Text Box 18"/>
          <p:cNvSpPr txBox="1">
            <a:spLocks noChangeArrowheads="1"/>
          </p:cNvSpPr>
          <p:nvPr/>
        </p:nvSpPr>
        <p:spPr bwMode="black">
          <a:xfrm>
            <a:off x="2165478" y="3335338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>
                <a:ea typeface="굴림" pitchFamily="50" charset="-127"/>
                <a:cs typeface="Arial" charset="0"/>
              </a:rPr>
              <a:t>9,300</a:t>
            </a:r>
            <a:endParaRPr lang="en-US" altLang="ko-KR" dirty="0">
              <a:ea typeface="굴림" pitchFamily="50" charset="-127"/>
              <a:cs typeface="Arial" charset="0"/>
            </a:endParaRPr>
          </a:p>
        </p:txBody>
      </p:sp>
      <p:sp>
        <p:nvSpPr>
          <p:cNvPr id="93203" name="Text Box 19"/>
          <p:cNvSpPr txBox="1">
            <a:spLocks noChangeArrowheads="1"/>
          </p:cNvSpPr>
          <p:nvPr/>
        </p:nvSpPr>
        <p:spPr bwMode="black">
          <a:xfrm>
            <a:off x="2920509" y="2344738"/>
            <a:ext cx="8899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>
                <a:ea typeface="굴림" pitchFamily="50" charset="-127"/>
                <a:cs typeface="Arial" charset="0"/>
              </a:rPr>
              <a:t>10,420</a:t>
            </a:r>
            <a:endParaRPr lang="en-US" altLang="ko-KR" dirty="0">
              <a:ea typeface="굴림" pitchFamily="50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0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152400"/>
            <a:ext cx="7366967" cy="641350"/>
          </a:xfrm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Outcomes of </a:t>
            </a:r>
            <a:r>
              <a:rPr lang="en-US" altLang="ko-KR" dirty="0">
                <a:ea typeface="굴림" pitchFamily="50" charset="-127"/>
              </a:rPr>
              <a:t>Cooperative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33400" y="1676400"/>
            <a:ext cx="8153400" cy="3194050"/>
          </a:xfrm>
          <a:noFill/>
          <a:ln/>
        </p:spPr>
        <p:txBody>
          <a:bodyPr/>
          <a:lstStyle/>
          <a:p>
            <a:r>
              <a:rPr lang="en-US" altLang="ko-KR" sz="2800" b="1" dirty="0" smtClean="0">
                <a:solidFill>
                  <a:srgbClr val="000000"/>
                </a:solidFill>
                <a:ea typeface="굴림" pitchFamily="50" charset="-127"/>
              </a:rPr>
              <a:t>People </a:t>
            </a:r>
            <a:r>
              <a:rPr lang="en-US" altLang="ko-KR" sz="2800" b="1" dirty="0">
                <a:solidFill>
                  <a:srgbClr val="000000"/>
                </a:solidFill>
                <a:ea typeface="굴림" pitchFamily="50" charset="-127"/>
              </a:rPr>
              <a:t>who participate in the new cooperatives interact with other people who feel common </a:t>
            </a:r>
            <a:r>
              <a:rPr lang="en-US" altLang="ko-KR" sz="2800" b="1" dirty="0" smtClean="0">
                <a:solidFill>
                  <a:srgbClr val="000000"/>
                </a:solidFill>
                <a:ea typeface="굴림" pitchFamily="50" charset="-127"/>
              </a:rPr>
              <a:t>needs, and </a:t>
            </a:r>
            <a:r>
              <a:rPr lang="en-US" altLang="ko-KR" sz="2800" b="1" dirty="0">
                <a:solidFill>
                  <a:srgbClr val="000000"/>
                </a:solidFill>
                <a:ea typeface="굴림" pitchFamily="50" charset="-127"/>
              </a:rPr>
              <a:t>discuss about innovative ways to meet the common </a:t>
            </a:r>
            <a:r>
              <a:rPr lang="en-US" altLang="ko-KR" sz="2800" b="1" dirty="0" smtClean="0">
                <a:solidFill>
                  <a:srgbClr val="000000"/>
                </a:solidFill>
                <a:ea typeface="굴림" pitchFamily="50" charset="-127"/>
              </a:rPr>
              <a:t>needs (Jang, 2015: 12). </a:t>
            </a:r>
          </a:p>
          <a:p>
            <a:pPr marL="0" indent="0">
              <a:buNone/>
            </a:pPr>
            <a:endParaRPr lang="en-US" altLang="ko-KR" sz="2800" b="1" dirty="0" smtClean="0">
              <a:solidFill>
                <a:srgbClr val="000000"/>
              </a:solidFill>
              <a:ea typeface="굴림" pitchFamily="50" charset="-127"/>
            </a:endParaRPr>
          </a:p>
          <a:p>
            <a:pPr lvl="1">
              <a:buFontTx/>
              <a:buNone/>
            </a:pPr>
            <a:r>
              <a:rPr lang="en-US" altLang="ko-KR" sz="2000" dirty="0">
                <a:solidFill>
                  <a:srgbClr val="000000"/>
                </a:solidFill>
                <a:ea typeface="굴림" pitchFamily="50" charset="-127"/>
              </a:rPr>
              <a:t>    - </a:t>
            </a:r>
            <a:r>
              <a:rPr lang="en-US" altLang="ko-KR" sz="2000" dirty="0" smtClean="0">
                <a:solidFill>
                  <a:srgbClr val="000000"/>
                </a:solidFill>
                <a:ea typeface="굴림" pitchFamily="50" charset="-127"/>
              </a:rPr>
              <a:t>Wage earner:</a:t>
            </a:r>
            <a:r>
              <a:rPr lang="ko-KR" altLang="en-US" sz="2000" dirty="0" smtClean="0">
                <a:solidFill>
                  <a:srgbClr val="000000"/>
                </a:solidFill>
                <a:ea typeface="굴림" pitchFamily="50" charset="-127"/>
              </a:rPr>
              <a:t> </a:t>
            </a:r>
            <a:r>
              <a:rPr lang="en-US" altLang="ko-KR" sz="2000" dirty="0" smtClean="0">
                <a:solidFill>
                  <a:srgbClr val="000000"/>
                </a:solidFill>
                <a:ea typeface="굴림" pitchFamily="50" charset="-127"/>
              </a:rPr>
              <a:t>5,123</a:t>
            </a:r>
            <a:r>
              <a:rPr lang="ko-KR" altLang="en-US" sz="2000" dirty="0">
                <a:solidFill>
                  <a:srgbClr val="000000"/>
                </a:solidFill>
                <a:ea typeface="굴림" pitchFamily="50" charset="-127"/>
              </a:rPr>
              <a:t> </a:t>
            </a:r>
            <a:r>
              <a:rPr lang="en-US" altLang="ko-KR" sz="2000" dirty="0" smtClean="0">
                <a:solidFill>
                  <a:srgbClr val="000000"/>
                </a:solidFill>
                <a:ea typeface="굴림" pitchFamily="50" charset="-127"/>
              </a:rPr>
              <a:t>people</a:t>
            </a:r>
          </a:p>
          <a:p>
            <a:pPr lvl="1">
              <a:buFontTx/>
              <a:buNone/>
            </a:pPr>
            <a:r>
              <a:rPr lang="en-US" altLang="ko-KR" sz="2000" dirty="0">
                <a:solidFill>
                  <a:srgbClr val="000000"/>
                </a:solidFill>
                <a:ea typeface="굴림" pitchFamily="50" charset="-127"/>
              </a:rPr>
              <a:t> </a:t>
            </a:r>
            <a:r>
              <a:rPr lang="en-US" altLang="ko-KR" sz="2000" dirty="0" smtClean="0">
                <a:solidFill>
                  <a:srgbClr val="000000"/>
                </a:solidFill>
                <a:ea typeface="굴림" pitchFamily="50" charset="-127"/>
              </a:rPr>
              <a:t>   - </a:t>
            </a:r>
            <a:r>
              <a:rPr lang="en-US" altLang="ko-KR" sz="2000" u="sng" dirty="0" smtClean="0">
                <a:solidFill>
                  <a:srgbClr val="000000"/>
                </a:solidFill>
                <a:ea typeface="굴림" pitchFamily="50" charset="-127"/>
              </a:rPr>
              <a:t>Volunteer: 1,218</a:t>
            </a:r>
            <a:r>
              <a:rPr lang="ko-KR" altLang="en-US" sz="2000" u="sng" dirty="0" smtClean="0">
                <a:solidFill>
                  <a:srgbClr val="000000"/>
                </a:solidFill>
                <a:ea typeface="굴림" pitchFamily="50" charset="-127"/>
              </a:rPr>
              <a:t> </a:t>
            </a:r>
            <a:r>
              <a:rPr lang="en-US" altLang="ko-KR" sz="2000" u="sng" dirty="0">
                <a:solidFill>
                  <a:srgbClr val="000000"/>
                </a:solidFill>
                <a:ea typeface="굴림" pitchFamily="50" charset="-127"/>
              </a:rPr>
              <a:t>people</a:t>
            </a:r>
            <a:endParaRPr lang="en-US" altLang="ko-KR" sz="2000" u="sng" dirty="0" smtClean="0">
              <a:solidFill>
                <a:srgbClr val="000000"/>
              </a:solidFill>
              <a:ea typeface="굴림" pitchFamily="50" charset="-127"/>
            </a:endParaRPr>
          </a:p>
          <a:p>
            <a:pPr lvl="1"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ea typeface="굴림" pitchFamily="50" charset="-127"/>
              </a:rPr>
              <a:t>    </a:t>
            </a:r>
            <a:r>
              <a:rPr lang="en-US" altLang="ko-KR" sz="2000" dirty="0">
                <a:solidFill>
                  <a:srgbClr val="000000"/>
                </a:solidFill>
                <a:ea typeface="굴림" pitchFamily="50" charset="-127"/>
              </a:rPr>
              <a:t>- </a:t>
            </a:r>
            <a:r>
              <a:rPr lang="en-US" altLang="ko-KR" sz="2000" dirty="0" smtClean="0">
                <a:solidFill>
                  <a:srgbClr val="000000"/>
                </a:solidFill>
                <a:ea typeface="굴림" pitchFamily="50" charset="-127"/>
              </a:rPr>
              <a:t>Average of net profit during 2014: 19 million KRW per 1 coop</a:t>
            </a:r>
            <a:endParaRPr lang="en-US" altLang="ko-KR" sz="2000" dirty="0">
              <a:solidFill>
                <a:srgbClr val="000000"/>
              </a:solidFill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64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152400"/>
            <a:ext cx="8015039" cy="641350"/>
          </a:xfrm>
          <a:noFill/>
          <a:ln/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Problems </a:t>
            </a:r>
            <a:r>
              <a:rPr lang="en-US" altLang="ko-KR" dirty="0">
                <a:ea typeface="굴림" pitchFamily="50" charset="-127"/>
              </a:rPr>
              <a:t>of Cooperative</a:t>
            </a:r>
          </a:p>
        </p:txBody>
      </p:sp>
      <p:grpSp>
        <p:nvGrpSpPr>
          <p:cNvPr id="95235" name="Group 3"/>
          <p:cNvGrpSpPr>
            <a:grpSpLocks/>
          </p:cNvGrpSpPr>
          <p:nvPr/>
        </p:nvGrpSpPr>
        <p:grpSpPr bwMode="auto">
          <a:xfrm>
            <a:off x="6070600" y="2187575"/>
            <a:ext cx="2157413" cy="3425825"/>
            <a:chOff x="642" y="1572"/>
            <a:chExt cx="1359" cy="2158"/>
          </a:xfrm>
        </p:grpSpPr>
        <p:sp>
          <p:nvSpPr>
            <p:cNvPr id="95236" name="Freeform 4"/>
            <p:cNvSpPr>
              <a:spLocks/>
            </p:cNvSpPr>
            <p:nvPr/>
          </p:nvSpPr>
          <p:spPr bwMode="gray">
            <a:xfrm>
              <a:off x="642" y="1572"/>
              <a:ext cx="1359" cy="2158"/>
            </a:xfrm>
            <a:custGeom>
              <a:avLst/>
              <a:gdLst>
                <a:gd name="T0" fmla="*/ 0 w 1359"/>
                <a:gd name="T1" fmla="*/ 207 h 2158"/>
                <a:gd name="T2" fmla="*/ 1 w 1359"/>
                <a:gd name="T3" fmla="*/ 1987 h 2158"/>
                <a:gd name="T4" fmla="*/ 309 w 1359"/>
                <a:gd name="T5" fmla="*/ 2154 h 2158"/>
                <a:gd name="T6" fmla="*/ 681 w 1359"/>
                <a:gd name="T7" fmla="*/ 2040 h 2158"/>
                <a:gd name="T8" fmla="*/ 999 w 1359"/>
                <a:gd name="T9" fmla="*/ 1902 h 2158"/>
                <a:gd name="T10" fmla="*/ 1359 w 1359"/>
                <a:gd name="T11" fmla="*/ 2017 h 2158"/>
                <a:gd name="T12" fmla="*/ 1359 w 1359"/>
                <a:gd name="T13" fmla="*/ 180 h 2158"/>
                <a:gd name="T14" fmla="*/ 1025 w 1359"/>
                <a:gd name="T15" fmla="*/ 21 h 2158"/>
                <a:gd name="T16" fmla="*/ 366 w 1359"/>
                <a:gd name="T17" fmla="*/ 378 h 2158"/>
                <a:gd name="T18" fmla="*/ 0 w 1359"/>
                <a:gd name="T19" fmla="*/ 207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82353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ko-KR" altLang="en-US"/>
            </a:p>
          </p:txBody>
        </p:sp>
        <p:sp>
          <p:nvSpPr>
            <p:cNvPr id="95237" name="Freeform 5"/>
            <p:cNvSpPr>
              <a:spLocks/>
            </p:cNvSpPr>
            <p:nvPr/>
          </p:nvSpPr>
          <p:spPr bwMode="gray">
            <a:xfrm>
              <a:off x="650" y="1576"/>
              <a:ext cx="1348" cy="377"/>
            </a:xfrm>
            <a:custGeom>
              <a:avLst/>
              <a:gdLst>
                <a:gd name="T0" fmla="*/ 0 w 1348"/>
                <a:gd name="T1" fmla="*/ 183 h 341"/>
                <a:gd name="T2" fmla="*/ 309 w 1348"/>
                <a:gd name="T3" fmla="*/ 340 h 341"/>
                <a:gd name="T4" fmla="*/ 670 w 1348"/>
                <a:gd name="T5" fmla="*/ 225 h 341"/>
                <a:gd name="T6" fmla="*/ 1042 w 1348"/>
                <a:gd name="T7" fmla="*/ 9 h 341"/>
                <a:gd name="T8" fmla="*/ 1348 w 1348"/>
                <a:gd name="T9" fmla="*/ 165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5238" name="Freeform 6"/>
            <p:cNvSpPr>
              <a:spLocks/>
            </p:cNvSpPr>
            <p:nvPr/>
          </p:nvSpPr>
          <p:spPr bwMode="gray">
            <a:xfrm>
              <a:off x="653" y="3473"/>
              <a:ext cx="1345" cy="255"/>
            </a:xfrm>
            <a:custGeom>
              <a:avLst/>
              <a:gdLst>
                <a:gd name="T0" fmla="*/ 1345 w 1345"/>
                <a:gd name="T1" fmla="*/ 118 h 255"/>
                <a:gd name="T2" fmla="*/ 1015 w 1345"/>
                <a:gd name="T3" fmla="*/ 1 h 255"/>
                <a:gd name="T4" fmla="*/ 718 w 1345"/>
                <a:gd name="T5" fmla="*/ 112 h 255"/>
                <a:gd name="T6" fmla="*/ 295 w 1345"/>
                <a:gd name="T7" fmla="*/ 253 h 255"/>
                <a:gd name="T8" fmla="*/ 0 w 1345"/>
                <a:gd name="T9" fmla="*/ 10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95239" name="Group 7"/>
          <p:cNvGrpSpPr>
            <a:grpSpLocks/>
          </p:cNvGrpSpPr>
          <p:nvPr/>
        </p:nvGrpSpPr>
        <p:grpSpPr bwMode="auto">
          <a:xfrm>
            <a:off x="3425825" y="2187575"/>
            <a:ext cx="2157413" cy="3425825"/>
            <a:chOff x="642" y="1572"/>
            <a:chExt cx="1359" cy="2158"/>
          </a:xfrm>
        </p:grpSpPr>
        <p:sp>
          <p:nvSpPr>
            <p:cNvPr id="95240" name="Freeform 8"/>
            <p:cNvSpPr>
              <a:spLocks/>
            </p:cNvSpPr>
            <p:nvPr/>
          </p:nvSpPr>
          <p:spPr bwMode="gray">
            <a:xfrm>
              <a:off x="642" y="1572"/>
              <a:ext cx="1359" cy="2158"/>
            </a:xfrm>
            <a:custGeom>
              <a:avLst/>
              <a:gdLst>
                <a:gd name="T0" fmla="*/ 0 w 1359"/>
                <a:gd name="T1" fmla="*/ 207 h 2158"/>
                <a:gd name="T2" fmla="*/ 1 w 1359"/>
                <a:gd name="T3" fmla="*/ 1987 h 2158"/>
                <a:gd name="T4" fmla="*/ 309 w 1359"/>
                <a:gd name="T5" fmla="*/ 2154 h 2158"/>
                <a:gd name="T6" fmla="*/ 681 w 1359"/>
                <a:gd name="T7" fmla="*/ 2040 h 2158"/>
                <a:gd name="T8" fmla="*/ 999 w 1359"/>
                <a:gd name="T9" fmla="*/ 1902 h 2158"/>
                <a:gd name="T10" fmla="*/ 1359 w 1359"/>
                <a:gd name="T11" fmla="*/ 2017 h 2158"/>
                <a:gd name="T12" fmla="*/ 1359 w 1359"/>
                <a:gd name="T13" fmla="*/ 180 h 2158"/>
                <a:gd name="T14" fmla="*/ 1025 w 1359"/>
                <a:gd name="T15" fmla="*/ 21 h 2158"/>
                <a:gd name="T16" fmla="*/ 366 w 1359"/>
                <a:gd name="T17" fmla="*/ 378 h 2158"/>
                <a:gd name="T18" fmla="*/ 0 w 1359"/>
                <a:gd name="T19" fmla="*/ 207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98431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ko-KR" altLang="en-US"/>
            </a:p>
          </p:txBody>
        </p:sp>
        <p:sp>
          <p:nvSpPr>
            <p:cNvPr id="95241" name="Freeform 9"/>
            <p:cNvSpPr>
              <a:spLocks/>
            </p:cNvSpPr>
            <p:nvPr/>
          </p:nvSpPr>
          <p:spPr bwMode="gray">
            <a:xfrm>
              <a:off x="650" y="1576"/>
              <a:ext cx="1348" cy="377"/>
            </a:xfrm>
            <a:custGeom>
              <a:avLst/>
              <a:gdLst>
                <a:gd name="T0" fmla="*/ 0 w 1348"/>
                <a:gd name="T1" fmla="*/ 183 h 341"/>
                <a:gd name="T2" fmla="*/ 309 w 1348"/>
                <a:gd name="T3" fmla="*/ 340 h 341"/>
                <a:gd name="T4" fmla="*/ 670 w 1348"/>
                <a:gd name="T5" fmla="*/ 225 h 341"/>
                <a:gd name="T6" fmla="*/ 1042 w 1348"/>
                <a:gd name="T7" fmla="*/ 9 h 341"/>
                <a:gd name="T8" fmla="*/ 1348 w 1348"/>
                <a:gd name="T9" fmla="*/ 165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5242" name="Freeform 10"/>
            <p:cNvSpPr>
              <a:spLocks/>
            </p:cNvSpPr>
            <p:nvPr/>
          </p:nvSpPr>
          <p:spPr bwMode="gray">
            <a:xfrm>
              <a:off x="653" y="3473"/>
              <a:ext cx="1345" cy="255"/>
            </a:xfrm>
            <a:custGeom>
              <a:avLst/>
              <a:gdLst>
                <a:gd name="T0" fmla="*/ 1345 w 1345"/>
                <a:gd name="T1" fmla="*/ 118 h 255"/>
                <a:gd name="T2" fmla="*/ 1015 w 1345"/>
                <a:gd name="T3" fmla="*/ 1 h 255"/>
                <a:gd name="T4" fmla="*/ 718 w 1345"/>
                <a:gd name="T5" fmla="*/ 112 h 255"/>
                <a:gd name="T6" fmla="*/ 295 w 1345"/>
                <a:gd name="T7" fmla="*/ 253 h 255"/>
                <a:gd name="T8" fmla="*/ 0 w 1345"/>
                <a:gd name="T9" fmla="*/ 10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95243" name="Picture 11" descr="shadow_1_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71525" y="5116513"/>
            <a:ext cx="2349500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244" name="Group 12"/>
          <p:cNvGrpSpPr>
            <a:grpSpLocks/>
          </p:cNvGrpSpPr>
          <p:nvPr/>
        </p:nvGrpSpPr>
        <p:grpSpPr bwMode="auto">
          <a:xfrm>
            <a:off x="763588" y="2236788"/>
            <a:ext cx="2157412" cy="3425825"/>
            <a:chOff x="642" y="1572"/>
            <a:chExt cx="1359" cy="2158"/>
          </a:xfrm>
        </p:grpSpPr>
        <p:sp>
          <p:nvSpPr>
            <p:cNvPr id="95245" name="Freeform 13"/>
            <p:cNvSpPr>
              <a:spLocks/>
            </p:cNvSpPr>
            <p:nvPr/>
          </p:nvSpPr>
          <p:spPr bwMode="gray">
            <a:xfrm>
              <a:off x="642" y="1572"/>
              <a:ext cx="1359" cy="2158"/>
            </a:xfrm>
            <a:custGeom>
              <a:avLst/>
              <a:gdLst>
                <a:gd name="T0" fmla="*/ 0 w 1359"/>
                <a:gd name="T1" fmla="*/ 207 h 2158"/>
                <a:gd name="T2" fmla="*/ 1 w 1359"/>
                <a:gd name="T3" fmla="*/ 1987 h 2158"/>
                <a:gd name="T4" fmla="*/ 309 w 1359"/>
                <a:gd name="T5" fmla="*/ 2154 h 2158"/>
                <a:gd name="T6" fmla="*/ 681 w 1359"/>
                <a:gd name="T7" fmla="*/ 2040 h 2158"/>
                <a:gd name="T8" fmla="*/ 999 w 1359"/>
                <a:gd name="T9" fmla="*/ 1902 h 2158"/>
                <a:gd name="T10" fmla="*/ 1359 w 1359"/>
                <a:gd name="T11" fmla="*/ 2017 h 2158"/>
                <a:gd name="T12" fmla="*/ 1359 w 1359"/>
                <a:gd name="T13" fmla="*/ 180 h 2158"/>
                <a:gd name="T14" fmla="*/ 1025 w 1359"/>
                <a:gd name="T15" fmla="*/ 21 h 2158"/>
                <a:gd name="T16" fmla="*/ 366 w 1359"/>
                <a:gd name="T17" fmla="*/ 378 h 2158"/>
                <a:gd name="T18" fmla="*/ 0 w 1359"/>
                <a:gd name="T19" fmla="*/ 207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85882"/>
                    <a:invGamma/>
                  </a:schemeClr>
                </a:gs>
              </a:gsLst>
              <a:lin ang="5400000" scaled="1"/>
            </a:gradFill>
            <a:ln w="9525">
              <a:round/>
              <a:headEnd/>
              <a:tailE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ko-KR" altLang="en-US"/>
            </a:p>
          </p:txBody>
        </p:sp>
        <p:sp>
          <p:nvSpPr>
            <p:cNvPr id="95246" name="Freeform 14"/>
            <p:cNvSpPr>
              <a:spLocks/>
            </p:cNvSpPr>
            <p:nvPr/>
          </p:nvSpPr>
          <p:spPr bwMode="gray">
            <a:xfrm>
              <a:off x="650" y="1576"/>
              <a:ext cx="1348" cy="377"/>
            </a:xfrm>
            <a:custGeom>
              <a:avLst/>
              <a:gdLst>
                <a:gd name="T0" fmla="*/ 0 w 1348"/>
                <a:gd name="T1" fmla="*/ 183 h 341"/>
                <a:gd name="T2" fmla="*/ 309 w 1348"/>
                <a:gd name="T3" fmla="*/ 340 h 341"/>
                <a:gd name="T4" fmla="*/ 670 w 1348"/>
                <a:gd name="T5" fmla="*/ 225 h 341"/>
                <a:gd name="T6" fmla="*/ 1042 w 1348"/>
                <a:gd name="T7" fmla="*/ 9 h 341"/>
                <a:gd name="T8" fmla="*/ 1348 w 1348"/>
                <a:gd name="T9" fmla="*/ 165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5247" name="Freeform 15"/>
            <p:cNvSpPr>
              <a:spLocks/>
            </p:cNvSpPr>
            <p:nvPr/>
          </p:nvSpPr>
          <p:spPr bwMode="gray">
            <a:xfrm>
              <a:off x="653" y="3473"/>
              <a:ext cx="1345" cy="255"/>
            </a:xfrm>
            <a:custGeom>
              <a:avLst/>
              <a:gdLst>
                <a:gd name="T0" fmla="*/ 1345 w 1345"/>
                <a:gd name="T1" fmla="*/ 118 h 255"/>
                <a:gd name="T2" fmla="*/ 1015 w 1345"/>
                <a:gd name="T3" fmla="*/ 1 h 255"/>
                <a:gd name="T4" fmla="*/ 718 w 1345"/>
                <a:gd name="T5" fmla="*/ 112 h 255"/>
                <a:gd name="T6" fmla="*/ 295 w 1345"/>
                <a:gd name="T7" fmla="*/ 253 h 255"/>
                <a:gd name="T8" fmla="*/ 0 w 1345"/>
                <a:gd name="T9" fmla="*/ 10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95248" name="Text Box 16"/>
          <p:cNvSpPr txBox="1">
            <a:spLocks noChangeArrowheads="1"/>
          </p:cNvSpPr>
          <p:nvPr/>
        </p:nvSpPr>
        <p:spPr bwMode="gray">
          <a:xfrm>
            <a:off x="762000" y="3894147"/>
            <a:ext cx="2133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600" dirty="0" smtClean="0">
                <a:solidFill>
                  <a:srgbClr val="FFFFFF"/>
                </a:solidFill>
                <a:ea typeface="굴림" pitchFamily="50" charset="-127"/>
                <a:cs typeface="Arial" charset="0"/>
              </a:rPr>
              <a:t>Due </a:t>
            </a:r>
            <a:r>
              <a:rPr lang="en-US" altLang="ko-KR" sz="1600" dirty="0">
                <a:solidFill>
                  <a:srgbClr val="FFFFFF"/>
                </a:solidFill>
                <a:ea typeface="굴림" pitchFamily="50" charset="-127"/>
                <a:cs typeface="Arial" charset="0"/>
              </a:rPr>
              <a:t>to </a:t>
            </a:r>
            <a:r>
              <a:rPr lang="en-US" altLang="ko-KR" sz="1600" dirty="0" smtClean="0">
                <a:solidFill>
                  <a:srgbClr val="FFFFFF"/>
                </a:solidFill>
                <a:ea typeface="굴림" pitchFamily="50" charset="-127"/>
                <a:cs typeface="Arial" charset="0"/>
              </a:rPr>
              <a:t>lack </a:t>
            </a:r>
            <a:r>
              <a:rPr lang="en-US" altLang="ko-KR" sz="1600" dirty="0">
                <a:solidFill>
                  <a:srgbClr val="FFFFFF"/>
                </a:solidFill>
                <a:ea typeface="굴림" pitchFamily="50" charset="-127"/>
                <a:cs typeface="Arial" charset="0"/>
              </a:rPr>
              <a:t>of understanding of cooperative</a:t>
            </a:r>
          </a:p>
        </p:txBody>
      </p:sp>
      <p:sp>
        <p:nvSpPr>
          <p:cNvPr id="95249" name="Text Box 17"/>
          <p:cNvSpPr txBox="1">
            <a:spLocks noChangeArrowheads="1"/>
          </p:cNvSpPr>
          <p:nvPr/>
        </p:nvSpPr>
        <p:spPr bwMode="gray">
          <a:xfrm>
            <a:off x="6070600" y="3727450"/>
            <a:ext cx="213360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solidFill>
                  <a:srgbClr val="FFFFFF"/>
                </a:solidFill>
                <a:ea typeface="굴림" pitchFamily="50" charset="-127"/>
                <a:cs typeface="Arial" charset="0"/>
              </a:rPr>
              <a:t>Because of </a:t>
            </a:r>
            <a:r>
              <a:rPr lang="en-US" altLang="ko-KR" sz="1600" dirty="0" smtClean="0">
                <a:solidFill>
                  <a:srgbClr val="FFFFFF"/>
                </a:solidFill>
                <a:ea typeface="굴림" pitchFamily="50" charset="-127"/>
                <a:cs typeface="Arial" charset="0"/>
              </a:rPr>
              <a:t>absence of formal standard to recognize volunteer activities and in-kind donation</a:t>
            </a:r>
            <a:endParaRPr lang="en-US" altLang="ko-KR" sz="1600" dirty="0">
              <a:solidFill>
                <a:srgbClr val="FFFFFF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95250" name="Text Box 18"/>
          <p:cNvSpPr txBox="1">
            <a:spLocks noChangeArrowheads="1"/>
          </p:cNvSpPr>
          <p:nvPr/>
        </p:nvSpPr>
        <p:spPr bwMode="white">
          <a:xfrm>
            <a:off x="949325" y="2927350"/>
            <a:ext cx="1749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b="1" dirty="0" smtClean="0">
                <a:solidFill>
                  <a:srgbClr val="FFFFFF"/>
                </a:solidFill>
                <a:ea typeface="굴림" pitchFamily="50" charset="-127"/>
                <a:cs typeface="Arial" charset="0"/>
              </a:rPr>
              <a:t>Undemocratic </a:t>
            </a:r>
            <a:r>
              <a:rPr lang="en-US" altLang="ko-KR" sz="1600" b="1" dirty="0">
                <a:solidFill>
                  <a:srgbClr val="FFFFFF"/>
                </a:solidFill>
                <a:ea typeface="굴림" pitchFamily="50" charset="-127"/>
                <a:cs typeface="Arial" charset="0"/>
              </a:rPr>
              <a:t>procedures</a:t>
            </a:r>
          </a:p>
        </p:txBody>
      </p:sp>
      <p:sp>
        <p:nvSpPr>
          <p:cNvPr id="95251" name="Rectangle 19"/>
          <p:cNvSpPr>
            <a:spLocks noChangeArrowheads="1"/>
          </p:cNvSpPr>
          <p:nvPr/>
        </p:nvSpPr>
        <p:spPr bwMode="gray">
          <a:xfrm>
            <a:off x="941388" y="5721350"/>
            <a:ext cx="71231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ko-KR" altLang="en-US" b="1" dirty="0">
                <a:ea typeface="굴림" pitchFamily="50" charset="-127"/>
                <a:cs typeface="Arial" charset="0"/>
              </a:rPr>
              <a:t>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Accounting standard </a:t>
            </a:r>
            <a:r>
              <a:rPr lang="en-US" altLang="ko-KR" b="1" dirty="0">
                <a:ea typeface="굴림" pitchFamily="50" charset="-127"/>
                <a:cs typeface="Arial" charset="0"/>
              </a:rPr>
              <a:t>which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can convert </a:t>
            </a:r>
            <a:r>
              <a:rPr lang="en-US" altLang="ko-KR" b="1" dirty="0">
                <a:ea typeface="굴림" pitchFamily="50" charset="-127"/>
                <a:cs typeface="Arial" charset="0"/>
              </a:rPr>
              <a:t>volunteer activities and in-kind donations into money </a:t>
            </a:r>
            <a:r>
              <a:rPr lang="en-US" altLang="ko-KR" b="1" dirty="0" smtClean="0">
                <a:ea typeface="굴림" pitchFamily="50" charset="-127"/>
                <a:cs typeface="Arial" charset="0"/>
              </a:rPr>
              <a:t>value is needed.</a:t>
            </a:r>
            <a:endParaRPr lang="en-US" altLang="ko-KR" b="1" dirty="0">
              <a:ea typeface="굴림" pitchFamily="50" charset="-127"/>
              <a:cs typeface="Arial" charset="0"/>
            </a:endParaRPr>
          </a:p>
        </p:txBody>
      </p:sp>
      <p:grpSp>
        <p:nvGrpSpPr>
          <p:cNvPr id="95252" name="Group 20"/>
          <p:cNvGrpSpPr>
            <a:grpSpLocks/>
          </p:cNvGrpSpPr>
          <p:nvPr/>
        </p:nvGrpSpPr>
        <p:grpSpPr bwMode="auto">
          <a:xfrm>
            <a:off x="958850" y="1978025"/>
            <a:ext cx="720725" cy="822325"/>
            <a:chOff x="192" y="1917"/>
            <a:chExt cx="1042" cy="1102"/>
          </a:xfrm>
        </p:grpSpPr>
        <p:grpSp>
          <p:nvGrpSpPr>
            <p:cNvPr id="95253" name="Group 21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95254" name="Picture 22" descr="light_shadow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255" name="Picture 23" descr="circuler_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5256" name="Oval 24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pic>
          <p:nvPicPr>
            <p:cNvPr id="95257" name="Picture 25" descr="Picture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5258" name="WordArt 26"/>
          <p:cNvSpPr>
            <a:spLocks noChangeArrowheads="1" noChangeShapeType="1" noTextEdit="1"/>
          </p:cNvSpPr>
          <p:nvPr/>
        </p:nvSpPr>
        <p:spPr bwMode="gray">
          <a:xfrm>
            <a:off x="1050925" y="2165350"/>
            <a:ext cx="520700" cy="4206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i="1" kern="10">
                <a:solidFill>
                  <a:srgbClr val="FCFCFC">
                    <a:alpha val="60001"/>
                  </a:srgbClr>
                </a:solidFill>
                <a:latin typeface="Arial Black"/>
              </a:rPr>
              <a:t>01</a:t>
            </a:r>
            <a:endParaRPr lang="ko-KR" altLang="en-US" sz="3600" i="1" kern="10">
              <a:solidFill>
                <a:srgbClr val="FCFCFC">
                  <a:alpha val="60001"/>
                </a:srgbClr>
              </a:solidFill>
              <a:latin typeface="Arial Black"/>
            </a:endParaRPr>
          </a:p>
        </p:txBody>
      </p:sp>
      <p:sp>
        <p:nvSpPr>
          <p:cNvPr id="95259" name="Line 27"/>
          <p:cNvSpPr>
            <a:spLocks noChangeShapeType="1"/>
          </p:cNvSpPr>
          <p:nvPr/>
        </p:nvSpPr>
        <p:spPr bwMode="gray">
          <a:xfrm>
            <a:off x="879475" y="3573016"/>
            <a:ext cx="1916113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  <a:headEnd/>
            <a:tailE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5260" name="Text Box 28"/>
          <p:cNvSpPr txBox="1">
            <a:spLocks noChangeArrowheads="1"/>
          </p:cNvSpPr>
          <p:nvPr/>
        </p:nvSpPr>
        <p:spPr bwMode="white">
          <a:xfrm>
            <a:off x="3613150" y="2906713"/>
            <a:ext cx="1749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b="1" dirty="0" smtClean="0">
                <a:solidFill>
                  <a:srgbClr val="FFFFFF"/>
                </a:solidFill>
                <a:ea typeface="굴림" pitchFamily="50" charset="-127"/>
                <a:cs typeface="Arial" charset="0"/>
              </a:rPr>
              <a:t>Bogus </a:t>
            </a:r>
            <a:r>
              <a:rPr lang="en-US" altLang="ko-KR" sz="1600" b="1" dirty="0">
                <a:solidFill>
                  <a:srgbClr val="FFFFFF"/>
                </a:solidFill>
                <a:ea typeface="굴림" pitchFamily="50" charset="-127"/>
                <a:cs typeface="Arial" charset="0"/>
              </a:rPr>
              <a:t>company</a:t>
            </a:r>
          </a:p>
        </p:txBody>
      </p:sp>
      <p:grpSp>
        <p:nvGrpSpPr>
          <p:cNvPr id="95261" name="Group 29"/>
          <p:cNvGrpSpPr>
            <a:grpSpLocks/>
          </p:cNvGrpSpPr>
          <p:nvPr/>
        </p:nvGrpSpPr>
        <p:grpSpPr bwMode="auto">
          <a:xfrm>
            <a:off x="3573463" y="1922463"/>
            <a:ext cx="739775" cy="822325"/>
            <a:chOff x="2608" y="1076"/>
            <a:chExt cx="466" cy="518"/>
          </a:xfrm>
        </p:grpSpPr>
        <p:grpSp>
          <p:nvGrpSpPr>
            <p:cNvPr id="95262" name="Group 30"/>
            <p:cNvGrpSpPr>
              <a:grpSpLocks/>
            </p:cNvGrpSpPr>
            <p:nvPr/>
          </p:nvGrpSpPr>
          <p:grpSpPr bwMode="auto">
            <a:xfrm>
              <a:off x="2608" y="1076"/>
              <a:ext cx="466" cy="518"/>
              <a:chOff x="2608" y="1076"/>
              <a:chExt cx="466" cy="518"/>
            </a:xfrm>
          </p:grpSpPr>
          <p:pic>
            <p:nvPicPr>
              <p:cNvPr id="95263" name="Picture 31" descr="light_shadow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652" y="1482"/>
                <a:ext cx="384" cy="1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264" name="Picture 32" descr="circuler_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608" y="1076"/>
                <a:ext cx="466" cy="4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5265" name="Oval 33"/>
              <p:cNvSpPr>
                <a:spLocks noChangeArrowheads="1"/>
              </p:cNvSpPr>
              <p:nvPr/>
            </p:nvSpPr>
            <p:spPr bwMode="gray">
              <a:xfrm>
                <a:off x="2608" y="1076"/>
                <a:ext cx="463" cy="47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2">
                      <a:alpha val="55000"/>
                    </a:schemeClr>
                  </a:gs>
                  <a:gs pos="10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pic>
          <p:nvPicPr>
            <p:cNvPr id="95266" name="Picture 34" descr="Picture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665" y="1081"/>
              <a:ext cx="359" cy="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5267" name="WordArt 35"/>
          <p:cNvSpPr>
            <a:spLocks noChangeArrowheads="1" noChangeShapeType="1" noTextEdit="1"/>
          </p:cNvSpPr>
          <p:nvPr/>
        </p:nvSpPr>
        <p:spPr bwMode="gray">
          <a:xfrm>
            <a:off x="3686175" y="2097088"/>
            <a:ext cx="530225" cy="420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i="1" kern="10">
                <a:solidFill>
                  <a:srgbClr val="FCFCFC">
                    <a:alpha val="60001"/>
                  </a:srgbClr>
                </a:solidFill>
                <a:latin typeface="Arial Black"/>
              </a:rPr>
              <a:t>02</a:t>
            </a:r>
            <a:endParaRPr lang="ko-KR" altLang="en-US" sz="3600" i="1" kern="10">
              <a:solidFill>
                <a:srgbClr val="FCFCFC">
                  <a:alpha val="60001"/>
                </a:srgbClr>
              </a:solidFill>
              <a:latin typeface="Arial Black"/>
            </a:endParaRPr>
          </a:p>
        </p:txBody>
      </p:sp>
      <p:sp>
        <p:nvSpPr>
          <p:cNvPr id="95268" name="Line 36"/>
          <p:cNvSpPr>
            <a:spLocks noChangeShapeType="1"/>
          </p:cNvSpPr>
          <p:nvPr/>
        </p:nvSpPr>
        <p:spPr bwMode="gray">
          <a:xfrm>
            <a:off x="3513138" y="3578225"/>
            <a:ext cx="1916112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  <a:headEnd/>
            <a:tailE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5269" name="Text Box 37"/>
          <p:cNvSpPr txBox="1">
            <a:spLocks noChangeArrowheads="1"/>
          </p:cNvSpPr>
          <p:nvPr/>
        </p:nvSpPr>
        <p:spPr bwMode="white">
          <a:xfrm>
            <a:off x="6302375" y="2913063"/>
            <a:ext cx="1749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b="1" dirty="0" smtClean="0">
                <a:solidFill>
                  <a:srgbClr val="FFFFFF"/>
                </a:solidFill>
                <a:ea typeface="굴림" pitchFamily="50" charset="-127"/>
                <a:cs typeface="Arial" charset="0"/>
              </a:rPr>
              <a:t>Underestimate volunteer</a:t>
            </a:r>
            <a:endParaRPr lang="en-US" altLang="ko-KR" sz="1600" b="1" dirty="0">
              <a:solidFill>
                <a:srgbClr val="FFFFFF"/>
              </a:solidFill>
              <a:ea typeface="굴림" pitchFamily="50" charset="-127"/>
              <a:cs typeface="Arial" charset="0"/>
            </a:endParaRPr>
          </a:p>
        </p:txBody>
      </p:sp>
      <p:pic>
        <p:nvPicPr>
          <p:cNvPr id="95270" name="Picture 38" descr="Picture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332538" y="1946275"/>
            <a:ext cx="569912" cy="26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71" name="Line 39"/>
          <p:cNvSpPr>
            <a:spLocks noChangeShapeType="1"/>
          </p:cNvSpPr>
          <p:nvPr/>
        </p:nvSpPr>
        <p:spPr bwMode="gray">
          <a:xfrm>
            <a:off x="6202363" y="3575050"/>
            <a:ext cx="1916112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  <a:headEnd/>
            <a:tailE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95273" name="Group 41"/>
          <p:cNvGrpSpPr>
            <a:grpSpLocks/>
          </p:cNvGrpSpPr>
          <p:nvPr/>
        </p:nvGrpSpPr>
        <p:grpSpPr bwMode="auto">
          <a:xfrm>
            <a:off x="6219825" y="1933575"/>
            <a:ext cx="739775" cy="822325"/>
            <a:chOff x="2608" y="1076"/>
            <a:chExt cx="466" cy="518"/>
          </a:xfrm>
        </p:grpSpPr>
        <p:grpSp>
          <p:nvGrpSpPr>
            <p:cNvPr id="95274" name="Group 42"/>
            <p:cNvGrpSpPr>
              <a:grpSpLocks/>
            </p:cNvGrpSpPr>
            <p:nvPr/>
          </p:nvGrpSpPr>
          <p:grpSpPr bwMode="auto">
            <a:xfrm>
              <a:off x="2608" y="1076"/>
              <a:ext cx="466" cy="518"/>
              <a:chOff x="2608" y="1076"/>
              <a:chExt cx="466" cy="518"/>
            </a:xfrm>
          </p:grpSpPr>
          <p:pic>
            <p:nvPicPr>
              <p:cNvPr id="95275" name="Picture 43" descr="light_shadow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652" y="1482"/>
                <a:ext cx="384" cy="1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276" name="Picture 44" descr="circuler_1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608" y="1076"/>
                <a:ext cx="466" cy="4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5277" name="Oval 45"/>
              <p:cNvSpPr>
                <a:spLocks noChangeArrowheads="1"/>
              </p:cNvSpPr>
              <p:nvPr/>
            </p:nvSpPr>
            <p:spPr bwMode="gray">
              <a:xfrm>
                <a:off x="2608" y="1076"/>
                <a:ext cx="463" cy="47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hlink">
                      <a:alpha val="55000"/>
                    </a:schemeClr>
                  </a:gs>
                  <a:gs pos="10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pic>
          <p:nvPicPr>
            <p:cNvPr id="95278" name="Picture 46" descr="Picture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665" y="1081"/>
              <a:ext cx="359" cy="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5279" name="WordArt 47"/>
          <p:cNvSpPr>
            <a:spLocks noChangeArrowheads="1" noChangeShapeType="1" noTextEdit="1"/>
          </p:cNvSpPr>
          <p:nvPr/>
        </p:nvSpPr>
        <p:spPr bwMode="gray">
          <a:xfrm>
            <a:off x="6343650" y="2112963"/>
            <a:ext cx="530225" cy="420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i="1" kern="10">
                <a:solidFill>
                  <a:srgbClr val="FCFCFC">
                    <a:alpha val="60001"/>
                  </a:srgbClr>
                </a:solidFill>
                <a:latin typeface="Arial Black"/>
              </a:rPr>
              <a:t>03</a:t>
            </a:r>
            <a:endParaRPr lang="ko-KR" altLang="en-US" sz="3600" i="1" kern="10">
              <a:solidFill>
                <a:srgbClr val="FCFCFC">
                  <a:alpha val="60001"/>
                </a:srgbClr>
              </a:solidFill>
              <a:latin typeface="Arial Black"/>
            </a:endParaRPr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gray">
          <a:xfrm>
            <a:off x="3446512" y="3898756"/>
            <a:ext cx="2133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600" dirty="0" smtClean="0">
                <a:solidFill>
                  <a:srgbClr val="FFFFFF"/>
                </a:solidFill>
                <a:ea typeface="굴림" pitchFamily="50" charset="-127"/>
                <a:cs typeface="Arial" charset="0"/>
              </a:rPr>
              <a:t>Stems from vague </a:t>
            </a:r>
            <a:r>
              <a:rPr lang="en-US" altLang="ko-KR" sz="1600" dirty="0">
                <a:solidFill>
                  <a:srgbClr val="FFFFFF"/>
                </a:solidFill>
                <a:ea typeface="굴림" pitchFamily="50" charset="-127"/>
                <a:cs typeface="Arial" charset="0"/>
              </a:rPr>
              <a:t>expectation to </a:t>
            </a:r>
            <a:r>
              <a:rPr lang="en-US" altLang="ko-KR" sz="1600" dirty="0" smtClean="0">
                <a:solidFill>
                  <a:srgbClr val="FFFFFF"/>
                </a:solidFill>
                <a:ea typeface="굴림" pitchFamily="50" charset="-127"/>
                <a:cs typeface="Arial" charset="0"/>
              </a:rPr>
              <a:t>uncertain subsidy</a:t>
            </a:r>
            <a:endParaRPr lang="en-US" altLang="ko-KR" sz="1600" dirty="0">
              <a:solidFill>
                <a:srgbClr val="FFFFFF"/>
              </a:solidFill>
              <a:ea typeface="굴림" pitchFamily="50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84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152400"/>
            <a:ext cx="6886575" cy="641350"/>
          </a:xfrm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Governmental </a:t>
            </a:r>
            <a:r>
              <a:rPr lang="en-US" altLang="ko-KR" dirty="0">
                <a:ea typeface="굴림" pitchFamily="50" charset="-127"/>
              </a:rPr>
              <a:t>Accounting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ltGray">
          <a:xfrm>
            <a:off x="4931147" y="3484921"/>
            <a:ext cx="3635375" cy="701675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ltGray">
          <a:xfrm>
            <a:off x="609600" y="3276698"/>
            <a:ext cx="3635375" cy="70167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ltGray">
          <a:xfrm>
            <a:off x="609600" y="2351088"/>
            <a:ext cx="3635375" cy="7016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898525" y="2420888"/>
            <a:ext cx="30130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sz="1400" b="1" dirty="0" smtClean="0">
                <a:solidFill>
                  <a:srgbClr val="080808"/>
                </a:solidFill>
                <a:ea typeface="굴림" pitchFamily="50" charset="-127"/>
                <a:cs typeface="Arial" charset="0"/>
              </a:rPr>
              <a:t>Citizen </a:t>
            </a:r>
            <a:r>
              <a:rPr lang="en-US" altLang="ko-KR" sz="1400" b="1" dirty="0">
                <a:solidFill>
                  <a:srgbClr val="080808"/>
                </a:solidFill>
                <a:ea typeface="굴림" pitchFamily="50" charset="-127"/>
                <a:cs typeface="Arial" charset="0"/>
              </a:rPr>
              <a:t>oriented </a:t>
            </a:r>
            <a:r>
              <a:rPr lang="en-US" altLang="ko-KR" sz="1400" b="1" dirty="0" smtClean="0">
                <a:solidFill>
                  <a:srgbClr val="080808"/>
                </a:solidFill>
                <a:ea typeface="굴림" pitchFamily="50" charset="-127"/>
                <a:cs typeface="Arial" charset="0"/>
              </a:rPr>
              <a:t>supporting system (Social Enterprise)</a:t>
            </a:r>
            <a:endParaRPr lang="en-US" altLang="ko-KR" sz="1400" b="1" dirty="0">
              <a:solidFill>
                <a:srgbClr val="080808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898525" y="3256703"/>
            <a:ext cx="30130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sz="1400" b="1" dirty="0" smtClean="0">
                <a:solidFill>
                  <a:srgbClr val="080808"/>
                </a:solidFill>
                <a:ea typeface="굴림" pitchFamily="50" charset="-127"/>
                <a:cs typeface="Arial" charset="0"/>
              </a:rPr>
              <a:t>Accounting </a:t>
            </a:r>
            <a:r>
              <a:rPr lang="en-US" altLang="ko-KR" sz="1400" b="1" dirty="0">
                <a:solidFill>
                  <a:srgbClr val="080808"/>
                </a:solidFill>
                <a:ea typeface="굴림" pitchFamily="50" charset="-127"/>
                <a:cs typeface="Arial" charset="0"/>
              </a:rPr>
              <a:t>standard which can convert volunteer activities and in-kind donations into money value (Cooperative)</a:t>
            </a:r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5220072" y="3443571"/>
            <a:ext cx="301307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sz="1400" b="1" dirty="0" smtClean="0">
                <a:solidFill>
                  <a:srgbClr val="080808"/>
                </a:solidFill>
                <a:ea typeface="굴림" pitchFamily="50" charset="-127"/>
                <a:cs typeface="Arial" charset="0"/>
              </a:rPr>
              <a:t>Tax </a:t>
            </a:r>
            <a:r>
              <a:rPr lang="en-US" altLang="ko-KR" sz="1400" b="1" dirty="0">
                <a:solidFill>
                  <a:srgbClr val="080808"/>
                </a:solidFill>
                <a:ea typeface="굴림" pitchFamily="50" charset="-127"/>
                <a:cs typeface="Arial" charset="0"/>
              </a:rPr>
              <a:t>benefits to </a:t>
            </a:r>
            <a:r>
              <a:rPr lang="en-US" altLang="ko-KR" sz="1400" b="1" dirty="0" smtClean="0">
                <a:solidFill>
                  <a:srgbClr val="080808"/>
                </a:solidFill>
                <a:ea typeface="굴림" pitchFamily="50" charset="-127"/>
                <a:cs typeface="Arial" charset="0"/>
              </a:rPr>
              <a:t>donation includes volunteer activity and in-kind donation based on accounting standard of social economic organization</a:t>
            </a:r>
          </a:p>
          <a:p>
            <a:endParaRPr lang="en-US" altLang="ko-KR" sz="1400" b="1" dirty="0">
              <a:solidFill>
                <a:srgbClr val="080808"/>
              </a:solidFill>
              <a:ea typeface="굴림" pitchFamily="50" charset="-127"/>
              <a:cs typeface="Arial" charset="0"/>
            </a:endParaRPr>
          </a:p>
          <a:p>
            <a:r>
              <a:rPr lang="en-US" altLang="ko-KR" sz="1400" b="1" dirty="0" smtClean="0">
                <a:solidFill>
                  <a:srgbClr val="080808"/>
                </a:solidFill>
                <a:ea typeface="굴림" pitchFamily="50" charset="-127"/>
                <a:cs typeface="Arial" charset="0"/>
              </a:rPr>
              <a:t>(Ex</a:t>
            </a:r>
            <a:r>
              <a:rPr lang="en-US" altLang="ko-KR" sz="1400" b="1" dirty="0">
                <a:solidFill>
                  <a:srgbClr val="080808"/>
                </a:solidFill>
                <a:ea typeface="굴림" pitchFamily="50" charset="-127"/>
                <a:cs typeface="Arial" charset="0"/>
              </a:rPr>
              <a:t>. accounting standards of nonprofit organization in </a:t>
            </a:r>
            <a:r>
              <a:rPr lang="en-US" altLang="ko-KR" sz="1400" b="1" dirty="0" smtClean="0">
                <a:solidFill>
                  <a:srgbClr val="080808"/>
                </a:solidFill>
                <a:ea typeface="굴림" pitchFamily="50" charset="-127"/>
                <a:cs typeface="Arial" charset="0"/>
              </a:rPr>
              <a:t>Japan)</a:t>
            </a:r>
          </a:p>
          <a:p>
            <a:endParaRPr lang="en-US" altLang="ko-KR" sz="1400" b="1" dirty="0">
              <a:solidFill>
                <a:srgbClr val="080808"/>
              </a:solidFill>
              <a:ea typeface="굴림" pitchFamily="50" charset="-127"/>
              <a:cs typeface="Arial" charset="0"/>
            </a:endParaRPr>
          </a:p>
          <a:p>
            <a:r>
              <a:rPr lang="en-US" altLang="ko-KR" sz="1400" b="1" dirty="0" smtClean="0">
                <a:solidFill>
                  <a:srgbClr val="080808"/>
                </a:solidFill>
                <a:ea typeface="굴림" pitchFamily="50" charset="-127"/>
                <a:cs typeface="Arial" charset="0"/>
              </a:rPr>
              <a:t>Instead of huge amount of subsidy</a:t>
            </a:r>
            <a:endParaRPr lang="en-US" altLang="ko-KR" sz="1400" b="1" dirty="0">
              <a:solidFill>
                <a:srgbClr val="080808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89118" name="Text Box 30"/>
          <p:cNvSpPr txBox="1">
            <a:spLocks noChangeArrowheads="1"/>
          </p:cNvSpPr>
          <p:nvPr/>
        </p:nvSpPr>
        <p:spPr bwMode="black">
          <a:xfrm>
            <a:off x="5451432" y="3013075"/>
            <a:ext cx="30706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F5F5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ko-KR" sz="1600" b="1" dirty="0" smtClean="0">
                <a:ea typeface="굴림" pitchFamily="50" charset="-127"/>
                <a:cs typeface="Arial" charset="0"/>
              </a:rPr>
              <a:t>Integration (Future Issues)</a:t>
            </a:r>
            <a:endParaRPr lang="en-US" altLang="ko-KR" sz="1600" b="1" dirty="0">
              <a:ea typeface="굴림" pitchFamily="50" charset="-127"/>
              <a:cs typeface="Arial" charset="0"/>
            </a:endParaRPr>
          </a:p>
        </p:txBody>
      </p:sp>
      <p:grpSp>
        <p:nvGrpSpPr>
          <p:cNvPr id="89125" name="Group 37"/>
          <p:cNvGrpSpPr>
            <a:grpSpLocks/>
          </p:cNvGrpSpPr>
          <p:nvPr/>
        </p:nvGrpSpPr>
        <p:grpSpPr bwMode="auto">
          <a:xfrm>
            <a:off x="3817938" y="2319338"/>
            <a:ext cx="769937" cy="765175"/>
            <a:chOff x="1596" y="1152"/>
            <a:chExt cx="518" cy="516"/>
          </a:xfrm>
        </p:grpSpPr>
        <p:sp>
          <p:nvSpPr>
            <p:cNvPr id="89126" name="Oval 38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1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89127" name="Picture 39" descr="cir_lighteffect0"/>
            <p:cNvPicPr>
              <a:picLocks noChangeAspect="1" noChangeArrowheads="1"/>
            </p:cNvPicPr>
            <p:nvPr/>
          </p:nvPicPr>
          <p:blipFill>
            <a:blip r:embed="rId3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128" name="Group 40"/>
          <p:cNvGrpSpPr>
            <a:grpSpLocks/>
          </p:cNvGrpSpPr>
          <p:nvPr/>
        </p:nvGrpSpPr>
        <p:grpSpPr bwMode="auto">
          <a:xfrm>
            <a:off x="3817938" y="3244850"/>
            <a:ext cx="769937" cy="766763"/>
            <a:chOff x="1596" y="1152"/>
            <a:chExt cx="518" cy="516"/>
          </a:xfrm>
        </p:grpSpPr>
        <p:sp>
          <p:nvSpPr>
            <p:cNvPr id="89129" name="Oval 41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accent2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89130" name="Picture 42" descr="cir_lighteffect0"/>
            <p:cNvPicPr>
              <a:picLocks noChangeAspect="1" noChangeArrowheads="1"/>
            </p:cNvPicPr>
            <p:nvPr/>
          </p:nvPicPr>
          <p:blipFill>
            <a:blip r:embed="rId3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131" name="Group 43"/>
          <p:cNvGrpSpPr>
            <a:grpSpLocks/>
          </p:cNvGrpSpPr>
          <p:nvPr/>
        </p:nvGrpSpPr>
        <p:grpSpPr bwMode="auto">
          <a:xfrm>
            <a:off x="8139485" y="3465871"/>
            <a:ext cx="769937" cy="765175"/>
            <a:chOff x="1596" y="1152"/>
            <a:chExt cx="518" cy="516"/>
          </a:xfrm>
        </p:grpSpPr>
        <p:sp>
          <p:nvSpPr>
            <p:cNvPr id="89132" name="Oval 44"/>
            <p:cNvSpPr>
              <a:spLocks noChangeArrowheads="1"/>
            </p:cNvSpPr>
            <p:nvPr/>
          </p:nvSpPr>
          <p:spPr bwMode="gray">
            <a:xfrm>
              <a:off x="1596" y="1154"/>
              <a:ext cx="518" cy="514"/>
            </a:xfrm>
            <a:prstGeom prst="ellipse">
              <a:avLst/>
            </a:prstGeom>
            <a:solidFill>
              <a:schemeClr val="hlink"/>
            </a:solidFill>
            <a:ln w="28575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89133" name="Picture 45" descr="cir_lighteffect0"/>
            <p:cNvPicPr>
              <a:picLocks noChangeAspect="1" noChangeArrowheads="1"/>
            </p:cNvPicPr>
            <p:nvPr/>
          </p:nvPicPr>
          <p:blipFill>
            <a:blip r:embed="rId3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09" y="1152"/>
              <a:ext cx="484" cy="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146" name="Group 58"/>
          <p:cNvGrpSpPr>
            <a:grpSpLocks/>
          </p:cNvGrpSpPr>
          <p:nvPr/>
        </p:nvGrpSpPr>
        <p:grpSpPr bwMode="auto">
          <a:xfrm>
            <a:off x="8280772" y="3599221"/>
            <a:ext cx="498475" cy="498475"/>
            <a:chOff x="2430" y="1692"/>
            <a:chExt cx="339" cy="339"/>
          </a:xfrm>
        </p:grpSpPr>
        <p:sp>
          <p:nvSpPr>
            <p:cNvPr id="89147" name="Freeform 59"/>
            <p:cNvSpPr>
              <a:spLocks noEditPoints="1"/>
            </p:cNvSpPr>
            <p:nvPr/>
          </p:nvSpPr>
          <p:spPr bwMode="gray">
            <a:xfrm>
              <a:off x="2430" y="1692"/>
              <a:ext cx="339" cy="339"/>
            </a:xfrm>
            <a:custGeom>
              <a:avLst/>
              <a:gdLst>
                <a:gd name="T0" fmla="*/ 170 w 339"/>
                <a:gd name="T1" fmla="*/ 0 h 339"/>
                <a:gd name="T2" fmla="*/ 131 w 339"/>
                <a:gd name="T3" fmla="*/ 5 h 339"/>
                <a:gd name="T4" fmla="*/ 95 w 339"/>
                <a:gd name="T5" fmla="*/ 17 h 339"/>
                <a:gd name="T6" fmla="*/ 63 w 339"/>
                <a:gd name="T7" fmla="*/ 38 h 339"/>
                <a:gd name="T8" fmla="*/ 38 w 339"/>
                <a:gd name="T9" fmla="*/ 63 h 339"/>
                <a:gd name="T10" fmla="*/ 18 w 339"/>
                <a:gd name="T11" fmla="*/ 95 h 339"/>
                <a:gd name="T12" fmla="*/ 5 w 339"/>
                <a:gd name="T13" fmla="*/ 131 h 339"/>
                <a:gd name="T14" fmla="*/ 0 w 339"/>
                <a:gd name="T15" fmla="*/ 170 h 339"/>
                <a:gd name="T16" fmla="*/ 5 w 339"/>
                <a:gd name="T17" fmla="*/ 209 h 339"/>
                <a:gd name="T18" fmla="*/ 18 w 339"/>
                <a:gd name="T19" fmla="*/ 245 h 339"/>
                <a:gd name="T20" fmla="*/ 38 w 339"/>
                <a:gd name="T21" fmla="*/ 276 h 339"/>
                <a:gd name="T22" fmla="*/ 63 w 339"/>
                <a:gd name="T23" fmla="*/ 302 h 339"/>
                <a:gd name="T24" fmla="*/ 95 w 339"/>
                <a:gd name="T25" fmla="*/ 323 h 339"/>
                <a:gd name="T26" fmla="*/ 131 w 339"/>
                <a:gd name="T27" fmla="*/ 335 h 339"/>
                <a:gd name="T28" fmla="*/ 170 w 339"/>
                <a:gd name="T29" fmla="*/ 339 h 339"/>
                <a:gd name="T30" fmla="*/ 209 w 339"/>
                <a:gd name="T31" fmla="*/ 335 h 339"/>
                <a:gd name="T32" fmla="*/ 245 w 339"/>
                <a:gd name="T33" fmla="*/ 323 h 339"/>
                <a:gd name="T34" fmla="*/ 276 w 339"/>
                <a:gd name="T35" fmla="*/ 302 h 339"/>
                <a:gd name="T36" fmla="*/ 303 w 339"/>
                <a:gd name="T37" fmla="*/ 276 h 339"/>
                <a:gd name="T38" fmla="*/ 323 w 339"/>
                <a:gd name="T39" fmla="*/ 245 h 339"/>
                <a:gd name="T40" fmla="*/ 335 w 339"/>
                <a:gd name="T41" fmla="*/ 209 h 339"/>
                <a:gd name="T42" fmla="*/ 339 w 339"/>
                <a:gd name="T43" fmla="*/ 170 h 339"/>
                <a:gd name="T44" fmla="*/ 335 w 339"/>
                <a:gd name="T45" fmla="*/ 131 h 339"/>
                <a:gd name="T46" fmla="*/ 323 w 339"/>
                <a:gd name="T47" fmla="*/ 95 h 339"/>
                <a:gd name="T48" fmla="*/ 303 w 339"/>
                <a:gd name="T49" fmla="*/ 63 h 339"/>
                <a:gd name="T50" fmla="*/ 276 w 339"/>
                <a:gd name="T51" fmla="*/ 38 h 339"/>
                <a:gd name="T52" fmla="*/ 245 w 339"/>
                <a:gd name="T53" fmla="*/ 17 h 339"/>
                <a:gd name="T54" fmla="*/ 209 w 339"/>
                <a:gd name="T55" fmla="*/ 5 h 339"/>
                <a:gd name="T56" fmla="*/ 170 w 339"/>
                <a:gd name="T57" fmla="*/ 0 h 339"/>
                <a:gd name="T58" fmla="*/ 170 w 339"/>
                <a:gd name="T59" fmla="*/ 294 h 339"/>
                <a:gd name="T60" fmla="*/ 137 w 339"/>
                <a:gd name="T61" fmla="*/ 291 h 339"/>
                <a:gd name="T62" fmla="*/ 107 w 339"/>
                <a:gd name="T63" fmla="*/ 278 h 339"/>
                <a:gd name="T64" fmla="*/ 81 w 339"/>
                <a:gd name="T65" fmla="*/ 258 h 339"/>
                <a:gd name="T66" fmla="*/ 62 w 339"/>
                <a:gd name="T67" fmla="*/ 233 h 339"/>
                <a:gd name="T68" fmla="*/ 50 w 339"/>
                <a:gd name="T69" fmla="*/ 203 h 339"/>
                <a:gd name="T70" fmla="*/ 45 w 339"/>
                <a:gd name="T71" fmla="*/ 170 h 339"/>
                <a:gd name="T72" fmla="*/ 50 w 339"/>
                <a:gd name="T73" fmla="*/ 137 h 339"/>
                <a:gd name="T74" fmla="*/ 62 w 339"/>
                <a:gd name="T75" fmla="*/ 107 h 339"/>
                <a:gd name="T76" fmla="*/ 81 w 339"/>
                <a:gd name="T77" fmla="*/ 81 h 339"/>
                <a:gd name="T78" fmla="*/ 107 w 339"/>
                <a:gd name="T79" fmla="*/ 62 h 339"/>
                <a:gd name="T80" fmla="*/ 137 w 339"/>
                <a:gd name="T81" fmla="*/ 48 h 339"/>
                <a:gd name="T82" fmla="*/ 170 w 339"/>
                <a:gd name="T83" fmla="*/ 44 h 339"/>
                <a:gd name="T84" fmla="*/ 203 w 339"/>
                <a:gd name="T85" fmla="*/ 48 h 339"/>
                <a:gd name="T86" fmla="*/ 233 w 339"/>
                <a:gd name="T87" fmla="*/ 62 h 339"/>
                <a:gd name="T88" fmla="*/ 258 w 339"/>
                <a:gd name="T89" fmla="*/ 81 h 339"/>
                <a:gd name="T90" fmla="*/ 278 w 339"/>
                <a:gd name="T91" fmla="*/ 107 h 339"/>
                <a:gd name="T92" fmla="*/ 291 w 339"/>
                <a:gd name="T93" fmla="*/ 137 h 339"/>
                <a:gd name="T94" fmla="*/ 296 w 339"/>
                <a:gd name="T95" fmla="*/ 170 h 339"/>
                <a:gd name="T96" fmla="*/ 291 w 339"/>
                <a:gd name="T97" fmla="*/ 203 h 339"/>
                <a:gd name="T98" fmla="*/ 278 w 339"/>
                <a:gd name="T99" fmla="*/ 233 h 339"/>
                <a:gd name="T100" fmla="*/ 258 w 339"/>
                <a:gd name="T101" fmla="*/ 258 h 339"/>
                <a:gd name="T102" fmla="*/ 233 w 339"/>
                <a:gd name="T103" fmla="*/ 278 h 339"/>
                <a:gd name="T104" fmla="*/ 203 w 339"/>
                <a:gd name="T105" fmla="*/ 291 h 339"/>
                <a:gd name="T106" fmla="*/ 170 w 339"/>
                <a:gd name="T107" fmla="*/ 29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9" h="339">
                  <a:moveTo>
                    <a:pt x="170" y="0"/>
                  </a:moveTo>
                  <a:lnTo>
                    <a:pt x="131" y="5"/>
                  </a:lnTo>
                  <a:lnTo>
                    <a:pt x="95" y="17"/>
                  </a:lnTo>
                  <a:lnTo>
                    <a:pt x="63" y="38"/>
                  </a:lnTo>
                  <a:lnTo>
                    <a:pt x="38" y="63"/>
                  </a:lnTo>
                  <a:lnTo>
                    <a:pt x="18" y="95"/>
                  </a:lnTo>
                  <a:lnTo>
                    <a:pt x="5" y="131"/>
                  </a:lnTo>
                  <a:lnTo>
                    <a:pt x="0" y="170"/>
                  </a:lnTo>
                  <a:lnTo>
                    <a:pt x="5" y="209"/>
                  </a:lnTo>
                  <a:lnTo>
                    <a:pt x="18" y="245"/>
                  </a:lnTo>
                  <a:lnTo>
                    <a:pt x="38" y="276"/>
                  </a:lnTo>
                  <a:lnTo>
                    <a:pt x="63" y="302"/>
                  </a:lnTo>
                  <a:lnTo>
                    <a:pt x="95" y="323"/>
                  </a:lnTo>
                  <a:lnTo>
                    <a:pt x="131" y="335"/>
                  </a:lnTo>
                  <a:lnTo>
                    <a:pt x="170" y="339"/>
                  </a:lnTo>
                  <a:lnTo>
                    <a:pt x="209" y="335"/>
                  </a:lnTo>
                  <a:lnTo>
                    <a:pt x="245" y="323"/>
                  </a:lnTo>
                  <a:lnTo>
                    <a:pt x="276" y="302"/>
                  </a:lnTo>
                  <a:lnTo>
                    <a:pt x="303" y="276"/>
                  </a:lnTo>
                  <a:lnTo>
                    <a:pt x="323" y="245"/>
                  </a:lnTo>
                  <a:lnTo>
                    <a:pt x="335" y="209"/>
                  </a:lnTo>
                  <a:lnTo>
                    <a:pt x="339" y="170"/>
                  </a:lnTo>
                  <a:lnTo>
                    <a:pt x="335" y="131"/>
                  </a:lnTo>
                  <a:lnTo>
                    <a:pt x="323" y="95"/>
                  </a:lnTo>
                  <a:lnTo>
                    <a:pt x="303" y="63"/>
                  </a:lnTo>
                  <a:lnTo>
                    <a:pt x="276" y="38"/>
                  </a:lnTo>
                  <a:lnTo>
                    <a:pt x="245" y="17"/>
                  </a:lnTo>
                  <a:lnTo>
                    <a:pt x="209" y="5"/>
                  </a:lnTo>
                  <a:lnTo>
                    <a:pt x="170" y="0"/>
                  </a:lnTo>
                  <a:close/>
                  <a:moveTo>
                    <a:pt x="170" y="294"/>
                  </a:moveTo>
                  <a:lnTo>
                    <a:pt x="137" y="291"/>
                  </a:lnTo>
                  <a:lnTo>
                    <a:pt x="107" y="278"/>
                  </a:lnTo>
                  <a:lnTo>
                    <a:pt x="81" y="258"/>
                  </a:lnTo>
                  <a:lnTo>
                    <a:pt x="62" y="233"/>
                  </a:lnTo>
                  <a:lnTo>
                    <a:pt x="50" y="203"/>
                  </a:lnTo>
                  <a:lnTo>
                    <a:pt x="45" y="170"/>
                  </a:lnTo>
                  <a:lnTo>
                    <a:pt x="50" y="137"/>
                  </a:lnTo>
                  <a:lnTo>
                    <a:pt x="62" y="107"/>
                  </a:lnTo>
                  <a:lnTo>
                    <a:pt x="81" y="81"/>
                  </a:lnTo>
                  <a:lnTo>
                    <a:pt x="107" y="62"/>
                  </a:lnTo>
                  <a:lnTo>
                    <a:pt x="137" y="48"/>
                  </a:lnTo>
                  <a:lnTo>
                    <a:pt x="170" y="44"/>
                  </a:lnTo>
                  <a:lnTo>
                    <a:pt x="203" y="48"/>
                  </a:lnTo>
                  <a:lnTo>
                    <a:pt x="233" y="62"/>
                  </a:lnTo>
                  <a:lnTo>
                    <a:pt x="258" y="81"/>
                  </a:lnTo>
                  <a:lnTo>
                    <a:pt x="278" y="107"/>
                  </a:lnTo>
                  <a:lnTo>
                    <a:pt x="291" y="137"/>
                  </a:lnTo>
                  <a:lnTo>
                    <a:pt x="296" y="170"/>
                  </a:lnTo>
                  <a:lnTo>
                    <a:pt x="291" y="203"/>
                  </a:lnTo>
                  <a:lnTo>
                    <a:pt x="278" y="233"/>
                  </a:lnTo>
                  <a:lnTo>
                    <a:pt x="258" y="258"/>
                  </a:lnTo>
                  <a:lnTo>
                    <a:pt x="233" y="278"/>
                  </a:lnTo>
                  <a:lnTo>
                    <a:pt x="203" y="291"/>
                  </a:lnTo>
                  <a:lnTo>
                    <a:pt x="170" y="2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9148" name="Freeform 60"/>
            <p:cNvSpPr>
              <a:spLocks noEditPoints="1"/>
            </p:cNvSpPr>
            <p:nvPr/>
          </p:nvSpPr>
          <p:spPr bwMode="gray">
            <a:xfrm>
              <a:off x="2516" y="1799"/>
              <a:ext cx="168" cy="157"/>
            </a:xfrm>
            <a:custGeom>
              <a:avLst/>
              <a:gdLst>
                <a:gd name="T0" fmla="*/ 12 w 168"/>
                <a:gd name="T1" fmla="*/ 76 h 157"/>
                <a:gd name="T2" fmla="*/ 30 w 168"/>
                <a:gd name="T3" fmla="*/ 114 h 157"/>
                <a:gd name="T4" fmla="*/ 63 w 168"/>
                <a:gd name="T5" fmla="*/ 132 h 157"/>
                <a:gd name="T6" fmla="*/ 106 w 168"/>
                <a:gd name="T7" fmla="*/ 132 h 157"/>
                <a:gd name="T8" fmla="*/ 139 w 168"/>
                <a:gd name="T9" fmla="*/ 114 h 157"/>
                <a:gd name="T10" fmla="*/ 157 w 168"/>
                <a:gd name="T11" fmla="*/ 76 h 157"/>
                <a:gd name="T12" fmla="*/ 163 w 168"/>
                <a:gd name="T13" fmla="*/ 100 h 157"/>
                <a:gd name="T14" fmla="*/ 142 w 168"/>
                <a:gd name="T15" fmla="*/ 136 h 157"/>
                <a:gd name="T16" fmla="*/ 106 w 168"/>
                <a:gd name="T17" fmla="*/ 156 h 157"/>
                <a:gd name="T18" fmla="*/ 61 w 168"/>
                <a:gd name="T19" fmla="*/ 156 h 157"/>
                <a:gd name="T20" fmla="*/ 27 w 168"/>
                <a:gd name="T21" fmla="*/ 136 h 157"/>
                <a:gd name="T22" fmla="*/ 4 w 168"/>
                <a:gd name="T23" fmla="*/ 100 h 157"/>
                <a:gd name="T24" fmla="*/ 39 w 168"/>
                <a:gd name="T25" fmla="*/ 45 h 157"/>
                <a:gd name="T26" fmla="*/ 27 w 168"/>
                <a:gd name="T27" fmla="*/ 42 h 157"/>
                <a:gd name="T28" fmla="*/ 19 w 168"/>
                <a:gd name="T29" fmla="*/ 34 h 157"/>
                <a:gd name="T30" fmla="*/ 16 w 168"/>
                <a:gd name="T31" fmla="*/ 22 h 157"/>
                <a:gd name="T32" fmla="*/ 19 w 168"/>
                <a:gd name="T33" fmla="*/ 12 h 157"/>
                <a:gd name="T34" fmla="*/ 27 w 168"/>
                <a:gd name="T35" fmla="*/ 3 h 157"/>
                <a:gd name="T36" fmla="*/ 39 w 168"/>
                <a:gd name="T37" fmla="*/ 0 h 157"/>
                <a:gd name="T38" fmla="*/ 49 w 168"/>
                <a:gd name="T39" fmla="*/ 3 h 157"/>
                <a:gd name="T40" fmla="*/ 58 w 168"/>
                <a:gd name="T41" fmla="*/ 12 h 157"/>
                <a:gd name="T42" fmla="*/ 61 w 168"/>
                <a:gd name="T43" fmla="*/ 22 h 157"/>
                <a:gd name="T44" fmla="*/ 58 w 168"/>
                <a:gd name="T45" fmla="*/ 34 h 157"/>
                <a:gd name="T46" fmla="*/ 49 w 168"/>
                <a:gd name="T47" fmla="*/ 42 h 157"/>
                <a:gd name="T48" fmla="*/ 39 w 168"/>
                <a:gd name="T49" fmla="*/ 45 h 157"/>
                <a:gd name="T50" fmla="*/ 124 w 168"/>
                <a:gd name="T51" fmla="*/ 45 h 157"/>
                <a:gd name="T52" fmla="*/ 114 w 168"/>
                <a:gd name="T53" fmla="*/ 39 h 157"/>
                <a:gd name="T54" fmla="*/ 108 w 168"/>
                <a:gd name="T55" fmla="*/ 28 h 157"/>
                <a:gd name="T56" fmla="*/ 108 w 168"/>
                <a:gd name="T57" fmla="*/ 16 h 157"/>
                <a:gd name="T58" fmla="*/ 114 w 168"/>
                <a:gd name="T59" fmla="*/ 6 h 157"/>
                <a:gd name="T60" fmla="*/ 124 w 168"/>
                <a:gd name="T61" fmla="*/ 1 h 157"/>
                <a:gd name="T62" fmla="*/ 136 w 168"/>
                <a:gd name="T63" fmla="*/ 1 h 157"/>
                <a:gd name="T64" fmla="*/ 145 w 168"/>
                <a:gd name="T65" fmla="*/ 6 h 157"/>
                <a:gd name="T66" fmla="*/ 151 w 168"/>
                <a:gd name="T67" fmla="*/ 16 h 157"/>
                <a:gd name="T68" fmla="*/ 151 w 168"/>
                <a:gd name="T69" fmla="*/ 28 h 157"/>
                <a:gd name="T70" fmla="*/ 145 w 168"/>
                <a:gd name="T71" fmla="*/ 39 h 157"/>
                <a:gd name="T72" fmla="*/ 136 w 168"/>
                <a:gd name="T73" fmla="*/ 4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8" h="157">
                  <a:moveTo>
                    <a:pt x="0" y="76"/>
                  </a:moveTo>
                  <a:lnTo>
                    <a:pt x="12" y="76"/>
                  </a:lnTo>
                  <a:lnTo>
                    <a:pt x="18" y="97"/>
                  </a:lnTo>
                  <a:lnTo>
                    <a:pt x="30" y="114"/>
                  </a:lnTo>
                  <a:lnTo>
                    <a:pt x="43" y="126"/>
                  </a:lnTo>
                  <a:lnTo>
                    <a:pt x="63" y="132"/>
                  </a:lnTo>
                  <a:lnTo>
                    <a:pt x="84" y="135"/>
                  </a:lnTo>
                  <a:lnTo>
                    <a:pt x="106" y="132"/>
                  </a:lnTo>
                  <a:lnTo>
                    <a:pt x="124" y="126"/>
                  </a:lnTo>
                  <a:lnTo>
                    <a:pt x="139" y="114"/>
                  </a:lnTo>
                  <a:lnTo>
                    <a:pt x="150" y="97"/>
                  </a:lnTo>
                  <a:lnTo>
                    <a:pt x="157" y="76"/>
                  </a:lnTo>
                  <a:lnTo>
                    <a:pt x="168" y="76"/>
                  </a:lnTo>
                  <a:lnTo>
                    <a:pt x="163" y="100"/>
                  </a:lnTo>
                  <a:lnTo>
                    <a:pt x="154" y="120"/>
                  </a:lnTo>
                  <a:lnTo>
                    <a:pt x="142" y="136"/>
                  </a:lnTo>
                  <a:lnTo>
                    <a:pt x="126" y="148"/>
                  </a:lnTo>
                  <a:lnTo>
                    <a:pt x="106" y="156"/>
                  </a:lnTo>
                  <a:lnTo>
                    <a:pt x="84" y="157"/>
                  </a:lnTo>
                  <a:lnTo>
                    <a:pt x="61" y="156"/>
                  </a:lnTo>
                  <a:lnTo>
                    <a:pt x="43" y="148"/>
                  </a:lnTo>
                  <a:lnTo>
                    <a:pt x="27" y="136"/>
                  </a:lnTo>
                  <a:lnTo>
                    <a:pt x="13" y="120"/>
                  </a:lnTo>
                  <a:lnTo>
                    <a:pt x="4" y="100"/>
                  </a:lnTo>
                  <a:lnTo>
                    <a:pt x="0" y="76"/>
                  </a:lnTo>
                  <a:close/>
                  <a:moveTo>
                    <a:pt x="39" y="45"/>
                  </a:moveTo>
                  <a:lnTo>
                    <a:pt x="33" y="45"/>
                  </a:lnTo>
                  <a:lnTo>
                    <a:pt x="27" y="42"/>
                  </a:lnTo>
                  <a:lnTo>
                    <a:pt x="22" y="39"/>
                  </a:lnTo>
                  <a:lnTo>
                    <a:pt x="19" y="34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22" y="6"/>
                  </a:lnTo>
                  <a:lnTo>
                    <a:pt x="27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9" y="3"/>
                  </a:lnTo>
                  <a:lnTo>
                    <a:pt x="55" y="6"/>
                  </a:lnTo>
                  <a:lnTo>
                    <a:pt x="58" y="12"/>
                  </a:lnTo>
                  <a:lnTo>
                    <a:pt x="61" y="16"/>
                  </a:lnTo>
                  <a:lnTo>
                    <a:pt x="61" y="22"/>
                  </a:lnTo>
                  <a:lnTo>
                    <a:pt x="61" y="28"/>
                  </a:lnTo>
                  <a:lnTo>
                    <a:pt x="58" y="34"/>
                  </a:lnTo>
                  <a:lnTo>
                    <a:pt x="55" y="39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39" y="45"/>
                  </a:lnTo>
                  <a:close/>
                  <a:moveTo>
                    <a:pt x="130" y="45"/>
                  </a:moveTo>
                  <a:lnTo>
                    <a:pt x="124" y="45"/>
                  </a:lnTo>
                  <a:lnTo>
                    <a:pt x="118" y="42"/>
                  </a:lnTo>
                  <a:lnTo>
                    <a:pt x="114" y="39"/>
                  </a:lnTo>
                  <a:lnTo>
                    <a:pt x="109" y="34"/>
                  </a:lnTo>
                  <a:lnTo>
                    <a:pt x="108" y="28"/>
                  </a:lnTo>
                  <a:lnTo>
                    <a:pt x="106" y="22"/>
                  </a:lnTo>
                  <a:lnTo>
                    <a:pt x="108" y="16"/>
                  </a:lnTo>
                  <a:lnTo>
                    <a:pt x="109" y="12"/>
                  </a:lnTo>
                  <a:lnTo>
                    <a:pt x="114" y="6"/>
                  </a:lnTo>
                  <a:lnTo>
                    <a:pt x="118" y="3"/>
                  </a:lnTo>
                  <a:lnTo>
                    <a:pt x="124" y="1"/>
                  </a:lnTo>
                  <a:lnTo>
                    <a:pt x="130" y="0"/>
                  </a:lnTo>
                  <a:lnTo>
                    <a:pt x="136" y="1"/>
                  </a:lnTo>
                  <a:lnTo>
                    <a:pt x="141" y="3"/>
                  </a:lnTo>
                  <a:lnTo>
                    <a:pt x="145" y="6"/>
                  </a:lnTo>
                  <a:lnTo>
                    <a:pt x="150" y="12"/>
                  </a:lnTo>
                  <a:lnTo>
                    <a:pt x="151" y="16"/>
                  </a:lnTo>
                  <a:lnTo>
                    <a:pt x="153" y="22"/>
                  </a:lnTo>
                  <a:lnTo>
                    <a:pt x="151" y="28"/>
                  </a:lnTo>
                  <a:lnTo>
                    <a:pt x="150" y="34"/>
                  </a:lnTo>
                  <a:lnTo>
                    <a:pt x="145" y="39"/>
                  </a:lnTo>
                  <a:lnTo>
                    <a:pt x="141" y="42"/>
                  </a:lnTo>
                  <a:lnTo>
                    <a:pt x="136" y="45"/>
                  </a:lnTo>
                  <a:lnTo>
                    <a:pt x="130" y="4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89149" name="Text Box 61"/>
          <p:cNvSpPr txBox="1">
            <a:spLocks noChangeArrowheads="1"/>
          </p:cNvSpPr>
          <p:nvPr/>
        </p:nvSpPr>
        <p:spPr bwMode="gray">
          <a:xfrm>
            <a:off x="323528" y="1371600"/>
            <a:ext cx="84557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ko-KR" sz="1600" dirty="0" smtClean="0">
                <a:solidFill>
                  <a:srgbClr val="000000"/>
                </a:solidFill>
                <a:ea typeface="굴림" pitchFamily="50" charset="-127"/>
                <a:cs typeface="Arial" charset="0"/>
              </a:rPr>
              <a:t>Government accounting is facing a turning point </a:t>
            </a:r>
            <a:r>
              <a:rPr lang="en-US" altLang="ko-KR" sz="1600" dirty="0">
                <a:solidFill>
                  <a:srgbClr val="000000"/>
                </a:solidFill>
                <a:ea typeface="굴림" pitchFamily="50" charset="-127"/>
                <a:cs typeface="Arial" charset="0"/>
              </a:rPr>
              <a:t>to </a:t>
            </a:r>
            <a:r>
              <a:rPr lang="en-US" altLang="ko-KR" sz="1600" dirty="0" smtClean="0">
                <a:solidFill>
                  <a:srgbClr val="000000"/>
                </a:solidFill>
                <a:ea typeface="굴림" pitchFamily="50" charset="-127"/>
                <a:cs typeface="Arial" charset="0"/>
              </a:rPr>
              <a:t>integrate money value of voluntary activities and donation into governmental support system for social economic organization.</a:t>
            </a:r>
            <a:endParaRPr lang="en-US" altLang="ko-KR" sz="1600" dirty="0">
              <a:solidFill>
                <a:srgbClr val="000000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2" name="오른쪽 중괄호 1"/>
          <p:cNvSpPr/>
          <p:nvPr/>
        </p:nvSpPr>
        <p:spPr bwMode="auto">
          <a:xfrm>
            <a:off x="4788024" y="2351088"/>
            <a:ext cx="432048" cy="1660525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ltGray">
          <a:xfrm>
            <a:off x="609600" y="4262438"/>
            <a:ext cx="3635375" cy="701675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4" name="Rectangle 10"/>
          <p:cNvSpPr>
            <a:spLocks noChangeArrowheads="1"/>
          </p:cNvSpPr>
          <p:nvPr/>
        </p:nvSpPr>
        <p:spPr bwMode="auto">
          <a:xfrm>
            <a:off x="898525" y="4345940"/>
            <a:ext cx="30130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400" b="1" dirty="0" smtClean="0">
                <a:solidFill>
                  <a:srgbClr val="080808"/>
                </a:solidFill>
                <a:ea typeface="굴림" pitchFamily="50" charset="-127"/>
                <a:cs typeface="Arial" charset="0"/>
              </a:rPr>
              <a:t>R</a:t>
            </a:r>
            <a:r>
              <a:rPr lang="en-US" altLang="ko-KR" sz="1400" b="1" dirty="0" smtClean="0">
                <a:solidFill>
                  <a:srgbClr val="080808"/>
                </a:solidFill>
                <a:ea typeface="굴림" pitchFamily="50" charset="-127"/>
                <a:cs typeface="Arial" charset="0"/>
              </a:rPr>
              <a:t>edesigning </a:t>
            </a:r>
            <a:r>
              <a:rPr lang="en-US" altLang="ko-KR" sz="1400" b="1" dirty="0">
                <a:solidFill>
                  <a:srgbClr val="080808"/>
                </a:solidFill>
                <a:ea typeface="굴림" pitchFamily="50" charset="-127"/>
                <a:cs typeface="Arial" charset="0"/>
              </a:rPr>
              <a:t>priority rule in public procurement</a:t>
            </a:r>
          </a:p>
        </p:txBody>
      </p:sp>
      <p:grpSp>
        <p:nvGrpSpPr>
          <p:cNvPr id="65" name="Group 58"/>
          <p:cNvGrpSpPr>
            <a:grpSpLocks/>
          </p:cNvGrpSpPr>
          <p:nvPr/>
        </p:nvGrpSpPr>
        <p:grpSpPr bwMode="auto">
          <a:xfrm>
            <a:off x="3959225" y="4376738"/>
            <a:ext cx="498475" cy="498475"/>
            <a:chOff x="2430" y="1692"/>
            <a:chExt cx="339" cy="339"/>
          </a:xfrm>
        </p:grpSpPr>
        <p:sp>
          <p:nvSpPr>
            <p:cNvPr id="66" name="Freeform 59"/>
            <p:cNvSpPr>
              <a:spLocks noEditPoints="1"/>
            </p:cNvSpPr>
            <p:nvPr/>
          </p:nvSpPr>
          <p:spPr bwMode="gray">
            <a:xfrm>
              <a:off x="2430" y="1692"/>
              <a:ext cx="339" cy="339"/>
            </a:xfrm>
            <a:custGeom>
              <a:avLst/>
              <a:gdLst>
                <a:gd name="T0" fmla="*/ 170 w 339"/>
                <a:gd name="T1" fmla="*/ 0 h 339"/>
                <a:gd name="T2" fmla="*/ 131 w 339"/>
                <a:gd name="T3" fmla="*/ 5 h 339"/>
                <a:gd name="T4" fmla="*/ 95 w 339"/>
                <a:gd name="T5" fmla="*/ 17 h 339"/>
                <a:gd name="T6" fmla="*/ 63 w 339"/>
                <a:gd name="T7" fmla="*/ 38 h 339"/>
                <a:gd name="T8" fmla="*/ 38 w 339"/>
                <a:gd name="T9" fmla="*/ 63 h 339"/>
                <a:gd name="T10" fmla="*/ 18 w 339"/>
                <a:gd name="T11" fmla="*/ 95 h 339"/>
                <a:gd name="T12" fmla="*/ 5 w 339"/>
                <a:gd name="T13" fmla="*/ 131 h 339"/>
                <a:gd name="T14" fmla="*/ 0 w 339"/>
                <a:gd name="T15" fmla="*/ 170 h 339"/>
                <a:gd name="T16" fmla="*/ 5 w 339"/>
                <a:gd name="T17" fmla="*/ 209 h 339"/>
                <a:gd name="T18" fmla="*/ 18 w 339"/>
                <a:gd name="T19" fmla="*/ 245 h 339"/>
                <a:gd name="T20" fmla="*/ 38 w 339"/>
                <a:gd name="T21" fmla="*/ 276 h 339"/>
                <a:gd name="T22" fmla="*/ 63 w 339"/>
                <a:gd name="T23" fmla="*/ 302 h 339"/>
                <a:gd name="T24" fmla="*/ 95 w 339"/>
                <a:gd name="T25" fmla="*/ 323 h 339"/>
                <a:gd name="T26" fmla="*/ 131 w 339"/>
                <a:gd name="T27" fmla="*/ 335 h 339"/>
                <a:gd name="T28" fmla="*/ 170 w 339"/>
                <a:gd name="T29" fmla="*/ 339 h 339"/>
                <a:gd name="T30" fmla="*/ 209 w 339"/>
                <a:gd name="T31" fmla="*/ 335 h 339"/>
                <a:gd name="T32" fmla="*/ 245 w 339"/>
                <a:gd name="T33" fmla="*/ 323 h 339"/>
                <a:gd name="T34" fmla="*/ 276 w 339"/>
                <a:gd name="T35" fmla="*/ 302 h 339"/>
                <a:gd name="T36" fmla="*/ 303 w 339"/>
                <a:gd name="T37" fmla="*/ 276 h 339"/>
                <a:gd name="T38" fmla="*/ 323 w 339"/>
                <a:gd name="T39" fmla="*/ 245 h 339"/>
                <a:gd name="T40" fmla="*/ 335 w 339"/>
                <a:gd name="T41" fmla="*/ 209 h 339"/>
                <a:gd name="T42" fmla="*/ 339 w 339"/>
                <a:gd name="T43" fmla="*/ 170 h 339"/>
                <a:gd name="T44" fmla="*/ 335 w 339"/>
                <a:gd name="T45" fmla="*/ 131 h 339"/>
                <a:gd name="T46" fmla="*/ 323 w 339"/>
                <a:gd name="T47" fmla="*/ 95 h 339"/>
                <a:gd name="T48" fmla="*/ 303 w 339"/>
                <a:gd name="T49" fmla="*/ 63 h 339"/>
                <a:gd name="T50" fmla="*/ 276 w 339"/>
                <a:gd name="T51" fmla="*/ 38 h 339"/>
                <a:gd name="T52" fmla="*/ 245 w 339"/>
                <a:gd name="T53" fmla="*/ 17 h 339"/>
                <a:gd name="T54" fmla="*/ 209 w 339"/>
                <a:gd name="T55" fmla="*/ 5 h 339"/>
                <a:gd name="T56" fmla="*/ 170 w 339"/>
                <a:gd name="T57" fmla="*/ 0 h 339"/>
                <a:gd name="T58" fmla="*/ 170 w 339"/>
                <a:gd name="T59" fmla="*/ 294 h 339"/>
                <a:gd name="T60" fmla="*/ 137 w 339"/>
                <a:gd name="T61" fmla="*/ 291 h 339"/>
                <a:gd name="T62" fmla="*/ 107 w 339"/>
                <a:gd name="T63" fmla="*/ 278 h 339"/>
                <a:gd name="T64" fmla="*/ 81 w 339"/>
                <a:gd name="T65" fmla="*/ 258 h 339"/>
                <a:gd name="T66" fmla="*/ 62 w 339"/>
                <a:gd name="T67" fmla="*/ 233 h 339"/>
                <a:gd name="T68" fmla="*/ 50 w 339"/>
                <a:gd name="T69" fmla="*/ 203 h 339"/>
                <a:gd name="T70" fmla="*/ 45 w 339"/>
                <a:gd name="T71" fmla="*/ 170 h 339"/>
                <a:gd name="T72" fmla="*/ 50 w 339"/>
                <a:gd name="T73" fmla="*/ 137 h 339"/>
                <a:gd name="T74" fmla="*/ 62 w 339"/>
                <a:gd name="T75" fmla="*/ 107 h 339"/>
                <a:gd name="T76" fmla="*/ 81 w 339"/>
                <a:gd name="T77" fmla="*/ 81 h 339"/>
                <a:gd name="T78" fmla="*/ 107 w 339"/>
                <a:gd name="T79" fmla="*/ 62 h 339"/>
                <a:gd name="T80" fmla="*/ 137 w 339"/>
                <a:gd name="T81" fmla="*/ 48 h 339"/>
                <a:gd name="T82" fmla="*/ 170 w 339"/>
                <a:gd name="T83" fmla="*/ 44 h 339"/>
                <a:gd name="T84" fmla="*/ 203 w 339"/>
                <a:gd name="T85" fmla="*/ 48 h 339"/>
                <a:gd name="T86" fmla="*/ 233 w 339"/>
                <a:gd name="T87" fmla="*/ 62 h 339"/>
                <a:gd name="T88" fmla="*/ 258 w 339"/>
                <a:gd name="T89" fmla="*/ 81 h 339"/>
                <a:gd name="T90" fmla="*/ 278 w 339"/>
                <a:gd name="T91" fmla="*/ 107 h 339"/>
                <a:gd name="T92" fmla="*/ 291 w 339"/>
                <a:gd name="T93" fmla="*/ 137 h 339"/>
                <a:gd name="T94" fmla="*/ 296 w 339"/>
                <a:gd name="T95" fmla="*/ 170 h 339"/>
                <a:gd name="T96" fmla="*/ 291 w 339"/>
                <a:gd name="T97" fmla="*/ 203 h 339"/>
                <a:gd name="T98" fmla="*/ 278 w 339"/>
                <a:gd name="T99" fmla="*/ 233 h 339"/>
                <a:gd name="T100" fmla="*/ 258 w 339"/>
                <a:gd name="T101" fmla="*/ 258 h 339"/>
                <a:gd name="T102" fmla="*/ 233 w 339"/>
                <a:gd name="T103" fmla="*/ 278 h 339"/>
                <a:gd name="T104" fmla="*/ 203 w 339"/>
                <a:gd name="T105" fmla="*/ 291 h 339"/>
                <a:gd name="T106" fmla="*/ 170 w 339"/>
                <a:gd name="T107" fmla="*/ 29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9" h="339">
                  <a:moveTo>
                    <a:pt x="170" y="0"/>
                  </a:moveTo>
                  <a:lnTo>
                    <a:pt x="131" y="5"/>
                  </a:lnTo>
                  <a:lnTo>
                    <a:pt x="95" y="17"/>
                  </a:lnTo>
                  <a:lnTo>
                    <a:pt x="63" y="38"/>
                  </a:lnTo>
                  <a:lnTo>
                    <a:pt x="38" y="63"/>
                  </a:lnTo>
                  <a:lnTo>
                    <a:pt x="18" y="95"/>
                  </a:lnTo>
                  <a:lnTo>
                    <a:pt x="5" y="131"/>
                  </a:lnTo>
                  <a:lnTo>
                    <a:pt x="0" y="170"/>
                  </a:lnTo>
                  <a:lnTo>
                    <a:pt x="5" y="209"/>
                  </a:lnTo>
                  <a:lnTo>
                    <a:pt x="18" y="245"/>
                  </a:lnTo>
                  <a:lnTo>
                    <a:pt x="38" y="276"/>
                  </a:lnTo>
                  <a:lnTo>
                    <a:pt x="63" y="302"/>
                  </a:lnTo>
                  <a:lnTo>
                    <a:pt x="95" y="323"/>
                  </a:lnTo>
                  <a:lnTo>
                    <a:pt x="131" y="335"/>
                  </a:lnTo>
                  <a:lnTo>
                    <a:pt x="170" y="339"/>
                  </a:lnTo>
                  <a:lnTo>
                    <a:pt x="209" y="335"/>
                  </a:lnTo>
                  <a:lnTo>
                    <a:pt x="245" y="323"/>
                  </a:lnTo>
                  <a:lnTo>
                    <a:pt x="276" y="302"/>
                  </a:lnTo>
                  <a:lnTo>
                    <a:pt x="303" y="276"/>
                  </a:lnTo>
                  <a:lnTo>
                    <a:pt x="323" y="245"/>
                  </a:lnTo>
                  <a:lnTo>
                    <a:pt x="335" y="209"/>
                  </a:lnTo>
                  <a:lnTo>
                    <a:pt x="339" y="170"/>
                  </a:lnTo>
                  <a:lnTo>
                    <a:pt x="335" y="131"/>
                  </a:lnTo>
                  <a:lnTo>
                    <a:pt x="323" y="95"/>
                  </a:lnTo>
                  <a:lnTo>
                    <a:pt x="303" y="63"/>
                  </a:lnTo>
                  <a:lnTo>
                    <a:pt x="276" y="38"/>
                  </a:lnTo>
                  <a:lnTo>
                    <a:pt x="245" y="17"/>
                  </a:lnTo>
                  <a:lnTo>
                    <a:pt x="209" y="5"/>
                  </a:lnTo>
                  <a:lnTo>
                    <a:pt x="170" y="0"/>
                  </a:lnTo>
                  <a:close/>
                  <a:moveTo>
                    <a:pt x="170" y="294"/>
                  </a:moveTo>
                  <a:lnTo>
                    <a:pt x="137" y="291"/>
                  </a:lnTo>
                  <a:lnTo>
                    <a:pt x="107" y="278"/>
                  </a:lnTo>
                  <a:lnTo>
                    <a:pt x="81" y="258"/>
                  </a:lnTo>
                  <a:lnTo>
                    <a:pt x="62" y="233"/>
                  </a:lnTo>
                  <a:lnTo>
                    <a:pt x="50" y="203"/>
                  </a:lnTo>
                  <a:lnTo>
                    <a:pt x="45" y="170"/>
                  </a:lnTo>
                  <a:lnTo>
                    <a:pt x="50" y="137"/>
                  </a:lnTo>
                  <a:lnTo>
                    <a:pt x="62" y="107"/>
                  </a:lnTo>
                  <a:lnTo>
                    <a:pt x="81" y="81"/>
                  </a:lnTo>
                  <a:lnTo>
                    <a:pt x="107" y="62"/>
                  </a:lnTo>
                  <a:lnTo>
                    <a:pt x="137" y="48"/>
                  </a:lnTo>
                  <a:lnTo>
                    <a:pt x="170" y="44"/>
                  </a:lnTo>
                  <a:lnTo>
                    <a:pt x="203" y="48"/>
                  </a:lnTo>
                  <a:lnTo>
                    <a:pt x="233" y="62"/>
                  </a:lnTo>
                  <a:lnTo>
                    <a:pt x="258" y="81"/>
                  </a:lnTo>
                  <a:lnTo>
                    <a:pt x="278" y="107"/>
                  </a:lnTo>
                  <a:lnTo>
                    <a:pt x="291" y="137"/>
                  </a:lnTo>
                  <a:lnTo>
                    <a:pt x="296" y="170"/>
                  </a:lnTo>
                  <a:lnTo>
                    <a:pt x="291" y="203"/>
                  </a:lnTo>
                  <a:lnTo>
                    <a:pt x="278" y="233"/>
                  </a:lnTo>
                  <a:lnTo>
                    <a:pt x="258" y="258"/>
                  </a:lnTo>
                  <a:lnTo>
                    <a:pt x="233" y="278"/>
                  </a:lnTo>
                  <a:lnTo>
                    <a:pt x="203" y="291"/>
                  </a:lnTo>
                  <a:lnTo>
                    <a:pt x="170" y="2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7" name="Freeform 60"/>
            <p:cNvSpPr>
              <a:spLocks noEditPoints="1"/>
            </p:cNvSpPr>
            <p:nvPr/>
          </p:nvSpPr>
          <p:spPr bwMode="gray">
            <a:xfrm>
              <a:off x="2516" y="1799"/>
              <a:ext cx="168" cy="157"/>
            </a:xfrm>
            <a:custGeom>
              <a:avLst/>
              <a:gdLst>
                <a:gd name="T0" fmla="*/ 12 w 168"/>
                <a:gd name="T1" fmla="*/ 76 h 157"/>
                <a:gd name="T2" fmla="*/ 30 w 168"/>
                <a:gd name="T3" fmla="*/ 114 h 157"/>
                <a:gd name="T4" fmla="*/ 63 w 168"/>
                <a:gd name="T5" fmla="*/ 132 h 157"/>
                <a:gd name="T6" fmla="*/ 106 w 168"/>
                <a:gd name="T7" fmla="*/ 132 h 157"/>
                <a:gd name="T8" fmla="*/ 139 w 168"/>
                <a:gd name="T9" fmla="*/ 114 h 157"/>
                <a:gd name="T10" fmla="*/ 157 w 168"/>
                <a:gd name="T11" fmla="*/ 76 h 157"/>
                <a:gd name="T12" fmla="*/ 163 w 168"/>
                <a:gd name="T13" fmla="*/ 100 h 157"/>
                <a:gd name="T14" fmla="*/ 142 w 168"/>
                <a:gd name="T15" fmla="*/ 136 h 157"/>
                <a:gd name="T16" fmla="*/ 106 w 168"/>
                <a:gd name="T17" fmla="*/ 156 h 157"/>
                <a:gd name="T18" fmla="*/ 61 w 168"/>
                <a:gd name="T19" fmla="*/ 156 h 157"/>
                <a:gd name="T20" fmla="*/ 27 w 168"/>
                <a:gd name="T21" fmla="*/ 136 h 157"/>
                <a:gd name="T22" fmla="*/ 4 w 168"/>
                <a:gd name="T23" fmla="*/ 100 h 157"/>
                <a:gd name="T24" fmla="*/ 39 w 168"/>
                <a:gd name="T25" fmla="*/ 45 h 157"/>
                <a:gd name="T26" fmla="*/ 27 w 168"/>
                <a:gd name="T27" fmla="*/ 42 h 157"/>
                <a:gd name="T28" fmla="*/ 19 w 168"/>
                <a:gd name="T29" fmla="*/ 34 h 157"/>
                <a:gd name="T30" fmla="*/ 16 w 168"/>
                <a:gd name="T31" fmla="*/ 22 h 157"/>
                <a:gd name="T32" fmla="*/ 19 w 168"/>
                <a:gd name="T33" fmla="*/ 12 h 157"/>
                <a:gd name="T34" fmla="*/ 27 w 168"/>
                <a:gd name="T35" fmla="*/ 3 h 157"/>
                <a:gd name="T36" fmla="*/ 39 w 168"/>
                <a:gd name="T37" fmla="*/ 0 h 157"/>
                <a:gd name="T38" fmla="*/ 49 w 168"/>
                <a:gd name="T39" fmla="*/ 3 h 157"/>
                <a:gd name="T40" fmla="*/ 58 w 168"/>
                <a:gd name="T41" fmla="*/ 12 h 157"/>
                <a:gd name="T42" fmla="*/ 61 w 168"/>
                <a:gd name="T43" fmla="*/ 22 h 157"/>
                <a:gd name="T44" fmla="*/ 58 w 168"/>
                <a:gd name="T45" fmla="*/ 34 h 157"/>
                <a:gd name="T46" fmla="*/ 49 w 168"/>
                <a:gd name="T47" fmla="*/ 42 h 157"/>
                <a:gd name="T48" fmla="*/ 39 w 168"/>
                <a:gd name="T49" fmla="*/ 45 h 157"/>
                <a:gd name="T50" fmla="*/ 124 w 168"/>
                <a:gd name="T51" fmla="*/ 45 h 157"/>
                <a:gd name="T52" fmla="*/ 114 w 168"/>
                <a:gd name="T53" fmla="*/ 39 h 157"/>
                <a:gd name="T54" fmla="*/ 108 w 168"/>
                <a:gd name="T55" fmla="*/ 28 h 157"/>
                <a:gd name="T56" fmla="*/ 108 w 168"/>
                <a:gd name="T57" fmla="*/ 16 h 157"/>
                <a:gd name="T58" fmla="*/ 114 w 168"/>
                <a:gd name="T59" fmla="*/ 6 h 157"/>
                <a:gd name="T60" fmla="*/ 124 w 168"/>
                <a:gd name="T61" fmla="*/ 1 h 157"/>
                <a:gd name="T62" fmla="*/ 136 w 168"/>
                <a:gd name="T63" fmla="*/ 1 h 157"/>
                <a:gd name="T64" fmla="*/ 145 w 168"/>
                <a:gd name="T65" fmla="*/ 6 h 157"/>
                <a:gd name="T66" fmla="*/ 151 w 168"/>
                <a:gd name="T67" fmla="*/ 16 h 157"/>
                <a:gd name="T68" fmla="*/ 151 w 168"/>
                <a:gd name="T69" fmla="*/ 28 h 157"/>
                <a:gd name="T70" fmla="*/ 145 w 168"/>
                <a:gd name="T71" fmla="*/ 39 h 157"/>
                <a:gd name="T72" fmla="*/ 136 w 168"/>
                <a:gd name="T73" fmla="*/ 4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8" h="157">
                  <a:moveTo>
                    <a:pt x="0" y="76"/>
                  </a:moveTo>
                  <a:lnTo>
                    <a:pt x="12" y="76"/>
                  </a:lnTo>
                  <a:lnTo>
                    <a:pt x="18" y="97"/>
                  </a:lnTo>
                  <a:lnTo>
                    <a:pt x="30" y="114"/>
                  </a:lnTo>
                  <a:lnTo>
                    <a:pt x="43" y="126"/>
                  </a:lnTo>
                  <a:lnTo>
                    <a:pt x="63" y="132"/>
                  </a:lnTo>
                  <a:lnTo>
                    <a:pt x="84" y="135"/>
                  </a:lnTo>
                  <a:lnTo>
                    <a:pt x="106" y="132"/>
                  </a:lnTo>
                  <a:lnTo>
                    <a:pt x="124" y="126"/>
                  </a:lnTo>
                  <a:lnTo>
                    <a:pt x="139" y="114"/>
                  </a:lnTo>
                  <a:lnTo>
                    <a:pt x="150" y="97"/>
                  </a:lnTo>
                  <a:lnTo>
                    <a:pt x="157" y="76"/>
                  </a:lnTo>
                  <a:lnTo>
                    <a:pt x="168" y="76"/>
                  </a:lnTo>
                  <a:lnTo>
                    <a:pt x="163" y="100"/>
                  </a:lnTo>
                  <a:lnTo>
                    <a:pt x="154" y="120"/>
                  </a:lnTo>
                  <a:lnTo>
                    <a:pt x="142" y="136"/>
                  </a:lnTo>
                  <a:lnTo>
                    <a:pt x="126" y="148"/>
                  </a:lnTo>
                  <a:lnTo>
                    <a:pt x="106" y="156"/>
                  </a:lnTo>
                  <a:lnTo>
                    <a:pt x="84" y="157"/>
                  </a:lnTo>
                  <a:lnTo>
                    <a:pt x="61" y="156"/>
                  </a:lnTo>
                  <a:lnTo>
                    <a:pt x="43" y="148"/>
                  </a:lnTo>
                  <a:lnTo>
                    <a:pt x="27" y="136"/>
                  </a:lnTo>
                  <a:lnTo>
                    <a:pt x="13" y="120"/>
                  </a:lnTo>
                  <a:lnTo>
                    <a:pt x="4" y="100"/>
                  </a:lnTo>
                  <a:lnTo>
                    <a:pt x="0" y="76"/>
                  </a:lnTo>
                  <a:close/>
                  <a:moveTo>
                    <a:pt x="39" y="45"/>
                  </a:moveTo>
                  <a:lnTo>
                    <a:pt x="33" y="45"/>
                  </a:lnTo>
                  <a:lnTo>
                    <a:pt x="27" y="42"/>
                  </a:lnTo>
                  <a:lnTo>
                    <a:pt x="22" y="39"/>
                  </a:lnTo>
                  <a:lnTo>
                    <a:pt x="19" y="34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22" y="6"/>
                  </a:lnTo>
                  <a:lnTo>
                    <a:pt x="27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9" y="3"/>
                  </a:lnTo>
                  <a:lnTo>
                    <a:pt x="55" y="6"/>
                  </a:lnTo>
                  <a:lnTo>
                    <a:pt x="58" y="12"/>
                  </a:lnTo>
                  <a:lnTo>
                    <a:pt x="61" y="16"/>
                  </a:lnTo>
                  <a:lnTo>
                    <a:pt x="61" y="22"/>
                  </a:lnTo>
                  <a:lnTo>
                    <a:pt x="61" y="28"/>
                  </a:lnTo>
                  <a:lnTo>
                    <a:pt x="58" y="34"/>
                  </a:lnTo>
                  <a:lnTo>
                    <a:pt x="55" y="39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39" y="45"/>
                  </a:lnTo>
                  <a:close/>
                  <a:moveTo>
                    <a:pt x="130" y="45"/>
                  </a:moveTo>
                  <a:lnTo>
                    <a:pt x="124" y="45"/>
                  </a:lnTo>
                  <a:lnTo>
                    <a:pt x="118" y="42"/>
                  </a:lnTo>
                  <a:lnTo>
                    <a:pt x="114" y="39"/>
                  </a:lnTo>
                  <a:lnTo>
                    <a:pt x="109" y="34"/>
                  </a:lnTo>
                  <a:lnTo>
                    <a:pt x="108" y="28"/>
                  </a:lnTo>
                  <a:lnTo>
                    <a:pt x="106" y="22"/>
                  </a:lnTo>
                  <a:lnTo>
                    <a:pt x="108" y="16"/>
                  </a:lnTo>
                  <a:lnTo>
                    <a:pt x="109" y="12"/>
                  </a:lnTo>
                  <a:lnTo>
                    <a:pt x="114" y="6"/>
                  </a:lnTo>
                  <a:lnTo>
                    <a:pt x="118" y="3"/>
                  </a:lnTo>
                  <a:lnTo>
                    <a:pt x="124" y="1"/>
                  </a:lnTo>
                  <a:lnTo>
                    <a:pt x="130" y="0"/>
                  </a:lnTo>
                  <a:lnTo>
                    <a:pt x="136" y="1"/>
                  </a:lnTo>
                  <a:lnTo>
                    <a:pt x="141" y="3"/>
                  </a:lnTo>
                  <a:lnTo>
                    <a:pt x="145" y="6"/>
                  </a:lnTo>
                  <a:lnTo>
                    <a:pt x="150" y="12"/>
                  </a:lnTo>
                  <a:lnTo>
                    <a:pt x="151" y="16"/>
                  </a:lnTo>
                  <a:lnTo>
                    <a:pt x="153" y="22"/>
                  </a:lnTo>
                  <a:lnTo>
                    <a:pt x="151" y="28"/>
                  </a:lnTo>
                  <a:lnTo>
                    <a:pt x="150" y="34"/>
                  </a:lnTo>
                  <a:lnTo>
                    <a:pt x="145" y="39"/>
                  </a:lnTo>
                  <a:lnTo>
                    <a:pt x="141" y="42"/>
                  </a:lnTo>
                  <a:lnTo>
                    <a:pt x="136" y="45"/>
                  </a:lnTo>
                  <a:lnTo>
                    <a:pt x="130" y="4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69" name="Oval 44"/>
          <p:cNvSpPr>
            <a:spLocks noChangeArrowheads="1"/>
          </p:cNvSpPr>
          <p:nvPr/>
        </p:nvSpPr>
        <p:spPr bwMode="gray">
          <a:xfrm>
            <a:off x="3817938" y="4246353"/>
            <a:ext cx="769937" cy="762209"/>
          </a:xfrm>
          <a:prstGeom prst="ellipse">
            <a:avLst/>
          </a:prstGeom>
          <a:solidFill>
            <a:schemeClr val="hlink"/>
          </a:solid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02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152400"/>
            <a:ext cx="7366967" cy="641350"/>
          </a:xfrm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Governmental </a:t>
            </a:r>
            <a:r>
              <a:rPr lang="en-US" altLang="ko-KR" dirty="0">
                <a:ea typeface="굴림" pitchFamily="50" charset="-127"/>
              </a:rPr>
              <a:t>Accounting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33400" y="1676400"/>
            <a:ext cx="8153400" cy="3194050"/>
          </a:xfrm>
          <a:noFill/>
          <a:ln/>
        </p:spPr>
        <p:txBody>
          <a:bodyPr/>
          <a:lstStyle/>
          <a:p>
            <a:r>
              <a:rPr lang="en-US" altLang="ko-KR" sz="2800" b="1" dirty="0">
                <a:solidFill>
                  <a:srgbClr val="000000"/>
                </a:solidFill>
                <a:ea typeface="굴림" pitchFamily="50" charset="-127"/>
              </a:rPr>
              <a:t>Ex) </a:t>
            </a:r>
            <a:r>
              <a:rPr lang="en-US" altLang="ko-KR" sz="2800" b="1" u="sng" dirty="0">
                <a:solidFill>
                  <a:srgbClr val="000000"/>
                </a:solidFill>
                <a:ea typeface="굴림" pitchFamily="50" charset="-127"/>
              </a:rPr>
              <a:t>Accounting standards of nonprofit organization in </a:t>
            </a:r>
            <a:r>
              <a:rPr lang="en-US" altLang="ko-KR" sz="2800" b="1" u="sng" dirty="0" smtClean="0">
                <a:solidFill>
                  <a:srgbClr val="000000"/>
                </a:solidFill>
                <a:ea typeface="굴림" pitchFamily="50" charset="-127"/>
              </a:rPr>
              <a:t>Japan</a:t>
            </a:r>
            <a:r>
              <a:rPr lang="en-US" altLang="ko-KR" sz="2800" b="1" dirty="0" smtClean="0">
                <a:solidFill>
                  <a:srgbClr val="000000"/>
                </a:solidFill>
                <a:ea typeface="굴림" pitchFamily="50" charset="-127"/>
              </a:rPr>
              <a:t> can </a:t>
            </a:r>
            <a:r>
              <a:rPr lang="en-US" altLang="ko-KR" sz="2800" b="1" dirty="0">
                <a:solidFill>
                  <a:srgbClr val="000000"/>
                </a:solidFill>
                <a:ea typeface="굴림" pitchFamily="50" charset="-127"/>
              </a:rPr>
              <a:t>convert volunteer activities and in-kind donations into money value through annotation on financial statements or entry to an ‘activity statement’ instead of ‘profit and loss statement</a:t>
            </a:r>
            <a:r>
              <a:rPr lang="en-US" altLang="ko-KR" sz="2800" b="1" dirty="0" smtClean="0">
                <a:solidFill>
                  <a:srgbClr val="000000"/>
                </a:solidFill>
                <a:ea typeface="굴림" pitchFamily="50" charset="-127"/>
              </a:rPr>
              <a:t>’.</a:t>
            </a:r>
          </a:p>
          <a:p>
            <a:endParaRPr lang="en-US" altLang="ko-KR" sz="2800" b="1" dirty="0" smtClean="0">
              <a:solidFill>
                <a:srgbClr val="000000"/>
              </a:solidFill>
              <a:ea typeface="굴림" pitchFamily="50" charset="-127"/>
            </a:endParaRPr>
          </a:p>
          <a:p>
            <a:pPr lvl="1">
              <a:buFontTx/>
              <a:buNone/>
            </a:pPr>
            <a:r>
              <a:rPr lang="en-US" altLang="ko-KR" sz="2000" dirty="0">
                <a:solidFill>
                  <a:srgbClr val="000000"/>
                </a:solidFill>
                <a:ea typeface="굴림" pitchFamily="50" charset="-127"/>
              </a:rPr>
              <a:t>    - </a:t>
            </a:r>
            <a:r>
              <a:rPr lang="en-US" altLang="ko-KR" sz="2000" dirty="0" smtClean="0">
                <a:solidFill>
                  <a:srgbClr val="000000"/>
                </a:solidFill>
                <a:ea typeface="굴림" pitchFamily="50" charset="-127"/>
              </a:rPr>
              <a:t>Government </a:t>
            </a:r>
            <a:r>
              <a:rPr lang="en-US" altLang="ko-KR" sz="2000" dirty="0">
                <a:solidFill>
                  <a:srgbClr val="000000"/>
                </a:solidFill>
                <a:ea typeface="굴림" pitchFamily="50" charset="-127"/>
              </a:rPr>
              <a:t>give tax benefits for nonprofit organization and donors according to the ‘activity statement</a:t>
            </a:r>
            <a:r>
              <a:rPr lang="en-US" altLang="ko-KR" sz="2000" dirty="0" smtClean="0">
                <a:solidFill>
                  <a:srgbClr val="000000"/>
                </a:solidFill>
                <a:ea typeface="굴림" pitchFamily="50" charset="-127"/>
              </a:rPr>
              <a:t>’.</a:t>
            </a:r>
            <a:endParaRPr lang="en-US" altLang="ko-KR" sz="2000" dirty="0">
              <a:solidFill>
                <a:srgbClr val="000000"/>
              </a:solidFill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400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Contents</a:t>
            </a:r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gray">
          <a:xfrm flipV="1">
            <a:off x="781050" y="5673725"/>
            <a:ext cx="3559175" cy="523875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gray">
          <a:xfrm flipV="1">
            <a:off x="4622800" y="5643563"/>
            <a:ext cx="3557588" cy="523875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38917" name="Group 5"/>
          <p:cNvGrpSpPr>
            <a:grpSpLocks/>
          </p:cNvGrpSpPr>
          <p:nvPr/>
        </p:nvGrpSpPr>
        <p:grpSpPr bwMode="auto">
          <a:xfrm>
            <a:off x="893763" y="2500313"/>
            <a:ext cx="3344862" cy="3311525"/>
            <a:chOff x="723" y="1673"/>
            <a:chExt cx="1957" cy="1938"/>
          </a:xfrm>
        </p:grpSpPr>
        <p:sp>
          <p:nvSpPr>
            <p:cNvPr id="38918" name="Rectangle 6"/>
            <p:cNvSpPr>
              <a:spLocks noChangeArrowheads="1"/>
            </p:cNvSpPr>
            <p:nvPr/>
          </p:nvSpPr>
          <p:spPr bwMode="gray">
            <a:xfrm>
              <a:off x="2367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8919" name="Rectangle 7"/>
            <p:cNvSpPr>
              <a:spLocks noChangeArrowheads="1"/>
            </p:cNvSpPr>
            <p:nvPr/>
          </p:nvSpPr>
          <p:spPr bwMode="gray">
            <a:xfrm>
              <a:off x="940" y="1673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8920" name="AutoShape 8"/>
            <p:cNvSpPr>
              <a:spLocks noChangeArrowheads="1"/>
            </p:cNvSpPr>
            <p:nvPr/>
          </p:nvSpPr>
          <p:spPr bwMode="gray">
            <a:xfrm>
              <a:off x="723" y="1798"/>
              <a:ext cx="1957" cy="240"/>
            </a:xfrm>
            <a:prstGeom prst="roundRect">
              <a:avLst>
                <a:gd name="adj" fmla="val 757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ko-KR" sz="1600" b="1" dirty="0" smtClean="0">
                  <a:solidFill>
                    <a:srgbClr val="FFFFFF"/>
                  </a:solidFill>
                  <a:ea typeface="굴림" pitchFamily="50" charset="-127"/>
                </a:rPr>
                <a:t>Concept</a:t>
              </a:r>
              <a:endParaRPr lang="en-US" altLang="ko-KR" dirty="0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38921" name="AutoShape 9"/>
            <p:cNvSpPr>
              <a:spLocks noChangeArrowheads="1"/>
            </p:cNvSpPr>
            <p:nvPr/>
          </p:nvSpPr>
          <p:spPr bwMode="gray">
            <a:xfrm>
              <a:off x="723" y="2134"/>
              <a:ext cx="1957" cy="240"/>
            </a:xfrm>
            <a:prstGeom prst="roundRect">
              <a:avLst>
                <a:gd name="adj" fmla="val 757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ko-KR" altLang="en-US" sz="1600" b="1" dirty="0">
                  <a:solidFill>
                    <a:srgbClr val="FFFFFF"/>
                  </a:solidFill>
                  <a:ea typeface="굴림" pitchFamily="50" charset="-127"/>
                </a:rPr>
                <a:t> </a:t>
              </a:r>
              <a:r>
                <a:rPr lang="en-US" altLang="ko-KR" sz="1600" b="1" dirty="0" smtClean="0">
                  <a:solidFill>
                    <a:srgbClr val="FFFFFF"/>
                  </a:solidFill>
                  <a:ea typeface="굴림" pitchFamily="50" charset="-127"/>
                </a:rPr>
                <a:t>Background</a:t>
              </a:r>
              <a:endParaRPr lang="en-US" altLang="ko-KR" dirty="0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38922" name="AutoShape 10"/>
            <p:cNvSpPr>
              <a:spLocks noChangeArrowheads="1"/>
            </p:cNvSpPr>
            <p:nvPr/>
          </p:nvSpPr>
          <p:spPr bwMode="gray">
            <a:xfrm>
              <a:off x="723" y="2470"/>
              <a:ext cx="1957" cy="240"/>
            </a:xfrm>
            <a:prstGeom prst="roundRect">
              <a:avLst>
                <a:gd name="adj" fmla="val 757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ko-KR" altLang="en-US" sz="1600" b="1" dirty="0">
                  <a:solidFill>
                    <a:srgbClr val="FFFFFF"/>
                  </a:solidFill>
                  <a:ea typeface="굴림" pitchFamily="50" charset="-127"/>
                </a:rPr>
                <a:t> </a:t>
              </a:r>
              <a:r>
                <a:rPr lang="en-US" altLang="ko-KR" sz="1600" b="1" dirty="0" smtClean="0">
                  <a:solidFill>
                    <a:srgbClr val="FFFFFF"/>
                  </a:solidFill>
                  <a:ea typeface="굴림" pitchFamily="50" charset="-127"/>
                </a:rPr>
                <a:t>Law</a:t>
              </a:r>
              <a:endParaRPr lang="en-US" altLang="ko-KR" dirty="0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38923" name="AutoShape 11"/>
            <p:cNvSpPr>
              <a:spLocks noChangeArrowheads="1"/>
            </p:cNvSpPr>
            <p:nvPr/>
          </p:nvSpPr>
          <p:spPr bwMode="gray">
            <a:xfrm>
              <a:off x="723" y="2806"/>
              <a:ext cx="1957" cy="240"/>
            </a:xfrm>
            <a:prstGeom prst="roundRect">
              <a:avLst>
                <a:gd name="adj" fmla="val 757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ko-KR" altLang="en-US" sz="1600" b="1" dirty="0">
                  <a:solidFill>
                    <a:srgbClr val="FFFFFF"/>
                  </a:solidFill>
                  <a:ea typeface="굴림" pitchFamily="50" charset="-127"/>
                </a:rPr>
                <a:t> </a:t>
              </a:r>
              <a:r>
                <a:rPr lang="en-US" altLang="ko-KR" sz="1600" b="1" dirty="0" smtClean="0">
                  <a:solidFill>
                    <a:srgbClr val="FFFFFF"/>
                  </a:solidFill>
                  <a:ea typeface="굴림" pitchFamily="50" charset="-127"/>
                </a:rPr>
                <a:t>Support System and Budget</a:t>
              </a:r>
              <a:endParaRPr lang="en-US" altLang="ko-KR" dirty="0">
                <a:solidFill>
                  <a:srgbClr val="FFFFFF"/>
                </a:solidFill>
                <a:ea typeface="굴림" pitchFamily="50" charset="-127"/>
              </a:endParaRPr>
            </a:p>
          </p:txBody>
        </p:sp>
        <p:sp>
          <p:nvSpPr>
            <p:cNvPr id="38924" name="AutoShape 12"/>
            <p:cNvSpPr>
              <a:spLocks noChangeArrowheads="1"/>
            </p:cNvSpPr>
            <p:nvPr/>
          </p:nvSpPr>
          <p:spPr bwMode="gray">
            <a:xfrm>
              <a:off x="723" y="3142"/>
              <a:ext cx="1957" cy="240"/>
            </a:xfrm>
            <a:prstGeom prst="roundRect">
              <a:avLst>
                <a:gd name="adj" fmla="val 7574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rnd">
                  <a:solidFill>
                    <a:schemeClr val="bg2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ko-KR" altLang="en-US" sz="1600" b="1" dirty="0">
                  <a:solidFill>
                    <a:srgbClr val="FFFFFF"/>
                  </a:solidFill>
                  <a:ea typeface="굴림" pitchFamily="50" charset="-127"/>
                </a:rPr>
                <a:t> </a:t>
              </a:r>
              <a:r>
                <a:rPr lang="en-US" altLang="ko-KR" sz="1600" b="1" dirty="0" smtClean="0">
                  <a:solidFill>
                    <a:srgbClr val="FFFFFF"/>
                  </a:solidFill>
                  <a:ea typeface="굴림" pitchFamily="50" charset="-127"/>
                </a:rPr>
                <a:t>Trend, Outcome</a:t>
              </a:r>
              <a:r>
                <a:rPr lang="ko-KR" altLang="en-US" sz="1600" b="1" dirty="0" smtClean="0">
                  <a:solidFill>
                    <a:srgbClr val="FFFFFF"/>
                  </a:solidFill>
                  <a:ea typeface="굴림" pitchFamily="50" charset="-127"/>
                </a:rPr>
                <a:t> </a:t>
              </a:r>
              <a:r>
                <a:rPr lang="en-US" altLang="ko-KR" sz="1600" b="1" dirty="0" smtClean="0">
                  <a:solidFill>
                    <a:srgbClr val="FFFFFF"/>
                  </a:solidFill>
                  <a:ea typeface="굴림" pitchFamily="50" charset="-127"/>
                </a:rPr>
                <a:t>and Problems</a:t>
              </a:r>
              <a:endParaRPr lang="en-US" altLang="ko-KR" dirty="0">
                <a:solidFill>
                  <a:srgbClr val="FFFFFF"/>
                </a:solidFill>
                <a:ea typeface="굴림" pitchFamily="50" charset="-127"/>
              </a:endParaRPr>
            </a:p>
          </p:txBody>
        </p:sp>
      </p:grp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1028973" y="1450181"/>
            <a:ext cx="7054850" cy="9334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rgbClr val="C0C0C0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ko-KR" b="1" dirty="0" smtClean="0">
                <a:solidFill>
                  <a:srgbClr val="000000"/>
                </a:solidFill>
                <a:ea typeface="굴림" pitchFamily="50" charset="-127"/>
              </a:rPr>
              <a:t>Social </a:t>
            </a:r>
            <a:r>
              <a:rPr lang="en-US" altLang="ko-KR" b="1" dirty="0">
                <a:solidFill>
                  <a:srgbClr val="000000"/>
                </a:solidFill>
                <a:ea typeface="굴림" pitchFamily="50" charset="-127"/>
              </a:rPr>
              <a:t>Enterprise </a:t>
            </a:r>
            <a:r>
              <a:rPr lang="en-US" altLang="ko-KR" dirty="0" smtClean="0">
                <a:solidFill>
                  <a:srgbClr val="000000"/>
                </a:solidFill>
                <a:ea typeface="굴림" pitchFamily="50" charset="-127"/>
              </a:rPr>
              <a:t>and</a:t>
            </a:r>
            <a:r>
              <a:rPr lang="en-US" altLang="ko-KR" b="1" dirty="0" smtClean="0">
                <a:solidFill>
                  <a:srgbClr val="000000"/>
                </a:solidFill>
                <a:ea typeface="굴림" pitchFamily="50" charset="-127"/>
              </a:rPr>
              <a:t> Cooperative</a:t>
            </a:r>
            <a:r>
              <a:rPr lang="en-US" altLang="ko-KR" dirty="0" smtClean="0">
                <a:solidFill>
                  <a:srgbClr val="000000"/>
                </a:solidFill>
                <a:ea typeface="굴림" pitchFamily="50" charset="-127"/>
              </a:rPr>
              <a:t> are emerging as social economic organization</a:t>
            </a:r>
          </a:p>
          <a:p>
            <a:pPr algn="ctr"/>
            <a:r>
              <a:rPr lang="en-US" altLang="ko-KR" dirty="0" smtClean="0">
                <a:solidFill>
                  <a:srgbClr val="000000"/>
                </a:solidFill>
                <a:ea typeface="굴림" pitchFamily="50" charset="-127"/>
              </a:rPr>
              <a:t>in South Korea.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gray">
          <a:xfrm>
            <a:off x="7623175" y="2495550"/>
            <a:ext cx="130175" cy="33083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9216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gray">
          <a:xfrm>
            <a:off x="5048250" y="2503488"/>
            <a:ext cx="130175" cy="330835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9216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8929" name="AutoShape 17"/>
          <p:cNvSpPr>
            <a:spLocks noChangeArrowheads="1"/>
          </p:cNvSpPr>
          <p:nvPr/>
        </p:nvSpPr>
        <p:spPr bwMode="gray">
          <a:xfrm>
            <a:off x="4684713" y="2719388"/>
            <a:ext cx="3433762" cy="409575"/>
          </a:xfrm>
          <a:prstGeom prst="roundRect">
            <a:avLst>
              <a:gd name="adj" fmla="val 7574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ko-KR" sz="1600" b="1" dirty="0" smtClean="0">
                <a:solidFill>
                  <a:srgbClr val="FFFFFF"/>
                </a:solidFill>
                <a:ea typeface="굴림" pitchFamily="50" charset="-127"/>
              </a:rPr>
              <a:t>Concept</a:t>
            </a:r>
            <a:endParaRPr lang="en-US" altLang="ko-KR" dirty="0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38930" name="AutoShape 18"/>
          <p:cNvSpPr>
            <a:spLocks noChangeArrowheads="1"/>
          </p:cNvSpPr>
          <p:nvPr/>
        </p:nvSpPr>
        <p:spPr bwMode="gray">
          <a:xfrm>
            <a:off x="4684713" y="3294063"/>
            <a:ext cx="3433762" cy="409575"/>
          </a:xfrm>
          <a:prstGeom prst="roundRect">
            <a:avLst>
              <a:gd name="adj" fmla="val 7574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o-KR" altLang="en-US" sz="1600" b="1" dirty="0">
                <a:solidFill>
                  <a:srgbClr val="FFFFFF"/>
                </a:solidFill>
                <a:ea typeface="굴림" pitchFamily="50" charset="-127"/>
              </a:rPr>
              <a:t> </a:t>
            </a:r>
            <a:r>
              <a:rPr lang="en-US" altLang="ko-KR" sz="1600" b="1" dirty="0" smtClean="0">
                <a:solidFill>
                  <a:srgbClr val="FFFFFF"/>
                </a:solidFill>
                <a:ea typeface="굴림" pitchFamily="50" charset="-127"/>
              </a:rPr>
              <a:t>Background</a:t>
            </a:r>
            <a:endParaRPr lang="en-US" altLang="ko-KR" dirty="0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38931" name="AutoShape 19"/>
          <p:cNvSpPr>
            <a:spLocks noChangeArrowheads="1"/>
          </p:cNvSpPr>
          <p:nvPr/>
        </p:nvSpPr>
        <p:spPr bwMode="gray">
          <a:xfrm>
            <a:off x="4684713" y="3867150"/>
            <a:ext cx="3433762" cy="411163"/>
          </a:xfrm>
          <a:prstGeom prst="roundRect">
            <a:avLst>
              <a:gd name="adj" fmla="val 7574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o-KR" altLang="en-US" sz="1600" b="1" dirty="0">
                <a:solidFill>
                  <a:srgbClr val="FFFFFF"/>
                </a:solidFill>
                <a:ea typeface="굴림" pitchFamily="50" charset="-127"/>
              </a:rPr>
              <a:t> </a:t>
            </a:r>
            <a:r>
              <a:rPr lang="en-US" altLang="ko-KR" sz="1600" b="1" dirty="0" smtClean="0">
                <a:solidFill>
                  <a:srgbClr val="FFFFFF"/>
                </a:solidFill>
                <a:ea typeface="굴림" pitchFamily="50" charset="-127"/>
              </a:rPr>
              <a:t>Law</a:t>
            </a:r>
            <a:endParaRPr lang="en-US" altLang="ko-KR" dirty="0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38932" name="AutoShape 20"/>
          <p:cNvSpPr>
            <a:spLocks noChangeArrowheads="1"/>
          </p:cNvSpPr>
          <p:nvPr/>
        </p:nvSpPr>
        <p:spPr bwMode="gray">
          <a:xfrm>
            <a:off x="4684713" y="4441825"/>
            <a:ext cx="3433762" cy="409575"/>
          </a:xfrm>
          <a:prstGeom prst="roundRect">
            <a:avLst>
              <a:gd name="adj" fmla="val 7574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o-KR" altLang="en-US" sz="1600" b="1" dirty="0">
                <a:solidFill>
                  <a:srgbClr val="FFFFFF"/>
                </a:solidFill>
                <a:ea typeface="굴림" pitchFamily="50" charset="-127"/>
              </a:rPr>
              <a:t> </a:t>
            </a:r>
            <a:r>
              <a:rPr lang="en-US" altLang="ko-KR" sz="1600" b="1" dirty="0" smtClean="0">
                <a:solidFill>
                  <a:srgbClr val="FFFFFF"/>
                </a:solidFill>
                <a:ea typeface="굴림" pitchFamily="50" charset="-127"/>
              </a:rPr>
              <a:t>Support System and Budget</a:t>
            </a:r>
            <a:endParaRPr lang="en-US" altLang="ko-KR" dirty="0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38933" name="AutoShape 21"/>
          <p:cNvSpPr>
            <a:spLocks noChangeArrowheads="1"/>
          </p:cNvSpPr>
          <p:nvPr/>
        </p:nvSpPr>
        <p:spPr bwMode="gray">
          <a:xfrm>
            <a:off x="4684713" y="5014913"/>
            <a:ext cx="3433762" cy="411162"/>
          </a:xfrm>
          <a:prstGeom prst="roundRect">
            <a:avLst>
              <a:gd name="adj" fmla="val 7574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ko-KR" sz="1600" b="1" dirty="0" smtClean="0">
                <a:solidFill>
                  <a:srgbClr val="FFFFFF"/>
                </a:solidFill>
                <a:ea typeface="굴림" pitchFamily="50" charset="-127"/>
              </a:rPr>
              <a:t>Trend, Outcome and Problems</a:t>
            </a:r>
            <a:endParaRPr lang="en-US" altLang="ko-KR" dirty="0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black">
          <a:xfrm>
            <a:off x="1519391" y="5735638"/>
            <a:ext cx="20697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b="1" dirty="0" smtClean="0">
                <a:ea typeface="굴림" pitchFamily="50" charset="-127"/>
              </a:rPr>
              <a:t>Social Enterprise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black">
          <a:xfrm>
            <a:off x="5634474" y="5694363"/>
            <a:ext cx="15183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b="1" dirty="0" smtClean="0">
                <a:ea typeface="굴림" pitchFamily="50" charset="-127"/>
              </a:rPr>
              <a:t>Cooperative</a:t>
            </a:r>
            <a:endParaRPr lang="en-US" altLang="ko-KR" dirty="0">
              <a:ea typeface="굴림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195362"/>
            <a:ext cx="8159055" cy="6413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itchFamily="50" charset="-127"/>
              </a:rPr>
              <a:t>Accounting </a:t>
            </a:r>
            <a:r>
              <a:rPr lang="en-US" altLang="ko-KR" dirty="0">
                <a:ea typeface="굴림" pitchFamily="50" charset="-127"/>
              </a:rPr>
              <a:t>standards of </a:t>
            </a:r>
            <a:r>
              <a:rPr lang="en-US" altLang="ko-KR" dirty="0" smtClean="0">
                <a:ea typeface="굴림" pitchFamily="50" charset="-127"/>
              </a:rPr>
              <a:t>NPO</a:t>
            </a:r>
            <a:br>
              <a:rPr lang="en-US" altLang="ko-KR" dirty="0" smtClean="0">
                <a:ea typeface="굴림" pitchFamily="50" charset="-127"/>
              </a:rPr>
            </a:br>
            <a:r>
              <a:rPr lang="en-US" altLang="ko-KR" dirty="0" smtClean="0">
                <a:ea typeface="굴림" pitchFamily="50" charset="-127"/>
              </a:rPr>
              <a:t>in </a:t>
            </a:r>
            <a:r>
              <a:rPr lang="en-US" altLang="ko-KR" dirty="0">
                <a:ea typeface="굴림" pitchFamily="50" charset="-127"/>
              </a:rPr>
              <a:t>Japan</a:t>
            </a:r>
          </a:p>
        </p:txBody>
      </p:sp>
      <p:sp>
        <p:nvSpPr>
          <p:cNvPr id="90115" name="AutoShape 3"/>
          <p:cNvSpPr>
            <a:spLocks noChangeArrowheads="1"/>
          </p:cNvSpPr>
          <p:nvPr/>
        </p:nvSpPr>
        <p:spPr bwMode="gray">
          <a:xfrm>
            <a:off x="5283200" y="2860675"/>
            <a:ext cx="2849563" cy="2878138"/>
          </a:xfrm>
          <a:prstGeom prst="roundRect">
            <a:avLst>
              <a:gd name="adj" fmla="val 8014"/>
            </a:avLst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gray">
          <a:xfrm>
            <a:off x="5346700" y="2925763"/>
            <a:ext cx="2703513" cy="2611437"/>
          </a:xfrm>
          <a:prstGeom prst="roundRect">
            <a:avLst>
              <a:gd name="adj" fmla="val 791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38039"/>
                        <a:invGamma/>
                      </a:schemeClr>
                    </a:gs>
                    <a:gs pos="100000">
                      <a:schemeClr val="accent1">
                        <a:alpha val="50000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90117" name="Group 5"/>
          <p:cNvGrpSpPr>
            <a:grpSpLocks/>
          </p:cNvGrpSpPr>
          <p:nvPr/>
        </p:nvGrpSpPr>
        <p:grpSpPr bwMode="auto">
          <a:xfrm>
            <a:off x="973138" y="2297113"/>
            <a:ext cx="2857500" cy="466725"/>
            <a:chOff x="752" y="1413"/>
            <a:chExt cx="1321" cy="294"/>
          </a:xfrm>
        </p:grpSpPr>
        <p:sp>
          <p:nvSpPr>
            <p:cNvPr id="90118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119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120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90121" name="Group 9"/>
          <p:cNvGrpSpPr>
            <a:grpSpLocks/>
          </p:cNvGrpSpPr>
          <p:nvPr/>
        </p:nvGrpSpPr>
        <p:grpSpPr bwMode="auto">
          <a:xfrm>
            <a:off x="5257800" y="2297113"/>
            <a:ext cx="2857500" cy="466725"/>
            <a:chOff x="3623" y="1413"/>
            <a:chExt cx="1321" cy="294"/>
          </a:xfrm>
        </p:grpSpPr>
        <p:sp>
          <p:nvSpPr>
            <p:cNvPr id="90122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9020"/>
                    <a:invGamma/>
                  </a:schemeClr>
                </a:gs>
              </a:gsLst>
              <a:lin ang="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123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124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90125" name="AutoShape 13"/>
          <p:cNvSpPr>
            <a:spLocks noChangeArrowheads="1"/>
          </p:cNvSpPr>
          <p:nvPr/>
        </p:nvSpPr>
        <p:spPr bwMode="gray">
          <a:xfrm>
            <a:off x="973138" y="2860675"/>
            <a:ext cx="2849562" cy="2713038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0126" name="Text Box 18"/>
          <p:cNvSpPr txBox="1">
            <a:spLocks noChangeArrowheads="1"/>
          </p:cNvSpPr>
          <p:nvPr/>
        </p:nvSpPr>
        <p:spPr bwMode="white">
          <a:xfrm>
            <a:off x="1049338" y="2376488"/>
            <a:ext cx="2698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600" b="1" dirty="0" smtClean="0">
                <a:solidFill>
                  <a:srgbClr val="F8F8F8"/>
                </a:solidFill>
                <a:ea typeface="굴림" pitchFamily="50" charset="-127"/>
                <a:cs typeface="Arial" charset="0"/>
              </a:rPr>
              <a:t>Profit  and loss statement </a:t>
            </a:r>
            <a:endParaRPr lang="en-US" altLang="ko-KR" sz="1600" b="1" dirty="0">
              <a:solidFill>
                <a:srgbClr val="F8F8F8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90127" name="Text Box 18"/>
          <p:cNvSpPr txBox="1">
            <a:spLocks noChangeArrowheads="1"/>
          </p:cNvSpPr>
          <p:nvPr/>
        </p:nvSpPr>
        <p:spPr bwMode="white">
          <a:xfrm>
            <a:off x="5578475" y="2376488"/>
            <a:ext cx="2238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600" b="1" dirty="0" smtClean="0">
                <a:solidFill>
                  <a:srgbClr val="F8F8F8"/>
                </a:solidFill>
                <a:ea typeface="굴림" pitchFamily="50" charset="-127"/>
                <a:cs typeface="Arial" charset="0"/>
              </a:rPr>
              <a:t>Activity </a:t>
            </a:r>
            <a:r>
              <a:rPr lang="en-US" altLang="ko-KR" sz="1600" b="1" dirty="0">
                <a:solidFill>
                  <a:srgbClr val="F8F8F8"/>
                </a:solidFill>
                <a:ea typeface="굴림" pitchFamily="50" charset="-127"/>
                <a:cs typeface="Arial" charset="0"/>
              </a:rPr>
              <a:t>statement</a:t>
            </a:r>
          </a:p>
        </p:txBody>
      </p:sp>
      <p:sp>
        <p:nvSpPr>
          <p:cNvPr id="90128" name="AutoShape 16"/>
          <p:cNvSpPr>
            <a:spLocks noChangeArrowheads="1"/>
          </p:cNvSpPr>
          <p:nvPr/>
        </p:nvSpPr>
        <p:spPr bwMode="blackGray">
          <a:xfrm rot="-10793605" flipH="1" flipV="1">
            <a:off x="3708606" y="3752267"/>
            <a:ext cx="1293813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0129" name="Rectangle 17"/>
          <p:cNvSpPr>
            <a:spLocks noChangeArrowheads="1"/>
          </p:cNvSpPr>
          <p:nvPr/>
        </p:nvSpPr>
        <p:spPr bwMode="gray">
          <a:xfrm>
            <a:off x="5526088" y="2924944"/>
            <a:ext cx="22463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  <a:cs typeface="Arial" charset="0"/>
              </a:rPr>
              <a:t> </a:t>
            </a:r>
            <a:r>
              <a:rPr lang="en-US" altLang="ko-KR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  <a:cs typeface="Arial" charset="0"/>
              </a:rPr>
              <a:t>Entry to activity 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  <a:cs typeface="Arial" charset="0"/>
              </a:rPr>
              <a:t>statement</a:t>
            </a: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gray">
          <a:xfrm>
            <a:off x="5514975" y="4328112"/>
            <a:ext cx="22463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  <a:cs typeface="Arial" charset="0"/>
              </a:rPr>
              <a:t> </a:t>
            </a:r>
            <a:r>
              <a:rPr lang="en-US" altLang="ko-KR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  <a:cs typeface="Arial" charset="0"/>
              </a:rPr>
              <a:t>Annotation 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  <a:cs typeface="Arial" charset="0"/>
              </a:rPr>
              <a:t>on </a:t>
            </a:r>
            <a:r>
              <a:rPr lang="ko-KR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  <a:cs typeface="Arial" charset="0"/>
              </a:rPr>
              <a:t> </a:t>
            </a:r>
            <a:r>
              <a:rPr lang="en-US" altLang="ko-KR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pitchFamily="50" charset="-127"/>
                <a:cs typeface="Arial" charset="0"/>
              </a:rPr>
              <a:t>Activity statement</a:t>
            </a:r>
          </a:p>
        </p:txBody>
      </p:sp>
      <p:sp>
        <p:nvSpPr>
          <p:cNvPr id="90131" name="Text Box 19"/>
          <p:cNvSpPr txBox="1">
            <a:spLocks noChangeArrowheads="1"/>
          </p:cNvSpPr>
          <p:nvPr/>
        </p:nvSpPr>
        <p:spPr bwMode="gray">
          <a:xfrm>
            <a:off x="5656263" y="3429000"/>
            <a:ext cx="2514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ko-KR" sz="1400" b="1" dirty="0" smtClean="0"/>
              <a:t>Multiply</a:t>
            </a:r>
            <a:r>
              <a:rPr lang="en-US" altLang="ko-KR" sz="1400" b="1" dirty="0"/>
              <a:t> </a:t>
            </a:r>
            <a:r>
              <a:rPr lang="en-US" altLang="ko-KR" sz="1400" dirty="0">
                <a:solidFill>
                  <a:srgbClr val="1C1C1C"/>
                </a:solidFill>
                <a:ea typeface="굴림" pitchFamily="50" charset="-127"/>
                <a:cs typeface="Arial" charset="0"/>
              </a:rPr>
              <a:t>Number of people, Time or </a:t>
            </a:r>
            <a:r>
              <a:rPr lang="en-US" altLang="ko-KR" sz="1400" dirty="0" smtClean="0">
                <a:solidFill>
                  <a:srgbClr val="1C1C1C"/>
                </a:solidFill>
                <a:ea typeface="굴림" pitchFamily="50" charset="-127"/>
                <a:cs typeface="Arial" charset="0"/>
              </a:rPr>
              <a:t>Size etc. </a:t>
            </a:r>
            <a:r>
              <a:rPr lang="en-US" altLang="ja-JP" sz="1400" b="1" dirty="0" smtClean="0"/>
              <a:t>by</a:t>
            </a:r>
            <a:r>
              <a:rPr lang="en-US" altLang="ko-KR" sz="1400" dirty="0" smtClean="0">
                <a:solidFill>
                  <a:srgbClr val="1C1C1C"/>
                </a:solidFill>
                <a:ea typeface="굴림" pitchFamily="50" charset="-127"/>
                <a:cs typeface="Arial" charset="0"/>
              </a:rPr>
              <a:t> </a:t>
            </a:r>
            <a:r>
              <a:rPr lang="en-US" altLang="ja-JP" sz="1400" dirty="0">
                <a:solidFill>
                  <a:srgbClr val="1C1C1C"/>
                </a:solidFill>
                <a:ea typeface="굴림" pitchFamily="50" charset="-127"/>
                <a:cs typeface="Arial" charset="0"/>
              </a:rPr>
              <a:t>U</a:t>
            </a:r>
            <a:r>
              <a:rPr lang="en-US" altLang="ko-KR" sz="1400" dirty="0">
                <a:solidFill>
                  <a:srgbClr val="1C1C1C"/>
                </a:solidFill>
                <a:ea typeface="굴림" pitchFamily="50" charset="-127"/>
                <a:cs typeface="Arial" charset="0"/>
              </a:rPr>
              <a:t>nit cost</a:t>
            </a:r>
          </a:p>
          <a:p>
            <a:pPr eaLnBrk="0" hangingPunct="0"/>
            <a:r>
              <a:rPr lang="en-US" altLang="ko-KR" sz="1400" dirty="0" smtClean="0">
                <a:solidFill>
                  <a:srgbClr val="1C1C1C"/>
                </a:solidFill>
                <a:ea typeface="굴림" pitchFamily="50" charset="-127"/>
                <a:cs typeface="Arial" charset="0"/>
              </a:rPr>
              <a:t>(Rational </a:t>
            </a:r>
            <a:r>
              <a:rPr lang="en-US" altLang="ko-KR" sz="1400" dirty="0">
                <a:solidFill>
                  <a:srgbClr val="1C1C1C"/>
                </a:solidFill>
                <a:ea typeface="굴림" pitchFamily="50" charset="-127"/>
                <a:cs typeface="Arial" charset="0"/>
              </a:rPr>
              <a:t>source</a:t>
            </a:r>
            <a:r>
              <a:rPr lang="en-US" altLang="ko-KR" sz="1400" dirty="0" smtClean="0">
                <a:solidFill>
                  <a:srgbClr val="1C1C1C"/>
                </a:solidFill>
                <a:ea typeface="굴림" pitchFamily="50" charset="-127"/>
                <a:cs typeface="Arial" charset="0"/>
              </a:rPr>
              <a:t>) </a:t>
            </a:r>
            <a:r>
              <a:rPr lang="en-US" altLang="ko-KR" sz="1200" dirty="0" smtClean="0">
                <a:solidFill>
                  <a:srgbClr val="1C1C1C"/>
                </a:solidFill>
                <a:ea typeface="굴림" pitchFamily="50" charset="-127"/>
                <a:cs typeface="Arial" charset="0"/>
              </a:rPr>
              <a:t>Ex) </a:t>
            </a:r>
            <a:r>
              <a:rPr lang="en-US" altLang="ko-KR" sz="1200" dirty="0">
                <a:solidFill>
                  <a:srgbClr val="1C1C1C"/>
                </a:solidFill>
                <a:ea typeface="굴림" pitchFamily="50" charset="-127"/>
                <a:cs typeface="Arial" charset="0"/>
              </a:rPr>
              <a:t>Ave price of interpretation</a:t>
            </a:r>
          </a:p>
          <a:p>
            <a:pPr eaLnBrk="0" hangingPunct="0"/>
            <a:endParaRPr lang="en-US" altLang="ko-KR" sz="1200" dirty="0">
              <a:solidFill>
                <a:srgbClr val="1C1C1C"/>
              </a:solidFill>
              <a:ea typeface="굴림" pitchFamily="50" charset="-127"/>
              <a:cs typeface="Arial" charset="0"/>
            </a:endParaRPr>
          </a:p>
          <a:p>
            <a:pPr eaLnBrk="0" hangingPunct="0"/>
            <a:endParaRPr lang="en-US" altLang="ko-KR" sz="1400" dirty="0">
              <a:solidFill>
                <a:srgbClr val="1C1C1C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gray">
          <a:xfrm>
            <a:off x="5656263" y="4797152"/>
            <a:ext cx="2514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ko-KR" sz="1400" b="1" dirty="0" smtClean="0"/>
              <a:t>Multiply</a:t>
            </a:r>
            <a:r>
              <a:rPr lang="en-US" altLang="ko-KR" sz="1400" b="1" dirty="0"/>
              <a:t> </a:t>
            </a:r>
            <a:r>
              <a:rPr lang="en-US" altLang="ko-KR" sz="1400" dirty="0" smtClean="0">
                <a:solidFill>
                  <a:srgbClr val="1C1C1C"/>
                </a:solidFill>
                <a:ea typeface="굴림" pitchFamily="50" charset="-127"/>
                <a:cs typeface="Arial" charset="0"/>
              </a:rPr>
              <a:t>Number </a:t>
            </a:r>
            <a:r>
              <a:rPr lang="en-US" altLang="ko-KR" sz="1400" dirty="0">
                <a:solidFill>
                  <a:srgbClr val="1C1C1C"/>
                </a:solidFill>
                <a:ea typeface="굴림" pitchFamily="50" charset="-127"/>
                <a:cs typeface="Arial" charset="0"/>
              </a:rPr>
              <a:t>of </a:t>
            </a:r>
            <a:r>
              <a:rPr lang="en-US" altLang="ko-KR" sz="1400" dirty="0" smtClean="0">
                <a:solidFill>
                  <a:srgbClr val="1C1C1C"/>
                </a:solidFill>
                <a:ea typeface="굴림" pitchFamily="50" charset="-127"/>
                <a:cs typeface="Arial" charset="0"/>
              </a:rPr>
              <a:t>people, Time or Size etc. </a:t>
            </a:r>
            <a:r>
              <a:rPr lang="en-US" altLang="ja-JP" sz="1400" b="1" dirty="0" smtClean="0"/>
              <a:t>by</a:t>
            </a:r>
            <a:r>
              <a:rPr lang="en-US" altLang="ko-KR" sz="1400" dirty="0" smtClean="0">
                <a:solidFill>
                  <a:srgbClr val="1C1C1C"/>
                </a:solidFill>
                <a:ea typeface="굴림" pitchFamily="50" charset="-127"/>
                <a:cs typeface="Arial" charset="0"/>
              </a:rPr>
              <a:t> </a:t>
            </a:r>
            <a:r>
              <a:rPr lang="en-US" altLang="ja-JP" sz="1400" dirty="0" smtClean="0">
                <a:solidFill>
                  <a:srgbClr val="1C1C1C"/>
                </a:solidFill>
                <a:ea typeface="굴림" pitchFamily="50" charset="-127"/>
                <a:cs typeface="Arial" charset="0"/>
              </a:rPr>
              <a:t>U</a:t>
            </a:r>
            <a:r>
              <a:rPr lang="en-US" altLang="ko-KR" sz="1400" dirty="0" smtClean="0">
                <a:solidFill>
                  <a:srgbClr val="1C1C1C"/>
                </a:solidFill>
                <a:ea typeface="굴림" pitchFamily="50" charset="-127"/>
                <a:cs typeface="Arial" charset="0"/>
              </a:rPr>
              <a:t>nit cost</a:t>
            </a:r>
          </a:p>
          <a:p>
            <a:pPr eaLnBrk="0" hangingPunct="0"/>
            <a:r>
              <a:rPr lang="en-US" altLang="ko-KR" sz="1400" dirty="0" smtClean="0">
                <a:solidFill>
                  <a:srgbClr val="1C1C1C"/>
                </a:solidFill>
                <a:ea typeface="굴림" pitchFamily="50" charset="-127"/>
                <a:cs typeface="Arial" charset="0"/>
              </a:rPr>
              <a:t>(Objective </a:t>
            </a:r>
            <a:r>
              <a:rPr lang="en-US" altLang="ko-KR" sz="1400" dirty="0">
                <a:solidFill>
                  <a:srgbClr val="1C1C1C"/>
                </a:solidFill>
                <a:ea typeface="굴림" pitchFamily="50" charset="-127"/>
                <a:cs typeface="Arial" charset="0"/>
              </a:rPr>
              <a:t>source</a:t>
            </a:r>
            <a:r>
              <a:rPr lang="en-US" altLang="ko-KR" sz="1400" dirty="0" smtClean="0">
                <a:solidFill>
                  <a:srgbClr val="1C1C1C"/>
                </a:solidFill>
                <a:ea typeface="굴림" pitchFamily="50" charset="-127"/>
                <a:cs typeface="Arial" charset="0"/>
              </a:rPr>
              <a:t>) </a:t>
            </a:r>
            <a:r>
              <a:rPr lang="en-US" altLang="ko-KR" sz="1200" dirty="0">
                <a:solidFill>
                  <a:srgbClr val="1C1C1C"/>
                </a:solidFill>
                <a:ea typeface="굴림" pitchFamily="50" charset="-127"/>
                <a:cs typeface="Arial" charset="0"/>
              </a:rPr>
              <a:t>Ex) price </a:t>
            </a:r>
            <a:r>
              <a:rPr lang="en-US" altLang="ko-KR" sz="1200" dirty="0" smtClean="0">
                <a:solidFill>
                  <a:srgbClr val="1C1C1C"/>
                </a:solidFill>
                <a:ea typeface="굴림" pitchFamily="50" charset="-127"/>
                <a:cs typeface="Arial" charset="0"/>
              </a:rPr>
              <a:t>list of meeting room</a:t>
            </a:r>
            <a:endParaRPr lang="en-US" altLang="ko-KR" sz="1400" dirty="0">
              <a:solidFill>
                <a:srgbClr val="1C1C1C"/>
              </a:solidFill>
              <a:ea typeface="굴림" pitchFamily="50" charset="-127"/>
              <a:cs typeface="Arial" charset="0"/>
            </a:endParaRPr>
          </a:p>
        </p:txBody>
      </p:sp>
      <p:grpSp>
        <p:nvGrpSpPr>
          <p:cNvPr id="90133" name="Group 21"/>
          <p:cNvGrpSpPr>
            <a:grpSpLocks/>
          </p:cNvGrpSpPr>
          <p:nvPr/>
        </p:nvGrpSpPr>
        <p:grpSpPr bwMode="auto">
          <a:xfrm>
            <a:off x="5414963" y="3071813"/>
            <a:ext cx="168275" cy="168275"/>
            <a:chOff x="2928" y="2208"/>
            <a:chExt cx="262" cy="262"/>
          </a:xfrm>
        </p:grpSpPr>
        <p:sp>
          <p:nvSpPr>
            <p:cNvPr id="90134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135" name="Oval 23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90136" name="Group 24"/>
          <p:cNvGrpSpPr>
            <a:grpSpLocks/>
          </p:cNvGrpSpPr>
          <p:nvPr/>
        </p:nvGrpSpPr>
        <p:grpSpPr bwMode="auto">
          <a:xfrm>
            <a:off x="5414963" y="4409074"/>
            <a:ext cx="168275" cy="168275"/>
            <a:chOff x="2928" y="2208"/>
            <a:chExt cx="262" cy="262"/>
          </a:xfrm>
        </p:grpSpPr>
        <p:sp>
          <p:nvSpPr>
            <p:cNvPr id="90137" name="Oval 2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138" name="Oval 26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DDDDD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90139" name="Text Box 27"/>
          <p:cNvSpPr txBox="1">
            <a:spLocks noChangeArrowheads="1"/>
          </p:cNvSpPr>
          <p:nvPr/>
        </p:nvSpPr>
        <p:spPr bwMode="gray">
          <a:xfrm>
            <a:off x="1125538" y="4365104"/>
            <a:ext cx="263207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sz="1400" b="1" dirty="0">
                <a:ea typeface="굴림" pitchFamily="50" charset="-127"/>
                <a:cs typeface="Arial" charset="0"/>
              </a:rPr>
              <a:t> </a:t>
            </a:r>
            <a:r>
              <a:rPr lang="en-US" altLang="ko-KR" sz="1400" b="1" dirty="0" smtClean="0">
                <a:ea typeface="굴림" pitchFamily="50" charset="-127"/>
                <a:cs typeface="Arial" charset="0"/>
              </a:rPr>
              <a:t>Volunteer </a:t>
            </a:r>
            <a:r>
              <a:rPr lang="en-US" altLang="ko-KR" sz="1400" b="1" dirty="0">
                <a:ea typeface="굴림" pitchFamily="50" charset="-127"/>
                <a:cs typeface="Arial" charset="0"/>
              </a:rPr>
              <a:t>activities </a:t>
            </a:r>
            <a:r>
              <a:rPr lang="en-US" altLang="ko-KR" sz="1400" b="1" dirty="0" smtClean="0">
                <a:ea typeface="굴림" pitchFamily="50" charset="-127"/>
                <a:cs typeface="Arial" charset="0"/>
              </a:rPr>
              <a:t>and in-kind </a:t>
            </a:r>
            <a:r>
              <a:rPr lang="en-US" altLang="ko-KR" sz="1400" b="1" dirty="0">
                <a:ea typeface="굴림" pitchFamily="50" charset="-127"/>
                <a:cs typeface="Arial" charset="0"/>
              </a:rPr>
              <a:t>donations </a:t>
            </a:r>
            <a:r>
              <a:rPr lang="en-US" altLang="ko-KR" sz="1400" b="1" dirty="0" smtClean="0">
                <a:ea typeface="굴림" pitchFamily="50" charset="-127"/>
                <a:cs typeface="Arial" charset="0"/>
              </a:rPr>
              <a:t>are </a:t>
            </a:r>
            <a:r>
              <a:rPr lang="en-US" altLang="ko-KR" sz="1400" b="1" dirty="0">
                <a:ea typeface="굴림" pitchFamily="50" charset="-127"/>
                <a:cs typeface="Arial" charset="0"/>
              </a:rPr>
              <a:t>not included in financial report</a:t>
            </a:r>
          </a:p>
        </p:txBody>
      </p:sp>
      <p:sp>
        <p:nvSpPr>
          <p:cNvPr id="90140" name="AutoShape 28"/>
          <p:cNvSpPr>
            <a:spLocks noChangeArrowheads="1"/>
          </p:cNvSpPr>
          <p:nvPr/>
        </p:nvSpPr>
        <p:spPr bwMode="gray">
          <a:xfrm>
            <a:off x="1049338" y="3087688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0141" name="AutoShape 29"/>
          <p:cNvSpPr>
            <a:spLocks noChangeArrowheads="1"/>
          </p:cNvSpPr>
          <p:nvPr/>
        </p:nvSpPr>
        <p:spPr bwMode="gray">
          <a:xfrm>
            <a:off x="1049338" y="3671888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algn="ctr">
                <a:solidFill>
                  <a:srgbClr val="C68AD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0143" name="Rectangle 31"/>
          <p:cNvSpPr>
            <a:spLocks noChangeArrowheads="1"/>
          </p:cNvSpPr>
          <p:nvPr/>
        </p:nvSpPr>
        <p:spPr bwMode="gray">
          <a:xfrm>
            <a:off x="1081088" y="3160713"/>
            <a:ext cx="2151038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ko-KR" altLang="en-US" sz="1400" b="1" dirty="0">
                <a:ea typeface="굴림" pitchFamily="50" charset="-127"/>
                <a:cs typeface="Arial" charset="0"/>
              </a:rPr>
              <a:t> </a:t>
            </a:r>
            <a:r>
              <a:rPr lang="en-US" altLang="ko-KR" sz="1400" b="1" dirty="0" smtClean="0">
                <a:ea typeface="굴림" pitchFamily="50" charset="-127"/>
                <a:cs typeface="Arial" charset="0"/>
              </a:rPr>
              <a:t>Volunteer activities: 0</a:t>
            </a:r>
            <a:endParaRPr lang="en-US" altLang="ko-KR" sz="1400" b="1" dirty="0">
              <a:ea typeface="굴림" pitchFamily="50" charset="-127"/>
              <a:cs typeface="Arial" charset="0"/>
            </a:endParaRPr>
          </a:p>
        </p:txBody>
      </p:sp>
      <p:sp>
        <p:nvSpPr>
          <p:cNvPr id="90144" name="Rectangle 32"/>
          <p:cNvSpPr>
            <a:spLocks noChangeArrowheads="1"/>
          </p:cNvSpPr>
          <p:nvPr/>
        </p:nvSpPr>
        <p:spPr bwMode="gray">
          <a:xfrm>
            <a:off x="1081088" y="3744913"/>
            <a:ext cx="2012089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ko-KR" altLang="en-US" sz="1400" b="1" dirty="0">
                <a:ea typeface="굴림" pitchFamily="50" charset="-127"/>
                <a:cs typeface="Arial" charset="0"/>
              </a:rPr>
              <a:t> </a:t>
            </a:r>
            <a:r>
              <a:rPr lang="en-US" altLang="ko-KR" sz="1400" b="1" dirty="0" smtClean="0">
                <a:ea typeface="굴림" pitchFamily="50" charset="-127"/>
                <a:cs typeface="Arial" charset="0"/>
              </a:rPr>
              <a:t>In-kind donations: 0</a:t>
            </a:r>
            <a:endParaRPr lang="en-US" altLang="ko-KR" sz="1400" b="1" dirty="0">
              <a:ea typeface="굴림" pitchFamily="50" charset="-127"/>
              <a:cs typeface="Arial" charset="0"/>
            </a:endParaRPr>
          </a:p>
        </p:txBody>
      </p:sp>
      <p:sp>
        <p:nvSpPr>
          <p:cNvPr id="90147" name="Text Box 9"/>
          <p:cNvSpPr txBox="1">
            <a:spLocks noChangeArrowheads="1"/>
          </p:cNvSpPr>
          <p:nvPr/>
        </p:nvSpPr>
        <p:spPr bwMode="gray">
          <a:xfrm>
            <a:off x="914400" y="1547813"/>
            <a:ext cx="586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ko-KR" dirty="0" smtClean="0">
                <a:ea typeface="굴림" pitchFamily="50" charset="-127"/>
                <a:cs typeface="Arial" charset="0"/>
              </a:rPr>
              <a:t>Convert </a:t>
            </a:r>
            <a:r>
              <a:rPr lang="en-US" altLang="ko-KR" dirty="0">
                <a:ea typeface="굴림" pitchFamily="50" charset="-127"/>
                <a:cs typeface="Arial" charset="0"/>
              </a:rPr>
              <a:t>volunteer activities and in-kind donations into money value</a:t>
            </a:r>
          </a:p>
        </p:txBody>
      </p:sp>
      <p:sp>
        <p:nvSpPr>
          <p:cNvPr id="90148" name="Rectangle 36"/>
          <p:cNvSpPr>
            <a:spLocks noChangeArrowheads="1"/>
          </p:cNvSpPr>
          <p:nvPr/>
        </p:nvSpPr>
        <p:spPr bwMode="auto">
          <a:xfrm>
            <a:off x="2009925" y="5738813"/>
            <a:ext cx="8338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ea typeface="굴림" pitchFamily="50" charset="-127"/>
                <a:cs typeface="Arial" charset="0"/>
              </a:rPr>
              <a:t>Before</a:t>
            </a:r>
            <a:endParaRPr lang="en-US" altLang="ko-KR" sz="1600" b="1" dirty="0">
              <a:ea typeface="굴림" pitchFamily="50" charset="-127"/>
              <a:cs typeface="Arial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356308" y="5738813"/>
            <a:ext cx="6639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ea typeface="굴림" pitchFamily="50" charset="-127"/>
                <a:cs typeface="Arial" charset="0"/>
              </a:rPr>
              <a:t>After</a:t>
            </a:r>
            <a:endParaRPr lang="en-US" altLang="ko-KR" sz="1600" b="1" dirty="0">
              <a:ea typeface="굴림" pitchFamily="50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08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References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33400" y="1459086"/>
            <a:ext cx="8153400" cy="3194050"/>
          </a:xfrm>
          <a:noFill/>
          <a:ln/>
        </p:spPr>
        <p:txBody>
          <a:bodyPr/>
          <a:lstStyle/>
          <a:p>
            <a:pPr marL="358775" indent="-358775">
              <a:buNone/>
            </a:pP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Choi, Y. C., Jang J. H. (2014). Analysis of Current Conditions Facing Social Enterprises in Korea: Policy Issues Regarding Their Sustainable Development. </a:t>
            </a:r>
            <a:r>
              <a:rPr lang="en-US" altLang="ko-KR" sz="2000" b="1" i="1" dirty="0" smtClean="0">
                <a:solidFill>
                  <a:srgbClr val="000000"/>
                </a:solidFill>
                <a:ea typeface="굴림" pitchFamily="50" charset="-127"/>
              </a:rPr>
              <a:t>International Journal of Business and Social Research</a:t>
            </a: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, 5(3), 119-125.</a:t>
            </a:r>
          </a:p>
          <a:p>
            <a:pPr marL="358775" indent="-358775">
              <a:buNone/>
            </a:pPr>
            <a:r>
              <a:rPr lang="en-US" altLang="ko-KR" sz="2000" b="1" dirty="0">
                <a:solidFill>
                  <a:srgbClr val="000000"/>
                </a:solidFill>
                <a:ea typeface="굴림" pitchFamily="50" charset="-127"/>
              </a:rPr>
              <a:t>Choi, Y. C., Jang J. H. (</a:t>
            </a: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2015</a:t>
            </a:r>
            <a:r>
              <a:rPr lang="en-US" altLang="ko-KR" sz="2000" b="1" dirty="0">
                <a:solidFill>
                  <a:srgbClr val="000000"/>
                </a:solidFill>
                <a:ea typeface="굴림" pitchFamily="50" charset="-127"/>
              </a:rPr>
              <a:t>). </a:t>
            </a: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Deriving </a:t>
            </a:r>
            <a:r>
              <a:rPr lang="en-US" altLang="ko-KR" sz="2000" b="1" dirty="0">
                <a:solidFill>
                  <a:srgbClr val="000000"/>
                </a:solidFill>
                <a:ea typeface="굴림" pitchFamily="50" charset="-127"/>
              </a:rPr>
              <a:t>Major Policy Issues for the Invigoration </a:t>
            </a: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of Social </a:t>
            </a:r>
            <a:r>
              <a:rPr lang="en-US" altLang="ko-KR" sz="2000" b="1" dirty="0">
                <a:solidFill>
                  <a:srgbClr val="000000"/>
                </a:solidFill>
                <a:ea typeface="굴림" pitchFamily="50" charset="-127"/>
              </a:rPr>
              <a:t>Enterprise in Korea, Using the Network </a:t>
            </a: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Text Analysis Method</a:t>
            </a:r>
            <a:r>
              <a:rPr lang="en-US" altLang="ko-KR" sz="2000" b="1" dirty="0">
                <a:solidFill>
                  <a:srgbClr val="000000"/>
                </a:solidFill>
                <a:ea typeface="굴림" pitchFamily="50" charset="-127"/>
              </a:rPr>
              <a:t>. </a:t>
            </a:r>
            <a:r>
              <a:rPr lang="en-US" altLang="ko-KR" sz="2000" b="1" dirty="0" err="1">
                <a:solidFill>
                  <a:srgbClr val="000000"/>
                </a:solidFill>
                <a:ea typeface="굴림" pitchFamily="50" charset="-127"/>
              </a:rPr>
              <a:t>Wulfenia</a:t>
            </a:r>
            <a:r>
              <a:rPr lang="en-US" altLang="ko-KR" sz="2000" b="1" dirty="0">
                <a:solidFill>
                  <a:srgbClr val="000000"/>
                </a:solidFill>
                <a:ea typeface="굴림" pitchFamily="50" charset="-127"/>
              </a:rPr>
              <a:t> </a:t>
            </a: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Journal, 22(5): 118-139.</a:t>
            </a:r>
          </a:p>
          <a:p>
            <a:pPr marL="358775" indent="-358775">
              <a:buNone/>
            </a:pPr>
            <a:r>
              <a:rPr lang="en-US" altLang="ko-KR" sz="2000" b="1" dirty="0">
                <a:solidFill>
                  <a:srgbClr val="000000"/>
                </a:solidFill>
                <a:ea typeface="굴림" pitchFamily="50" charset="-127"/>
              </a:rPr>
              <a:t>Diana </a:t>
            </a: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Won</a:t>
            </a:r>
            <a:r>
              <a:rPr lang="en-US" altLang="ko-KR" sz="2000" b="1" dirty="0">
                <a:solidFill>
                  <a:srgbClr val="000000"/>
                </a:solidFill>
                <a:ea typeface="굴림" pitchFamily="50" charset="-127"/>
              </a:rPr>
              <a:t>. </a:t>
            </a: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2016. 3. 16</a:t>
            </a:r>
            <a:r>
              <a:rPr lang="en-US" altLang="ko-KR" sz="2000" b="1" dirty="0">
                <a:solidFill>
                  <a:srgbClr val="000000"/>
                </a:solidFill>
                <a:ea typeface="굴림" pitchFamily="50" charset="-127"/>
              </a:rPr>
              <a:t>. “Social Enterprises: A Growth Engine to Stem Korea’s Unemployment Crisis</a:t>
            </a: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?”, The Asia foundation</a:t>
            </a:r>
            <a:r>
              <a:rPr lang="en-US" altLang="ko-KR" sz="2000" b="1" dirty="0">
                <a:solidFill>
                  <a:srgbClr val="000000"/>
                </a:solidFill>
                <a:ea typeface="굴림" pitchFamily="50" charset="-127"/>
              </a:rPr>
              <a:t>. (http://asiafoundation.org/2016/03/16/social-enterprises-a-growth-engine-to-stem-koreas-unemployment-crisis</a:t>
            </a: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/).</a:t>
            </a:r>
          </a:p>
          <a:p>
            <a:pPr marL="358775" indent="-358775">
              <a:buNone/>
            </a:pPr>
            <a:r>
              <a:rPr lang="en-US" altLang="ko-KR" sz="2000" b="1" dirty="0" err="1" smtClean="0">
                <a:solidFill>
                  <a:srgbClr val="000000"/>
                </a:solidFill>
                <a:ea typeface="굴림" pitchFamily="50" charset="-127"/>
              </a:rPr>
              <a:t>Kerlin</a:t>
            </a:r>
            <a:r>
              <a:rPr lang="en-US" altLang="ko-KR" sz="2000" b="1" dirty="0">
                <a:solidFill>
                  <a:srgbClr val="000000"/>
                </a:solidFill>
                <a:ea typeface="굴림" pitchFamily="50" charset="-127"/>
              </a:rPr>
              <a:t>, J. (2006). Social enterprise in the United States and Europe: understanding and learning from the differences, </a:t>
            </a:r>
            <a:r>
              <a:rPr lang="en-US" altLang="ko-KR" sz="2000" b="1" i="1" dirty="0" err="1">
                <a:solidFill>
                  <a:srgbClr val="000000"/>
                </a:solidFill>
                <a:ea typeface="굴림" pitchFamily="50" charset="-127"/>
              </a:rPr>
              <a:t>Voluntas</a:t>
            </a:r>
            <a:r>
              <a:rPr lang="en-US" altLang="ko-KR" sz="2000" b="1" i="1" dirty="0">
                <a:solidFill>
                  <a:srgbClr val="000000"/>
                </a:solidFill>
                <a:ea typeface="굴림" pitchFamily="50" charset="-127"/>
              </a:rPr>
              <a:t>, International Journal of Voluntary and Nonprofit Organizations</a:t>
            </a:r>
            <a:r>
              <a:rPr lang="en-US" altLang="ko-KR" sz="2000" b="1" dirty="0">
                <a:solidFill>
                  <a:srgbClr val="000000"/>
                </a:solidFill>
                <a:ea typeface="굴림" pitchFamily="50" charset="-127"/>
              </a:rPr>
              <a:t>, 17(3), 246-262</a:t>
            </a: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.</a:t>
            </a:r>
            <a:endParaRPr lang="en-US" altLang="ko-KR" sz="1600" dirty="0">
              <a:solidFill>
                <a:srgbClr val="000000"/>
              </a:solidFill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96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References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33400" y="1459086"/>
            <a:ext cx="8153400" cy="3194050"/>
          </a:xfrm>
          <a:noFill/>
          <a:ln/>
        </p:spPr>
        <p:txBody>
          <a:bodyPr/>
          <a:lstStyle/>
          <a:p>
            <a:pPr marL="358775" indent="-358775">
              <a:buNone/>
            </a:pP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Kim </a:t>
            </a:r>
            <a:r>
              <a:rPr lang="en-US" altLang="ko-KR" sz="2000" b="1" dirty="0">
                <a:solidFill>
                  <a:srgbClr val="000000"/>
                </a:solidFill>
                <a:ea typeface="굴림" pitchFamily="50" charset="-127"/>
              </a:rPr>
              <a:t>Shin-Yang. (2009). The Dynamics of Social Enterprises in South Korea: Between Alternative and Stopgap. The 2nd EMES International Conference on Social </a:t>
            </a: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Enterprises.</a:t>
            </a:r>
          </a:p>
          <a:p>
            <a:pPr marL="358775" indent="-358775">
              <a:buNone/>
            </a:pP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Jang </a:t>
            </a:r>
            <a:r>
              <a:rPr lang="en-US" altLang="ko-KR" sz="2000" b="1" dirty="0" err="1" smtClean="0">
                <a:solidFill>
                  <a:srgbClr val="000000"/>
                </a:solidFill>
                <a:ea typeface="굴림" pitchFamily="50" charset="-127"/>
              </a:rPr>
              <a:t>Jongick</a:t>
            </a: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. </a:t>
            </a:r>
            <a:r>
              <a:rPr lang="en-US" altLang="ko-KR" sz="2000" b="1" dirty="0">
                <a:solidFill>
                  <a:srgbClr val="000000"/>
                </a:solidFill>
                <a:ea typeface="굴림" pitchFamily="50" charset="-127"/>
              </a:rPr>
              <a:t>(2013). Emerging Dual Legal Frameworks of </a:t>
            </a: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Social Enterprise </a:t>
            </a:r>
            <a:r>
              <a:rPr lang="en-US" altLang="ko-KR" sz="2000" b="1" dirty="0">
                <a:solidFill>
                  <a:srgbClr val="000000"/>
                </a:solidFill>
                <a:ea typeface="굴림" pitchFamily="50" charset="-127"/>
              </a:rPr>
              <a:t>in South </a:t>
            </a: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Korea: Backgrounds </a:t>
            </a:r>
            <a:r>
              <a:rPr lang="en-US" altLang="ko-KR" sz="2000" b="1" dirty="0">
                <a:solidFill>
                  <a:srgbClr val="000000"/>
                </a:solidFill>
                <a:ea typeface="굴림" pitchFamily="50" charset="-127"/>
              </a:rPr>
              <a:t>and Prospects. </a:t>
            </a: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The 4th EMES </a:t>
            </a:r>
            <a:r>
              <a:rPr lang="en-US" altLang="ko-KR" sz="2000" b="1" dirty="0">
                <a:solidFill>
                  <a:srgbClr val="000000"/>
                </a:solidFill>
                <a:ea typeface="굴림" pitchFamily="50" charset="-127"/>
              </a:rPr>
              <a:t>International Research Conference on Social </a:t>
            </a: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Enterprise.</a:t>
            </a:r>
          </a:p>
          <a:p>
            <a:pPr marL="358775" indent="-358775">
              <a:buNone/>
            </a:pPr>
            <a:r>
              <a:rPr lang="ko-KR" altLang="en-US" sz="2000" b="1" dirty="0" err="1" smtClean="0">
                <a:solidFill>
                  <a:srgbClr val="000000"/>
                </a:solidFill>
                <a:ea typeface="굴림" pitchFamily="50" charset="-127"/>
              </a:rPr>
              <a:t>길현종</a:t>
            </a:r>
            <a:r>
              <a:rPr lang="ko-KR" altLang="en-US" sz="2000" b="1" dirty="0" smtClean="0">
                <a:solidFill>
                  <a:srgbClr val="000000"/>
                </a:solidFill>
                <a:ea typeface="굴림" pitchFamily="50" charset="-127"/>
              </a:rPr>
              <a:t> </a:t>
            </a:r>
            <a:r>
              <a:rPr lang="ja-JP" altLang="en-US" sz="2000" b="1" dirty="0" smtClean="0">
                <a:solidFill>
                  <a:srgbClr val="000000"/>
                </a:solidFill>
                <a:ea typeface="굴림" pitchFamily="50" charset="-127"/>
              </a:rPr>
              <a:t>・</a:t>
            </a:r>
            <a:r>
              <a:rPr lang="ko-KR" altLang="en-US" sz="2000" b="1" dirty="0" err="1" smtClean="0">
                <a:solidFill>
                  <a:srgbClr val="000000"/>
                </a:solidFill>
                <a:ea typeface="굴림" pitchFamily="50" charset="-127"/>
              </a:rPr>
              <a:t>안주엽</a:t>
            </a: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. (2014). </a:t>
            </a:r>
            <a:r>
              <a:rPr lang="ja-JP" altLang="en-US" sz="2000" b="1" dirty="0" smtClean="0">
                <a:solidFill>
                  <a:srgbClr val="000000"/>
                </a:solidFill>
                <a:ea typeface="굴림" pitchFamily="50" charset="-127"/>
              </a:rPr>
              <a:t>「</a:t>
            </a:r>
            <a:r>
              <a:rPr lang="ko-KR" altLang="en-US" sz="2000" b="1" dirty="0" smtClean="0">
                <a:solidFill>
                  <a:srgbClr val="000000"/>
                </a:solidFill>
                <a:ea typeface="굴림" pitchFamily="50" charset="-127"/>
              </a:rPr>
              <a:t>협동조합의 </a:t>
            </a:r>
            <a:r>
              <a:rPr lang="ko-KR" altLang="en-US" sz="2000" b="1" dirty="0" err="1" smtClean="0">
                <a:solidFill>
                  <a:srgbClr val="000000"/>
                </a:solidFill>
                <a:ea typeface="굴림" pitchFamily="50" charset="-127"/>
              </a:rPr>
              <a:t>고용실태와</a:t>
            </a:r>
            <a:r>
              <a:rPr lang="ko-KR" altLang="en-US" sz="2000" b="1" dirty="0" smtClean="0">
                <a:solidFill>
                  <a:srgbClr val="000000"/>
                </a:solidFill>
                <a:ea typeface="굴림" pitchFamily="50" charset="-127"/>
              </a:rPr>
              <a:t> 과제</a:t>
            </a:r>
            <a:r>
              <a:rPr lang="ja-JP" altLang="en-US" sz="2000" b="1" dirty="0" smtClean="0">
                <a:solidFill>
                  <a:srgbClr val="000000"/>
                </a:solidFill>
                <a:ea typeface="굴림" pitchFamily="50" charset="-127"/>
              </a:rPr>
              <a:t>」</a:t>
            </a: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. </a:t>
            </a:r>
            <a:r>
              <a:rPr lang="ko-KR" altLang="en-US" sz="2000" b="1" dirty="0" smtClean="0">
                <a:solidFill>
                  <a:srgbClr val="000000"/>
                </a:solidFill>
                <a:ea typeface="굴림" pitchFamily="50" charset="-127"/>
              </a:rPr>
              <a:t>한국노동연구원</a:t>
            </a: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.</a:t>
            </a:r>
          </a:p>
          <a:p>
            <a:pPr marL="358775" indent="-358775">
              <a:buNone/>
            </a:pPr>
            <a:r>
              <a:rPr lang="ko-KR" altLang="en-US" sz="2000" b="1" dirty="0" smtClean="0">
                <a:solidFill>
                  <a:srgbClr val="000000"/>
                </a:solidFill>
                <a:ea typeface="굴림" pitchFamily="50" charset="-127"/>
              </a:rPr>
              <a:t>김상호</a:t>
            </a: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. (2015). </a:t>
            </a:r>
            <a:r>
              <a:rPr lang="ko-KR" altLang="en-US" sz="2000" b="1" dirty="0" smtClean="0">
                <a:solidFill>
                  <a:srgbClr val="000000"/>
                </a:solidFill>
                <a:ea typeface="굴림" pitchFamily="50" charset="-127"/>
              </a:rPr>
              <a:t>협동조합 실태조사</a:t>
            </a: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. </a:t>
            </a:r>
            <a:r>
              <a:rPr lang="ko-KR" altLang="en-US" sz="2000" b="1" dirty="0" smtClean="0">
                <a:solidFill>
                  <a:srgbClr val="000000"/>
                </a:solidFill>
                <a:ea typeface="굴림" pitchFamily="50" charset="-127"/>
              </a:rPr>
              <a:t>한국보건사회연구원</a:t>
            </a: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.</a:t>
            </a:r>
            <a:endParaRPr lang="en-US" altLang="ko-KR" sz="1600" dirty="0">
              <a:solidFill>
                <a:srgbClr val="000000"/>
              </a:solidFill>
              <a:ea typeface="굴림" pitchFamily="50" charset="-127"/>
            </a:endParaRPr>
          </a:p>
          <a:p>
            <a:pPr marL="358775" indent="-358775">
              <a:buNone/>
            </a:pPr>
            <a:r>
              <a:rPr lang="ko-KR" altLang="en-US" sz="2000" b="1" dirty="0" smtClean="0">
                <a:solidFill>
                  <a:srgbClr val="000000"/>
                </a:solidFill>
                <a:ea typeface="굴림" pitchFamily="50" charset="-127"/>
              </a:rPr>
              <a:t>고용노동부 사회적기업과</a:t>
            </a: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. (2015). </a:t>
            </a:r>
            <a:r>
              <a:rPr lang="ko-KR" altLang="en-US" sz="2000" b="1" dirty="0" smtClean="0">
                <a:solidFill>
                  <a:srgbClr val="000000"/>
                </a:solidFill>
                <a:ea typeface="굴림" pitchFamily="50" charset="-127"/>
              </a:rPr>
              <a:t>사회적 기업 육성 정책방향</a:t>
            </a: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.</a:t>
            </a:r>
          </a:p>
          <a:p>
            <a:pPr marL="358775" indent="-358775">
              <a:buNone/>
            </a:pPr>
            <a:r>
              <a:rPr lang="ko-KR" altLang="en-US" sz="2000" b="1" dirty="0" smtClean="0">
                <a:solidFill>
                  <a:srgbClr val="000000"/>
                </a:solidFill>
                <a:ea typeface="굴림" pitchFamily="50" charset="-127"/>
              </a:rPr>
              <a:t>중앙일보</a:t>
            </a:r>
            <a:r>
              <a:rPr lang="en-US" altLang="ko-KR" sz="2000" b="1" dirty="0">
                <a:solidFill>
                  <a:srgbClr val="000000"/>
                </a:solidFill>
                <a:ea typeface="굴림" pitchFamily="50" charset="-127"/>
              </a:rPr>
              <a:t>. </a:t>
            </a: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2013.03.11. “</a:t>
            </a:r>
            <a:r>
              <a:rPr lang="ko-KR" altLang="en-US" sz="2000" b="1" dirty="0">
                <a:solidFill>
                  <a:srgbClr val="000000"/>
                </a:solidFill>
                <a:ea typeface="굴림" pitchFamily="50" charset="-127"/>
              </a:rPr>
              <a:t>퀵서비스도 구멍가게도</a:t>
            </a:r>
            <a:r>
              <a:rPr lang="en-US" altLang="ko-KR" sz="2000" b="1" dirty="0">
                <a:solidFill>
                  <a:srgbClr val="000000"/>
                </a:solidFill>
                <a:ea typeface="굴림" pitchFamily="50" charset="-127"/>
              </a:rPr>
              <a:t>… </a:t>
            </a:r>
            <a:r>
              <a:rPr lang="ko-KR" altLang="en-US" sz="2000" b="1" dirty="0">
                <a:solidFill>
                  <a:srgbClr val="000000"/>
                </a:solidFill>
                <a:ea typeface="굴림" pitchFamily="50" charset="-127"/>
              </a:rPr>
              <a:t>협동조합 </a:t>
            </a:r>
            <a:r>
              <a:rPr lang="ko-KR" altLang="en-US" sz="2000" b="1" dirty="0" smtClean="0">
                <a:solidFill>
                  <a:srgbClr val="000000"/>
                </a:solidFill>
                <a:ea typeface="굴림" pitchFamily="50" charset="-127"/>
              </a:rPr>
              <a:t>전성시대</a:t>
            </a: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”.</a:t>
            </a:r>
          </a:p>
          <a:p>
            <a:pPr marL="358775" indent="-358775">
              <a:buNone/>
            </a:pPr>
            <a:r>
              <a:rPr lang="ko-KR" altLang="en-US" sz="2000" b="1" dirty="0" smtClean="0">
                <a:solidFill>
                  <a:srgbClr val="000000"/>
                </a:solidFill>
                <a:ea typeface="굴림" pitchFamily="50" charset="-127"/>
              </a:rPr>
              <a:t>한국 사회적 기업 중앙 협의회</a:t>
            </a:r>
            <a:r>
              <a:rPr lang="en-US" altLang="ko-KR" sz="2000" b="1" dirty="0">
                <a:solidFill>
                  <a:srgbClr val="000000"/>
                </a:solidFill>
                <a:ea typeface="굴림" pitchFamily="50" charset="-127"/>
              </a:rPr>
              <a:t>. (2015). </a:t>
            </a:r>
            <a:r>
              <a:rPr lang="ko-KR" altLang="en-US" sz="2000" b="1" dirty="0">
                <a:solidFill>
                  <a:srgbClr val="000000"/>
                </a:solidFill>
                <a:ea typeface="굴림" pitchFamily="50" charset="-127"/>
              </a:rPr>
              <a:t>대한민국 </a:t>
            </a:r>
            <a:r>
              <a:rPr lang="en-US" altLang="ko-KR" sz="2000" b="1" dirty="0">
                <a:solidFill>
                  <a:srgbClr val="000000"/>
                </a:solidFill>
                <a:ea typeface="굴림" pitchFamily="50" charset="-127"/>
              </a:rPr>
              <a:t>2016</a:t>
            </a:r>
            <a:r>
              <a:rPr lang="ko-KR" altLang="en-US" sz="2000" b="1" dirty="0">
                <a:solidFill>
                  <a:srgbClr val="000000"/>
                </a:solidFill>
                <a:ea typeface="굴림" pitchFamily="50" charset="-127"/>
              </a:rPr>
              <a:t>년도 예산안</a:t>
            </a:r>
            <a:r>
              <a:rPr lang="en-US" altLang="ko-KR" sz="2000" b="1" dirty="0">
                <a:solidFill>
                  <a:srgbClr val="000000"/>
                </a:solidFill>
                <a:ea typeface="굴림" pitchFamily="50" charset="-127"/>
              </a:rPr>
              <a:t>(</a:t>
            </a:r>
            <a:r>
              <a:rPr lang="ko-KR" altLang="en-US" sz="2000" b="1" dirty="0" smtClean="0">
                <a:solidFill>
                  <a:srgbClr val="000000"/>
                </a:solidFill>
                <a:ea typeface="굴림" pitchFamily="50" charset="-127"/>
              </a:rPr>
              <a:t>사회적 기업 </a:t>
            </a:r>
            <a:r>
              <a:rPr lang="ko-KR" altLang="en-US" sz="2000" b="1" dirty="0">
                <a:solidFill>
                  <a:srgbClr val="000000"/>
                </a:solidFill>
                <a:ea typeface="굴림" pitchFamily="50" charset="-127"/>
              </a:rPr>
              <a:t>관련</a:t>
            </a:r>
            <a:r>
              <a:rPr lang="en-US" altLang="ko-KR" sz="2000" b="1" dirty="0">
                <a:solidFill>
                  <a:srgbClr val="000000"/>
                </a:solidFill>
                <a:ea typeface="굴림" pitchFamily="50" charset="-127"/>
              </a:rPr>
              <a:t>)(http://ikose.or.kr/269726</a:t>
            </a: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).</a:t>
            </a:r>
            <a:endParaRPr lang="en-US" altLang="ko-KR" sz="1600" dirty="0">
              <a:solidFill>
                <a:srgbClr val="000000"/>
              </a:solidFill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628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54" name="Group 10"/>
          <p:cNvGrpSpPr>
            <a:grpSpLocks/>
          </p:cNvGrpSpPr>
          <p:nvPr/>
        </p:nvGrpSpPr>
        <p:grpSpPr bwMode="auto">
          <a:xfrm>
            <a:off x="2590800" y="1085850"/>
            <a:ext cx="6400800" cy="3362325"/>
            <a:chOff x="732" y="1680"/>
            <a:chExt cx="4161" cy="2106"/>
          </a:xfrm>
        </p:grpSpPr>
        <p:grpSp>
          <p:nvGrpSpPr>
            <p:cNvPr id="82955" name="Group 11"/>
            <p:cNvGrpSpPr>
              <a:grpSpLocks/>
            </p:cNvGrpSpPr>
            <p:nvPr/>
          </p:nvGrpSpPr>
          <p:grpSpPr bwMode="auto">
            <a:xfrm>
              <a:off x="732" y="1717"/>
              <a:ext cx="2770" cy="2069"/>
              <a:chOff x="2189" y="1764"/>
              <a:chExt cx="2770" cy="2069"/>
            </a:xfrm>
          </p:grpSpPr>
          <p:sp>
            <p:nvSpPr>
              <p:cNvPr id="82956" name="Freeform 12"/>
              <p:cNvSpPr>
                <a:spLocks/>
              </p:cNvSpPr>
              <p:nvPr/>
            </p:nvSpPr>
            <p:spPr bwMode="gray">
              <a:xfrm>
                <a:off x="2624" y="1783"/>
                <a:ext cx="159" cy="63"/>
              </a:xfrm>
              <a:custGeom>
                <a:avLst/>
                <a:gdLst>
                  <a:gd name="T0" fmla="*/ 191 w 206"/>
                  <a:gd name="T1" fmla="*/ 7 h 85"/>
                  <a:gd name="T2" fmla="*/ 103 w 206"/>
                  <a:gd name="T3" fmla="*/ 9 h 85"/>
                  <a:gd name="T4" fmla="*/ 109 w 206"/>
                  <a:gd name="T5" fmla="*/ 25 h 85"/>
                  <a:gd name="T6" fmla="*/ 107 w 206"/>
                  <a:gd name="T7" fmla="*/ 33 h 85"/>
                  <a:gd name="T8" fmla="*/ 89 w 206"/>
                  <a:gd name="T9" fmla="*/ 27 h 85"/>
                  <a:gd name="T10" fmla="*/ 77 w 206"/>
                  <a:gd name="T11" fmla="*/ 19 h 85"/>
                  <a:gd name="T12" fmla="*/ 23 w 206"/>
                  <a:gd name="T13" fmla="*/ 27 h 85"/>
                  <a:gd name="T14" fmla="*/ 31 w 206"/>
                  <a:gd name="T15" fmla="*/ 49 h 85"/>
                  <a:gd name="T16" fmla="*/ 55 w 206"/>
                  <a:gd name="T17" fmla="*/ 53 h 85"/>
                  <a:gd name="T18" fmla="*/ 75 w 206"/>
                  <a:gd name="T19" fmla="*/ 73 h 85"/>
                  <a:gd name="T20" fmla="*/ 89 w 206"/>
                  <a:gd name="T21" fmla="*/ 85 h 85"/>
                  <a:gd name="T22" fmla="*/ 109 w 206"/>
                  <a:gd name="T23" fmla="*/ 67 h 85"/>
                  <a:gd name="T24" fmla="*/ 121 w 206"/>
                  <a:gd name="T25" fmla="*/ 59 h 85"/>
                  <a:gd name="T26" fmla="*/ 127 w 206"/>
                  <a:gd name="T27" fmla="*/ 47 h 85"/>
                  <a:gd name="T28" fmla="*/ 167 w 206"/>
                  <a:gd name="T29" fmla="*/ 35 h 85"/>
                  <a:gd name="T30" fmla="*/ 187 w 206"/>
                  <a:gd name="T31" fmla="*/ 31 h 85"/>
                  <a:gd name="T32" fmla="*/ 199 w 206"/>
                  <a:gd name="T33" fmla="*/ 27 h 85"/>
                  <a:gd name="T34" fmla="*/ 191 w 206"/>
                  <a:gd name="T35" fmla="*/ 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6" h="85">
                    <a:moveTo>
                      <a:pt x="191" y="7"/>
                    </a:moveTo>
                    <a:cubicBezTo>
                      <a:pt x="165" y="6"/>
                      <a:pt x="130" y="0"/>
                      <a:pt x="103" y="9"/>
                    </a:cubicBezTo>
                    <a:cubicBezTo>
                      <a:pt x="100" y="18"/>
                      <a:pt x="101" y="20"/>
                      <a:pt x="109" y="25"/>
                    </a:cubicBezTo>
                    <a:cubicBezTo>
                      <a:pt x="111" y="28"/>
                      <a:pt x="118" y="34"/>
                      <a:pt x="107" y="33"/>
                    </a:cubicBezTo>
                    <a:cubicBezTo>
                      <a:pt x="101" y="32"/>
                      <a:pt x="89" y="27"/>
                      <a:pt x="89" y="27"/>
                    </a:cubicBezTo>
                    <a:cubicBezTo>
                      <a:pt x="86" y="24"/>
                      <a:pt x="82" y="18"/>
                      <a:pt x="77" y="19"/>
                    </a:cubicBezTo>
                    <a:cubicBezTo>
                      <a:pt x="52" y="22"/>
                      <a:pt x="57" y="25"/>
                      <a:pt x="23" y="27"/>
                    </a:cubicBezTo>
                    <a:cubicBezTo>
                      <a:pt x="0" y="31"/>
                      <a:pt x="18" y="45"/>
                      <a:pt x="31" y="49"/>
                    </a:cubicBezTo>
                    <a:cubicBezTo>
                      <a:pt x="43" y="53"/>
                      <a:pt x="35" y="51"/>
                      <a:pt x="55" y="53"/>
                    </a:cubicBezTo>
                    <a:cubicBezTo>
                      <a:pt x="63" y="59"/>
                      <a:pt x="66" y="67"/>
                      <a:pt x="75" y="73"/>
                    </a:cubicBezTo>
                    <a:cubicBezTo>
                      <a:pt x="78" y="81"/>
                      <a:pt x="81" y="82"/>
                      <a:pt x="89" y="85"/>
                    </a:cubicBezTo>
                    <a:cubicBezTo>
                      <a:pt x="104" y="81"/>
                      <a:pt x="99" y="75"/>
                      <a:pt x="109" y="67"/>
                    </a:cubicBezTo>
                    <a:cubicBezTo>
                      <a:pt x="113" y="64"/>
                      <a:pt x="121" y="59"/>
                      <a:pt x="121" y="59"/>
                    </a:cubicBezTo>
                    <a:cubicBezTo>
                      <a:pt x="123" y="55"/>
                      <a:pt x="124" y="50"/>
                      <a:pt x="127" y="47"/>
                    </a:cubicBezTo>
                    <a:cubicBezTo>
                      <a:pt x="132" y="41"/>
                      <a:pt x="158" y="37"/>
                      <a:pt x="167" y="35"/>
                    </a:cubicBezTo>
                    <a:cubicBezTo>
                      <a:pt x="174" y="34"/>
                      <a:pt x="181" y="33"/>
                      <a:pt x="187" y="31"/>
                    </a:cubicBezTo>
                    <a:cubicBezTo>
                      <a:pt x="191" y="30"/>
                      <a:pt x="199" y="27"/>
                      <a:pt x="199" y="27"/>
                    </a:cubicBezTo>
                    <a:cubicBezTo>
                      <a:pt x="206" y="16"/>
                      <a:pt x="199" y="15"/>
                      <a:pt x="191" y="7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57" name="Freeform 13"/>
              <p:cNvSpPr>
                <a:spLocks/>
              </p:cNvSpPr>
              <p:nvPr/>
            </p:nvSpPr>
            <p:spPr bwMode="gray">
              <a:xfrm>
                <a:off x="2724" y="1816"/>
                <a:ext cx="49" cy="21"/>
              </a:xfrm>
              <a:custGeom>
                <a:avLst/>
                <a:gdLst>
                  <a:gd name="T0" fmla="*/ 36 w 64"/>
                  <a:gd name="T1" fmla="*/ 6 h 28"/>
                  <a:gd name="T2" fmla="*/ 8 w 64"/>
                  <a:gd name="T3" fmla="*/ 4 h 28"/>
                  <a:gd name="T4" fmla="*/ 24 w 64"/>
                  <a:gd name="T5" fmla="*/ 28 h 28"/>
                  <a:gd name="T6" fmla="*/ 54 w 64"/>
                  <a:gd name="T7" fmla="*/ 14 h 28"/>
                  <a:gd name="T8" fmla="*/ 36 w 64"/>
                  <a:gd name="T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8">
                    <a:moveTo>
                      <a:pt x="36" y="6"/>
                    </a:moveTo>
                    <a:cubicBezTo>
                      <a:pt x="32" y="18"/>
                      <a:pt x="19" y="0"/>
                      <a:pt x="8" y="4"/>
                    </a:cubicBezTo>
                    <a:cubicBezTo>
                      <a:pt x="0" y="16"/>
                      <a:pt x="14" y="27"/>
                      <a:pt x="24" y="28"/>
                    </a:cubicBezTo>
                    <a:cubicBezTo>
                      <a:pt x="30" y="27"/>
                      <a:pt x="48" y="16"/>
                      <a:pt x="54" y="14"/>
                    </a:cubicBezTo>
                    <a:cubicBezTo>
                      <a:pt x="64" y="10"/>
                      <a:pt x="36" y="9"/>
                      <a:pt x="36" y="6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58" name="Freeform 14"/>
              <p:cNvSpPr>
                <a:spLocks/>
              </p:cNvSpPr>
              <p:nvPr/>
            </p:nvSpPr>
            <p:spPr bwMode="gray">
              <a:xfrm>
                <a:off x="2424" y="2087"/>
                <a:ext cx="112" cy="131"/>
              </a:xfrm>
              <a:custGeom>
                <a:avLst/>
                <a:gdLst>
                  <a:gd name="T0" fmla="*/ 24 w 146"/>
                  <a:gd name="T1" fmla="*/ 19 h 176"/>
                  <a:gd name="T2" fmla="*/ 0 w 146"/>
                  <a:gd name="T3" fmla="*/ 25 h 176"/>
                  <a:gd name="T4" fmla="*/ 14 w 146"/>
                  <a:gd name="T5" fmla="*/ 43 h 176"/>
                  <a:gd name="T6" fmla="*/ 34 w 146"/>
                  <a:gd name="T7" fmla="*/ 87 h 176"/>
                  <a:gd name="T8" fmla="*/ 52 w 146"/>
                  <a:gd name="T9" fmla="*/ 91 h 176"/>
                  <a:gd name="T10" fmla="*/ 50 w 146"/>
                  <a:gd name="T11" fmla="*/ 107 h 176"/>
                  <a:gd name="T12" fmla="*/ 28 w 146"/>
                  <a:gd name="T13" fmla="*/ 113 h 176"/>
                  <a:gd name="T14" fmla="*/ 16 w 146"/>
                  <a:gd name="T15" fmla="*/ 131 h 176"/>
                  <a:gd name="T16" fmla="*/ 18 w 146"/>
                  <a:gd name="T17" fmla="*/ 137 h 176"/>
                  <a:gd name="T18" fmla="*/ 30 w 146"/>
                  <a:gd name="T19" fmla="*/ 141 h 176"/>
                  <a:gd name="T20" fmla="*/ 18 w 146"/>
                  <a:gd name="T21" fmla="*/ 169 h 176"/>
                  <a:gd name="T22" fmla="*/ 20 w 146"/>
                  <a:gd name="T23" fmla="*/ 175 h 176"/>
                  <a:gd name="T24" fmla="*/ 34 w 146"/>
                  <a:gd name="T25" fmla="*/ 171 h 176"/>
                  <a:gd name="T26" fmla="*/ 58 w 146"/>
                  <a:gd name="T27" fmla="*/ 169 h 176"/>
                  <a:gd name="T28" fmla="*/ 92 w 146"/>
                  <a:gd name="T29" fmla="*/ 171 h 176"/>
                  <a:gd name="T30" fmla="*/ 110 w 146"/>
                  <a:gd name="T31" fmla="*/ 169 h 176"/>
                  <a:gd name="T32" fmla="*/ 122 w 146"/>
                  <a:gd name="T33" fmla="*/ 165 h 176"/>
                  <a:gd name="T34" fmla="*/ 128 w 146"/>
                  <a:gd name="T35" fmla="*/ 141 h 176"/>
                  <a:gd name="T36" fmla="*/ 146 w 146"/>
                  <a:gd name="T37" fmla="*/ 133 h 176"/>
                  <a:gd name="T38" fmla="*/ 110 w 146"/>
                  <a:gd name="T39" fmla="*/ 109 h 176"/>
                  <a:gd name="T40" fmla="*/ 88 w 146"/>
                  <a:gd name="T41" fmla="*/ 83 h 176"/>
                  <a:gd name="T42" fmla="*/ 82 w 146"/>
                  <a:gd name="T43" fmla="*/ 69 h 176"/>
                  <a:gd name="T44" fmla="*/ 64 w 146"/>
                  <a:gd name="T45" fmla="*/ 61 h 176"/>
                  <a:gd name="T46" fmla="*/ 86 w 146"/>
                  <a:gd name="T47" fmla="*/ 45 h 176"/>
                  <a:gd name="T48" fmla="*/ 64 w 146"/>
                  <a:gd name="T49" fmla="*/ 31 h 176"/>
                  <a:gd name="T50" fmla="*/ 70 w 146"/>
                  <a:gd name="T51" fmla="*/ 13 h 176"/>
                  <a:gd name="T52" fmla="*/ 46 w 146"/>
                  <a:gd name="T53" fmla="*/ 1 h 176"/>
                  <a:gd name="T54" fmla="*/ 30 w 146"/>
                  <a:gd name="T55" fmla="*/ 9 h 176"/>
                  <a:gd name="T56" fmla="*/ 24 w 146"/>
                  <a:gd name="T57" fmla="*/ 19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6" h="176">
                    <a:moveTo>
                      <a:pt x="24" y="19"/>
                    </a:moveTo>
                    <a:cubicBezTo>
                      <a:pt x="13" y="23"/>
                      <a:pt x="7" y="15"/>
                      <a:pt x="0" y="25"/>
                    </a:cubicBezTo>
                    <a:cubicBezTo>
                      <a:pt x="2" y="32"/>
                      <a:pt x="14" y="43"/>
                      <a:pt x="14" y="43"/>
                    </a:cubicBezTo>
                    <a:cubicBezTo>
                      <a:pt x="19" y="58"/>
                      <a:pt x="20" y="78"/>
                      <a:pt x="34" y="87"/>
                    </a:cubicBezTo>
                    <a:cubicBezTo>
                      <a:pt x="42" y="84"/>
                      <a:pt x="45" y="86"/>
                      <a:pt x="52" y="91"/>
                    </a:cubicBezTo>
                    <a:cubicBezTo>
                      <a:pt x="57" y="105"/>
                      <a:pt x="60" y="101"/>
                      <a:pt x="50" y="107"/>
                    </a:cubicBezTo>
                    <a:cubicBezTo>
                      <a:pt x="38" y="105"/>
                      <a:pt x="32" y="101"/>
                      <a:pt x="28" y="113"/>
                    </a:cubicBezTo>
                    <a:cubicBezTo>
                      <a:pt x="32" y="129"/>
                      <a:pt x="33" y="128"/>
                      <a:pt x="16" y="131"/>
                    </a:cubicBezTo>
                    <a:cubicBezTo>
                      <a:pt x="17" y="133"/>
                      <a:pt x="16" y="136"/>
                      <a:pt x="18" y="137"/>
                    </a:cubicBezTo>
                    <a:cubicBezTo>
                      <a:pt x="21" y="139"/>
                      <a:pt x="30" y="141"/>
                      <a:pt x="30" y="141"/>
                    </a:cubicBezTo>
                    <a:cubicBezTo>
                      <a:pt x="28" y="152"/>
                      <a:pt x="21" y="159"/>
                      <a:pt x="18" y="169"/>
                    </a:cubicBezTo>
                    <a:cubicBezTo>
                      <a:pt x="19" y="171"/>
                      <a:pt x="18" y="174"/>
                      <a:pt x="20" y="175"/>
                    </a:cubicBezTo>
                    <a:cubicBezTo>
                      <a:pt x="22" y="176"/>
                      <a:pt x="32" y="171"/>
                      <a:pt x="34" y="171"/>
                    </a:cubicBezTo>
                    <a:cubicBezTo>
                      <a:pt x="42" y="170"/>
                      <a:pt x="50" y="170"/>
                      <a:pt x="58" y="169"/>
                    </a:cubicBezTo>
                    <a:cubicBezTo>
                      <a:pt x="70" y="167"/>
                      <a:pt x="80" y="167"/>
                      <a:pt x="92" y="171"/>
                    </a:cubicBezTo>
                    <a:cubicBezTo>
                      <a:pt x="98" y="170"/>
                      <a:pt x="104" y="170"/>
                      <a:pt x="110" y="169"/>
                    </a:cubicBezTo>
                    <a:cubicBezTo>
                      <a:pt x="114" y="168"/>
                      <a:pt x="122" y="165"/>
                      <a:pt x="122" y="165"/>
                    </a:cubicBezTo>
                    <a:cubicBezTo>
                      <a:pt x="124" y="158"/>
                      <a:pt x="123" y="147"/>
                      <a:pt x="128" y="141"/>
                    </a:cubicBezTo>
                    <a:cubicBezTo>
                      <a:pt x="132" y="136"/>
                      <a:pt x="146" y="133"/>
                      <a:pt x="146" y="133"/>
                    </a:cubicBezTo>
                    <a:cubicBezTo>
                      <a:pt x="142" y="105"/>
                      <a:pt x="143" y="111"/>
                      <a:pt x="110" y="109"/>
                    </a:cubicBezTo>
                    <a:cubicBezTo>
                      <a:pt x="102" y="97"/>
                      <a:pt x="103" y="88"/>
                      <a:pt x="88" y="83"/>
                    </a:cubicBezTo>
                    <a:cubicBezTo>
                      <a:pt x="85" y="79"/>
                      <a:pt x="86" y="72"/>
                      <a:pt x="82" y="69"/>
                    </a:cubicBezTo>
                    <a:cubicBezTo>
                      <a:pt x="77" y="65"/>
                      <a:pt x="69" y="65"/>
                      <a:pt x="64" y="61"/>
                    </a:cubicBezTo>
                    <a:cubicBezTo>
                      <a:pt x="52" y="43"/>
                      <a:pt x="67" y="47"/>
                      <a:pt x="86" y="45"/>
                    </a:cubicBezTo>
                    <a:cubicBezTo>
                      <a:pt x="93" y="25"/>
                      <a:pt x="83" y="29"/>
                      <a:pt x="64" y="31"/>
                    </a:cubicBezTo>
                    <a:cubicBezTo>
                      <a:pt x="62" y="25"/>
                      <a:pt x="70" y="13"/>
                      <a:pt x="70" y="13"/>
                    </a:cubicBezTo>
                    <a:cubicBezTo>
                      <a:pt x="64" y="4"/>
                      <a:pt x="56" y="3"/>
                      <a:pt x="46" y="1"/>
                    </a:cubicBezTo>
                    <a:cubicBezTo>
                      <a:pt x="35" y="3"/>
                      <a:pt x="34" y="0"/>
                      <a:pt x="30" y="9"/>
                    </a:cubicBezTo>
                    <a:cubicBezTo>
                      <a:pt x="25" y="21"/>
                      <a:pt x="29" y="24"/>
                      <a:pt x="24" y="19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59" name="Freeform 15"/>
              <p:cNvSpPr>
                <a:spLocks/>
              </p:cNvSpPr>
              <p:nvPr/>
            </p:nvSpPr>
            <p:spPr bwMode="gray">
              <a:xfrm>
                <a:off x="2369" y="2134"/>
                <a:ext cx="71" cy="68"/>
              </a:xfrm>
              <a:custGeom>
                <a:avLst/>
                <a:gdLst>
                  <a:gd name="T0" fmla="*/ 58 w 92"/>
                  <a:gd name="T1" fmla="*/ 6 h 92"/>
                  <a:gd name="T2" fmla="*/ 82 w 92"/>
                  <a:gd name="T3" fmla="*/ 8 h 92"/>
                  <a:gd name="T4" fmla="*/ 92 w 92"/>
                  <a:gd name="T5" fmla="*/ 26 h 92"/>
                  <a:gd name="T6" fmla="*/ 78 w 92"/>
                  <a:gd name="T7" fmla="*/ 48 h 92"/>
                  <a:gd name="T8" fmla="*/ 46 w 92"/>
                  <a:gd name="T9" fmla="*/ 76 h 92"/>
                  <a:gd name="T10" fmla="*/ 18 w 92"/>
                  <a:gd name="T11" fmla="*/ 92 h 92"/>
                  <a:gd name="T12" fmla="*/ 8 w 92"/>
                  <a:gd name="T13" fmla="*/ 72 h 92"/>
                  <a:gd name="T14" fmla="*/ 20 w 92"/>
                  <a:gd name="T15" fmla="*/ 64 h 92"/>
                  <a:gd name="T16" fmla="*/ 14 w 92"/>
                  <a:gd name="T17" fmla="*/ 46 h 92"/>
                  <a:gd name="T18" fmla="*/ 40 w 92"/>
                  <a:gd name="T19" fmla="*/ 28 h 92"/>
                  <a:gd name="T20" fmla="*/ 58 w 92"/>
                  <a:gd name="T21" fmla="*/ 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92">
                    <a:moveTo>
                      <a:pt x="58" y="6"/>
                    </a:moveTo>
                    <a:cubicBezTo>
                      <a:pt x="67" y="0"/>
                      <a:pt x="73" y="2"/>
                      <a:pt x="82" y="8"/>
                    </a:cubicBezTo>
                    <a:cubicBezTo>
                      <a:pt x="91" y="22"/>
                      <a:pt x="88" y="15"/>
                      <a:pt x="92" y="26"/>
                    </a:cubicBezTo>
                    <a:cubicBezTo>
                      <a:pt x="89" y="36"/>
                      <a:pt x="82" y="37"/>
                      <a:pt x="78" y="48"/>
                    </a:cubicBezTo>
                    <a:cubicBezTo>
                      <a:pt x="85" y="69"/>
                      <a:pt x="60" y="71"/>
                      <a:pt x="46" y="76"/>
                    </a:cubicBezTo>
                    <a:cubicBezTo>
                      <a:pt x="40" y="86"/>
                      <a:pt x="28" y="86"/>
                      <a:pt x="18" y="92"/>
                    </a:cubicBezTo>
                    <a:cubicBezTo>
                      <a:pt x="9" y="90"/>
                      <a:pt x="0" y="84"/>
                      <a:pt x="8" y="72"/>
                    </a:cubicBezTo>
                    <a:cubicBezTo>
                      <a:pt x="11" y="68"/>
                      <a:pt x="20" y="64"/>
                      <a:pt x="20" y="64"/>
                    </a:cubicBezTo>
                    <a:cubicBezTo>
                      <a:pt x="23" y="55"/>
                      <a:pt x="21" y="53"/>
                      <a:pt x="14" y="46"/>
                    </a:cubicBezTo>
                    <a:cubicBezTo>
                      <a:pt x="18" y="30"/>
                      <a:pt x="28" y="36"/>
                      <a:pt x="40" y="28"/>
                    </a:cubicBezTo>
                    <a:cubicBezTo>
                      <a:pt x="56" y="17"/>
                      <a:pt x="50" y="24"/>
                      <a:pt x="58" y="6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60" name="Freeform 16"/>
              <p:cNvSpPr>
                <a:spLocks/>
              </p:cNvSpPr>
              <p:nvPr/>
            </p:nvSpPr>
            <p:spPr bwMode="gray">
              <a:xfrm>
                <a:off x="4064" y="3266"/>
                <a:ext cx="486" cy="493"/>
              </a:xfrm>
              <a:custGeom>
                <a:avLst/>
                <a:gdLst>
                  <a:gd name="T0" fmla="*/ 212 w 633"/>
                  <a:gd name="T1" fmla="*/ 11 h 660"/>
                  <a:gd name="T2" fmla="*/ 176 w 633"/>
                  <a:gd name="T3" fmla="*/ 19 h 660"/>
                  <a:gd name="T4" fmla="*/ 144 w 633"/>
                  <a:gd name="T5" fmla="*/ 51 h 660"/>
                  <a:gd name="T6" fmla="*/ 104 w 633"/>
                  <a:gd name="T7" fmla="*/ 59 h 660"/>
                  <a:gd name="T8" fmla="*/ 84 w 633"/>
                  <a:gd name="T9" fmla="*/ 75 h 660"/>
                  <a:gd name="T10" fmla="*/ 68 w 633"/>
                  <a:gd name="T11" fmla="*/ 115 h 660"/>
                  <a:gd name="T12" fmla="*/ 36 w 633"/>
                  <a:gd name="T13" fmla="*/ 167 h 660"/>
                  <a:gd name="T14" fmla="*/ 0 w 633"/>
                  <a:gd name="T15" fmla="*/ 179 h 660"/>
                  <a:gd name="T16" fmla="*/ 72 w 633"/>
                  <a:gd name="T17" fmla="*/ 323 h 660"/>
                  <a:gd name="T18" fmla="*/ 120 w 633"/>
                  <a:gd name="T19" fmla="*/ 427 h 660"/>
                  <a:gd name="T20" fmla="*/ 144 w 633"/>
                  <a:gd name="T21" fmla="*/ 443 h 660"/>
                  <a:gd name="T22" fmla="*/ 168 w 633"/>
                  <a:gd name="T23" fmla="*/ 451 h 660"/>
                  <a:gd name="T24" fmla="*/ 228 w 633"/>
                  <a:gd name="T25" fmla="*/ 431 h 660"/>
                  <a:gd name="T26" fmla="*/ 252 w 633"/>
                  <a:gd name="T27" fmla="*/ 423 h 660"/>
                  <a:gd name="T28" fmla="*/ 300 w 633"/>
                  <a:gd name="T29" fmla="*/ 451 h 660"/>
                  <a:gd name="T30" fmla="*/ 324 w 633"/>
                  <a:gd name="T31" fmla="*/ 527 h 660"/>
                  <a:gd name="T32" fmla="*/ 336 w 633"/>
                  <a:gd name="T33" fmla="*/ 523 h 660"/>
                  <a:gd name="T34" fmla="*/ 344 w 633"/>
                  <a:gd name="T35" fmla="*/ 511 h 660"/>
                  <a:gd name="T36" fmla="*/ 368 w 633"/>
                  <a:gd name="T37" fmla="*/ 547 h 660"/>
                  <a:gd name="T38" fmla="*/ 404 w 633"/>
                  <a:gd name="T39" fmla="*/ 571 h 660"/>
                  <a:gd name="T40" fmla="*/ 436 w 633"/>
                  <a:gd name="T41" fmla="*/ 603 h 660"/>
                  <a:gd name="T42" fmla="*/ 444 w 633"/>
                  <a:gd name="T43" fmla="*/ 615 h 660"/>
                  <a:gd name="T44" fmla="*/ 456 w 633"/>
                  <a:gd name="T45" fmla="*/ 623 h 660"/>
                  <a:gd name="T46" fmla="*/ 484 w 633"/>
                  <a:gd name="T47" fmla="*/ 655 h 660"/>
                  <a:gd name="T48" fmla="*/ 492 w 633"/>
                  <a:gd name="T49" fmla="*/ 631 h 660"/>
                  <a:gd name="T50" fmla="*/ 540 w 633"/>
                  <a:gd name="T51" fmla="*/ 659 h 660"/>
                  <a:gd name="T52" fmla="*/ 588 w 633"/>
                  <a:gd name="T53" fmla="*/ 655 h 660"/>
                  <a:gd name="T54" fmla="*/ 616 w 633"/>
                  <a:gd name="T55" fmla="*/ 531 h 660"/>
                  <a:gd name="T56" fmla="*/ 632 w 633"/>
                  <a:gd name="T57" fmla="*/ 463 h 660"/>
                  <a:gd name="T58" fmla="*/ 620 w 633"/>
                  <a:gd name="T59" fmla="*/ 367 h 660"/>
                  <a:gd name="T60" fmla="*/ 536 w 633"/>
                  <a:gd name="T61" fmla="*/ 271 h 660"/>
                  <a:gd name="T62" fmla="*/ 528 w 633"/>
                  <a:gd name="T63" fmla="*/ 235 h 660"/>
                  <a:gd name="T64" fmla="*/ 460 w 633"/>
                  <a:gd name="T65" fmla="*/ 179 h 660"/>
                  <a:gd name="T66" fmla="*/ 472 w 633"/>
                  <a:gd name="T67" fmla="*/ 155 h 660"/>
                  <a:gd name="T68" fmla="*/ 456 w 633"/>
                  <a:gd name="T69" fmla="*/ 131 h 660"/>
                  <a:gd name="T70" fmla="*/ 416 w 633"/>
                  <a:gd name="T71" fmla="*/ 79 h 660"/>
                  <a:gd name="T72" fmla="*/ 392 w 633"/>
                  <a:gd name="T73" fmla="*/ 31 h 660"/>
                  <a:gd name="T74" fmla="*/ 388 w 633"/>
                  <a:gd name="T75" fmla="*/ 19 h 660"/>
                  <a:gd name="T76" fmla="*/ 364 w 633"/>
                  <a:gd name="T77" fmla="*/ 151 h 660"/>
                  <a:gd name="T78" fmla="*/ 324 w 633"/>
                  <a:gd name="T79" fmla="*/ 115 h 660"/>
                  <a:gd name="T80" fmla="*/ 292 w 633"/>
                  <a:gd name="T81" fmla="*/ 111 h 660"/>
                  <a:gd name="T82" fmla="*/ 272 w 633"/>
                  <a:gd name="T83" fmla="*/ 87 h 660"/>
                  <a:gd name="T84" fmla="*/ 264 w 633"/>
                  <a:gd name="T85" fmla="*/ 63 h 660"/>
                  <a:gd name="T86" fmla="*/ 276 w 633"/>
                  <a:gd name="T87" fmla="*/ 55 h 660"/>
                  <a:gd name="T88" fmla="*/ 240 w 633"/>
                  <a:gd name="T89" fmla="*/ 19 h 660"/>
                  <a:gd name="T90" fmla="*/ 216 w 633"/>
                  <a:gd name="T91" fmla="*/ 11 h 660"/>
                  <a:gd name="T92" fmla="*/ 204 w 633"/>
                  <a:gd name="T93" fmla="*/ 7 h 660"/>
                  <a:gd name="T94" fmla="*/ 212 w 633"/>
                  <a:gd name="T95" fmla="*/ 11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33" h="660">
                    <a:moveTo>
                      <a:pt x="212" y="11"/>
                    </a:moveTo>
                    <a:cubicBezTo>
                      <a:pt x="195" y="0"/>
                      <a:pt x="187" y="2"/>
                      <a:pt x="176" y="19"/>
                    </a:cubicBezTo>
                    <a:cubicBezTo>
                      <a:pt x="171" y="61"/>
                      <a:pt x="181" y="88"/>
                      <a:pt x="144" y="51"/>
                    </a:cubicBezTo>
                    <a:cubicBezTo>
                      <a:pt x="131" y="53"/>
                      <a:pt x="115" y="51"/>
                      <a:pt x="104" y="59"/>
                    </a:cubicBezTo>
                    <a:cubicBezTo>
                      <a:pt x="78" y="80"/>
                      <a:pt x="114" y="65"/>
                      <a:pt x="84" y="75"/>
                    </a:cubicBezTo>
                    <a:cubicBezTo>
                      <a:pt x="78" y="94"/>
                      <a:pt x="92" y="107"/>
                      <a:pt x="68" y="115"/>
                    </a:cubicBezTo>
                    <a:cubicBezTo>
                      <a:pt x="55" y="135"/>
                      <a:pt x="59" y="159"/>
                      <a:pt x="36" y="167"/>
                    </a:cubicBezTo>
                    <a:cubicBezTo>
                      <a:pt x="16" y="163"/>
                      <a:pt x="7" y="158"/>
                      <a:pt x="0" y="179"/>
                    </a:cubicBezTo>
                    <a:cubicBezTo>
                      <a:pt x="9" y="232"/>
                      <a:pt x="43" y="279"/>
                      <a:pt x="72" y="323"/>
                    </a:cubicBezTo>
                    <a:cubicBezTo>
                      <a:pt x="82" y="371"/>
                      <a:pt x="85" y="392"/>
                      <a:pt x="120" y="427"/>
                    </a:cubicBezTo>
                    <a:cubicBezTo>
                      <a:pt x="127" y="434"/>
                      <a:pt x="136" y="438"/>
                      <a:pt x="144" y="443"/>
                    </a:cubicBezTo>
                    <a:cubicBezTo>
                      <a:pt x="151" y="448"/>
                      <a:pt x="168" y="451"/>
                      <a:pt x="168" y="451"/>
                    </a:cubicBezTo>
                    <a:cubicBezTo>
                      <a:pt x="188" y="444"/>
                      <a:pt x="208" y="438"/>
                      <a:pt x="228" y="431"/>
                    </a:cubicBezTo>
                    <a:cubicBezTo>
                      <a:pt x="236" y="428"/>
                      <a:pt x="252" y="423"/>
                      <a:pt x="252" y="423"/>
                    </a:cubicBezTo>
                    <a:cubicBezTo>
                      <a:pt x="271" y="429"/>
                      <a:pt x="281" y="445"/>
                      <a:pt x="300" y="451"/>
                    </a:cubicBezTo>
                    <a:cubicBezTo>
                      <a:pt x="320" y="471"/>
                      <a:pt x="315" y="500"/>
                      <a:pt x="324" y="527"/>
                    </a:cubicBezTo>
                    <a:cubicBezTo>
                      <a:pt x="328" y="526"/>
                      <a:pt x="333" y="526"/>
                      <a:pt x="336" y="523"/>
                    </a:cubicBezTo>
                    <a:cubicBezTo>
                      <a:pt x="340" y="520"/>
                      <a:pt x="339" y="511"/>
                      <a:pt x="344" y="511"/>
                    </a:cubicBezTo>
                    <a:cubicBezTo>
                      <a:pt x="358" y="511"/>
                      <a:pt x="362" y="541"/>
                      <a:pt x="368" y="547"/>
                    </a:cubicBezTo>
                    <a:cubicBezTo>
                      <a:pt x="378" y="557"/>
                      <a:pt x="392" y="563"/>
                      <a:pt x="404" y="571"/>
                    </a:cubicBezTo>
                    <a:cubicBezTo>
                      <a:pt x="418" y="580"/>
                      <a:pt x="422" y="594"/>
                      <a:pt x="436" y="603"/>
                    </a:cubicBezTo>
                    <a:cubicBezTo>
                      <a:pt x="439" y="607"/>
                      <a:pt x="441" y="612"/>
                      <a:pt x="444" y="615"/>
                    </a:cubicBezTo>
                    <a:cubicBezTo>
                      <a:pt x="447" y="618"/>
                      <a:pt x="453" y="619"/>
                      <a:pt x="456" y="623"/>
                    </a:cubicBezTo>
                    <a:cubicBezTo>
                      <a:pt x="489" y="660"/>
                      <a:pt x="457" y="637"/>
                      <a:pt x="484" y="655"/>
                    </a:cubicBezTo>
                    <a:cubicBezTo>
                      <a:pt x="487" y="647"/>
                      <a:pt x="485" y="626"/>
                      <a:pt x="492" y="631"/>
                    </a:cubicBezTo>
                    <a:cubicBezTo>
                      <a:pt x="509" y="642"/>
                      <a:pt x="522" y="653"/>
                      <a:pt x="540" y="659"/>
                    </a:cubicBezTo>
                    <a:cubicBezTo>
                      <a:pt x="557" y="642"/>
                      <a:pt x="567" y="648"/>
                      <a:pt x="588" y="655"/>
                    </a:cubicBezTo>
                    <a:cubicBezTo>
                      <a:pt x="611" y="621"/>
                      <a:pt x="573" y="560"/>
                      <a:pt x="616" y="531"/>
                    </a:cubicBezTo>
                    <a:cubicBezTo>
                      <a:pt x="632" y="507"/>
                      <a:pt x="629" y="496"/>
                      <a:pt x="632" y="463"/>
                    </a:cubicBezTo>
                    <a:cubicBezTo>
                      <a:pt x="630" y="440"/>
                      <a:pt x="633" y="390"/>
                      <a:pt x="620" y="367"/>
                    </a:cubicBezTo>
                    <a:cubicBezTo>
                      <a:pt x="600" y="332"/>
                      <a:pt x="565" y="300"/>
                      <a:pt x="536" y="271"/>
                    </a:cubicBezTo>
                    <a:cubicBezTo>
                      <a:pt x="532" y="259"/>
                      <a:pt x="532" y="247"/>
                      <a:pt x="528" y="235"/>
                    </a:cubicBezTo>
                    <a:cubicBezTo>
                      <a:pt x="525" y="225"/>
                      <a:pt x="474" y="188"/>
                      <a:pt x="460" y="179"/>
                    </a:cubicBezTo>
                    <a:cubicBezTo>
                      <a:pt x="463" y="171"/>
                      <a:pt x="471" y="164"/>
                      <a:pt x="472" y="155"/>
                    </a:cubicBezTo>
                    <a:cubicBezTo>
                      <a:pt x="474" y="144"/>
                      <a:pt x="461" y="137"/>
                      <a:pt x="456" y="131"/>
                    </a:cubicBezTo>
                    <a:cubicBezTo>
                      <a:pt x="435" y="106"/>
                      <a:pt x="451" y="88"/>
                      <a:pt x="416" y="79"/>
                    </a:cubicBezTo>
                    <a:cubicBezTo>
                      <a:pt x="395" y="48"/>
                      <a:pt x="403" y="64"/>
                      <a:pt x="392" y="31"/>
                    </a:cubicBezTo>
                    <a:cubicBezTo>
                      <a:pt x="391" y="27"/>
                      <a:pt x="388" y="19"/>
                      <a:pt x="388" y="19"/>
                    </a:cubicBezTo>
                    <a:cubicBezTo>
                      <a:pt x="362" y="58"/>
                      <a:pt x="379" y="107"/>
                      <a:pt x="364" y="151"/>
                    </a:cubicBezTo>
                    <a:cubicBezTo>
                      <a:pt x="344" y="144"/>
                      <a:pt x="344" y="120"/>
                      <a:pt x="324" y="115"/>
                    </a:cubicBezTo>
                    <a:cubicBezTo>
                      <a:pt x="314" y="112"/>
                      <a:pt x="303" y="112"/>
                      <a:pt x="292" y="111"/>
                    </a:cubicBezTo>
                    <a:cubicBezTo>
                      <a:pt x="284" y="103"/>
                      <a:pt x="276" y="97"/>
                      <a:pt x="272" y="87"/>
                    </a:cubicBezTo>
                    <a:cubicBezTo>
                      <a:pt x="269" y="79"/>
                      <a:pt x="264" y="63"/>
                      <a:pt x="264" y="63"/>
                    </a:cubicBezTo>
                    <a:cubicBezTo>
                      <a:pt x="268" y="60"/>
                      <a:pt x="273" y="58"/>
                      <a:pt x="276" y="55"/>
                    </a:cubicBezTo>
                    <a:cubicBezTo>
                      <a:pt x="300" y="31"/>
                      <a:pt x="256" y="24"/>
                      <a:pt x="240" y="19"/>
                    </a:cubicBezTo>
                    <a:cubicBezTo>
                      <a:pt x="232" y="16"/>
                      <a:pt x="224" y="14"/>
                      <a:pt x="216" y="11"/>
                    </a:cubicBezTo>
                    <a:cubicBezTo>
                      <a:pt x="212" y="10"/>
                      <a:pt x="200" y="5"/>
                      <a:pt x="204" y="7"/>
                    </a:cubicBezTo>
                    <a:cubicBezTo>
                      <a:pt x="207" y="8"/>
                      <a:pt x="209" y="10"/>
                      <a:pt x="212" y="11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61" name="Freeform 17"/>
              <p:cNvSpPr>
                <a:spLocks/>
              </p:cNvSpPr>
              <p:nvPr/>
            </p:nvSpPr>
            <p:spPr bwMode="gray">
              <a:xfrm>
                <a:off x="4215" y="3006"/>
                <a:ext cx="327" cy="209"/>
              </a:xfrm>
              <a:custGeom>
                <a:avLst/>
                <a:gdLst>
                  <a:gd name="T0" fmla="*/ 84 w 426"/>
                  <a:gd name="T1" fmla="*/ 60 h 280"/>
                  <a:gd name="T2" fmla="*/ 68 w 426"/>
                  <a:gd name="T3" fmla="*/ 36 h 280"/>
                  <a:gd name="T4" fmla="*/ 64 w 426"/>
                  <a:gd name="T5" fmla="*/ 16 h 280"/>
                  <a:gd name="T6" fmla="*/ 52 w 426"/>
                  <a:gd name="T7" fmla="*/ 12 h 280"/>
                  <a:gd name="T8" fmla="*/ 16 w 426"/>
                  <a:gd name="T9" fmla="*/ 16 h 280"/>
                  <a:gd name="T10" fmla="*/ 44 w 426"/>
                  <a:gd name="T11" fmla="*/ 40 h 280"/>
                  <a:gd name="T12" fmla="*/ 48 w 426"/>
                  <a:gd name="T13" fmla="*/ 52 h 280"/>
                  <a:gd name="T14" fmla="*/ 24 w 426"/>
                  <a:gd name="T15" fmla="*/ 68 h 280"/>
                  <a:gd name="T16" fmla="*/ 88 w 426"/>
                  <a:gd name="T17" fmla="*/ 92 h 280"/>
                  <a:gd name="T18" fmla="*/ 124 w 426"/>
                  <a:gd name="T19" fmla="*/ 112 h 280"/>
                  <a:gd name="T20" fmla="*/ 128 w 426"/>
                  <a:gd name="T21" fmla="*/ 124 h 280"/>
                  <a:gd name="T22" fmla="*/ 140 w 426"/>
                  <a:gd name="T23" fmla="*/ 132 h 280"/>
                  <a:gd name="T24" fmla="*/ 148 w 426"/>
                  <a:gd name="T25" fmla="*/ 156 h 280"/>
                  <a:gd name="T26" fmla="*/ 132 w 426"/>
                  <a:gd name="T27" fmla="*/ 196 h 280"/>
                  <a:gd name="T28" fmla="*/ 180 w 426"/>
                  <a:gd name="T29" fmla="*/ 188 h 280"/>
                  <a:gd name="T30" fmla="*/ 192 w 426"/>
                  <a:gd name="T31" fmla="*/ 216 h 280"/>
                  <a:gd name="T32" fmla="*/ 216 w 426"/>
                  <a:gd name="T33" fmla="*/ 224 h 280"/>
                  <a:gd name="T34" fmla="*/ 228 w 426"/>
                  <a:gd name="T35" fmla="*/ 228 h 280"/>
                  <a:gd name="T36" fmla="*/ 252 w 426"/>
                  <a:gd name="T37" fmla="*/ 224 h 280"/>
                  <a:gd name="T38" fmla="*/ 276 w 426"/>
                  <a:gd name="T39" fmla="*/ 196 h 280"/>
                  <a:gd name="T40" fmla="*/ 336 w 426"/>
                  <a:gd name="T41" fmla="*/ 252 h 280"/>
                  <a:gd name="T42" fmla="*/ 364 w 426"/>
                  <a:gd name="T43" fmla="*/ 280 h 280"/>
                  <a:gd name="T44" fmla="*/ 360 w 426"/>
                  <a:gd name="T45" fmla="*/ 224 h 280"/>
                  <a:gd name="T46" fmla="*/ 336 w 426"/>
                  <a:gd name="T47" fmla="*/ 200 h 280"/>
                  <a:gd name="T48" fmla="*/ 372 w 426"/>
                  <a:gd name="T49" fmla="*/ 168 h 280"/>
                  <a:gd name="T50" fmla="*/ 408 w 426"/>
                  <a:gd name="T51" fmla="*/ 156 h 280"/>
                  <a:gd name="T52" fmla="*/ 420 w 426"/>
                  <a:gd name="T53" fmla="*/ 152 h 280"/>
                  <a:gd name="T54" fmla="*/ 424 w 426"/>
                  <a:gd name="T55" fmla="*/ 140 h 280"/>
                  <a:gd name="T56" fmla="*/ 356 w 426"/>
                  <a:gd name="T57" fmla="*/ 148 h 280"/>
                  <a:gd name="T58" fmla="*/ 304 w 426"/>
                  <a:gd name="T59" fmla="*/ 140 h 280"/>
                  <a:gd name="T60" fmla="*/ 300 w 426"/>
                  <a:gd name="T61" fmla="*/ 128 h 280"/>
                  <a:gd name="T62" fmla="*/ 292 w 426"/>
                  <a:gd name="T63" fmla="*/ 116 h 280"/>
                  <a:gd name="T64" fmla="*/ 220 w 426"/>
                  <a:gd name="T65" fmla="*/ 80 h 280"/>
                  <a:gd name="T66" fmla="*/ 160 w 426"/>
                  <a:gd name="T67" fmla="*/ 60 h 280"/>
                  <a:gd name="T68" fmla="*/ 136 w 426"/>
                  <a:gd name="T69" fmla="*/ 52 h 280"/>
                  <a:gd name="T70" fmla="*/ 80 w 426"/>
                  <a:gd name="T71" fmla="*/ 52 h 280"/>
                  <a:gd name="T72" fmla="*/ 68 w 426"/>
                  <a:gd name="T73" fmla="*/ 32 h 280"/>
                  <a:gd name="T74" fmla="*/ 68 w 426"/>
                  <a:gd name="T75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6" h="280">
                    <a:moveTo>
                      <a:pt x="84" y="60"/>
                    </a:moveTo>
                    <a:cubicBezTo>
                      <a:pt x="79" y="52"/>
                      <a:pt x="70" y="45"/>
                      <a:pt x="68" y="36"/>
                    </a:cubicBezTo>
                    <a:cubicBezTo>
                      <a:pt x="67" y="29"/>
                      <a:pt x="68" y="22"/>
                      <a:pt x="64" y="16"/>
                    </a:cubicBezTo>
                    <a:cubicBezTo>
                      <a:pt x="62" y="12"/>
                      <a:pt x="56" y="13"/>
                      <a:pt x="52" y="12"/>
                    </a:cubicBezTo>
                    <a:cubicBezTo>
                      <a:pt x="40" y="13"/>
                      <a:pt x="27" y="11"/>
                      <a:pt x="16" y="16"/>
                    </a:cubicBezTo>
                    <a:cubicBezTo>
                      <a:pt x="0" y="24"/>
                      <a:pt x="43" y="40"/>
                      <a:pt x="44" y="40"/>
                    </a:cubicBezTo>
                    <a:cubicBezTo>
                      <a:pt x="45" y="44"/>
                      <a:pt x="50" y="49"/>
                      <a:pt x="48" y="52"/>
                    </a:cubicBezTo>
                    <a:cubicBezTo>
                      <a:pt x="42" y="60"/>
                      <a:pt x="24" y="68"/>
                      <a:pt x="24" y="68"/>
                    </a:cubicBezTo>
                    <a:cubicBezTo>
                      <a:pt x="38" y="88"/>
                      <a:pt x="65" y="89"/>
                      <a:pt x="88" y="92"/>
                    </a:cubicBezTo>
                    <a:cubicBezTo>
                      <a:pt x="101" y="96"/>
                      <a:pt x="124" y="112"/>
                      <a:pt x="124" y="112"/>
                    </a:cubicBezTo>
                    <a:cubicBezTo>
                      <a:pt x="125" y="116"/>
                      <a:pt x="125" y="121"/>
                      <a:pt x="128" y="124"/>
                    </a:cubicBezTo>
                    <a:cubicBezTo>
                      <a:pt x="131" y="128"/>
                      <a:pt x="137" y="128"/>
                      <a:pt x="140" y="132"/>
                    </a:cubicBezTo>
                    <a:cubicBezTo>
                      <a:pt x="144" y="139"/>
                      <a:pt x="148" y="156"/>
                      <a:pt x="148" y="156"/>
                    </a:cubicBezTo>
                    <a:cubicBezTo>
                      <a:pt x="144" y="171"/>
                      <a:pt x="137" y="181"/>
                      <a:pt x="132" y="196"/>
                    </a:cubicBezTo>
                    <a:cubicBezTo>
                      <a:pt x="151" y="209"/>
                      <a:pt x="167" y="207"/>
                      <a:pt x="180" y="188"/>
                    </a:cubicBezTo>
                    <a:cubicBezTo>
                      <a:pt x="182" y="196"/>
                      <a:pt x="184" y="211"/>
                      <a:pt x="192" y="216"/>
                    </a:cubicBezTo>
                    <a:cubicBezTo>
                      <a:pt x="199" y="220"/>
                      <a:pt x="208" y="221"/>
                      <a:pt x="216" y="224"/>
                    </a:cubicBezTo>
                    <a:cubicBezTo>
                      <a:pt x="220" y="225"/>
                      <a:pt x="228" y="228"/>
                      <a:pt x="228" y="228"/>
                    </a:cubicBezTo>
                    <a:cubicBezTo>
                      <a:pt x="236" y="227"/>
                      <a:pt x="245" y="228"/>
                      <a:pt x="252" y="224"/>
                    </a:cubicBezTo>
                    <a:cubicBezTo>
                      <a:pt x="269" y="216"/>
                      <a:pt x="252" y="204"/>
                      <a:pt x="276" y="196"/>
                    </a:cubicBezTo>
                    <a:cubicBezTo>
                      <a:pt x="296" y="209"/>
                      <a:pt x="322" y="231"/>
                      <a:pt x="336" y="252"/>
                    </a:cubicBezTo>
                    <a:cubicBezTo>
                      <a:pt x="354" y="280"/>
                      <a:pt x="343" y="273"/>
                      <a:pt x="364" y="280"/>
                    </a:cubicBezTo>
                    <a:cubicBezTo>
                      <a:pt x="376" y="262"/>
                      <a:pt x="375" y="241"/>
                      <a:pt x="360" y="224"/>
                    </a:cubicBezTo>
                    <a:cubicBezTo>
                      <a:pt x="352" y="216"/>
                      <a:pt x="336" y="200"/>
                      <a:pt x="336" y="200"/>
                    </a:cubicBezTo>
                    <a:cubicBezTo>
                      <a:pt x="323" y="162"/>
                      <a:pt x="322" y="174"/>
                      <a:pt x="372" y="168"/>
                    </a:cubicBezTo>
                    <a:cubicBezTo>
                      <a:pt x="384" y="164"/>
                      <a:pt x="396" y="160"/>
                      <a:pt x="408" y="156"/>
                    </a:cubicBezTo>
                    <a:cubicBezTo>
                      <a:pt x="412" y="155"/>
                      <a:pt x="420" y="152"/>
                      <a:pt x="420" y="152"/>
                    </a:cubicBezTo>
                    <a:cubicBezTo>
                      <a:pt x="421" y="148"/>
                      <a:pt x="426" y="144"/>
                      <a:pt x="424" y="140"/>
                    </a:cubicBezTo>
                    <a:cubicBezTo>
                      <a:pt x="420" y="131"/>
                      <a:pt x="365" y="146"/>
                      <a:pt x="356" y="148"/>
                    </a:cubicBezTo>
                    <a:cubicBezTo>
                      <a:pt x="339" y="146"/>
                      <a:pt x="316" y="152"/>
                      <a:pt x="304" y="140"/>
                    </a:cubicBezTo>
                    <a:cubicBezTo>
                      <a:pt x="301" y="137"/>
                      <a:pt x="302" y="132"/>
                      <a:pt x="300" y="128"/>
                    </a:cubicBezTo>
                    <a:cubicBezTo>
                      <a:pt x="298" y="124"/>
                      <a:pt x="296" y="119"/>
                      <a:pt x="292" y="116"/>
                    </a:cubicBezTo>
                    <a:cubicBezTo>
                      <a:pt x="272" y="98"/>
                      <a:pt x="244" y="91"/>
                      <a:pt x="220" y="80"/>
                    </a:cubicBezTo>
                    <a:cubicBezTo>
                      <a:pt x="201" y="72"/>
                      <a:pt x="180" y="67"/>
                      <a:pt x="160" y="60"/>
                    </a:cubicBezTo>
                    <a:cubicBezTo>
                      <a:pt x="152" y="57"/>
                      <a:pt x="136" y="52"/>
                      <a:pt x="136" y="52"/>
                    </a:cubicBezTo>
                    <a:cubicBezTo>
                      <a:pt x="113" y="55"/>
                      <a:pt x="98" y="64"/>
                      <a:pt x="80" y="52"/>
                    </a:cubicBezTo>
                    <a:cubicBezTo>
                      <a:pt x="70" y="38"/>
                      <a:pt x="74" y="44"/>
                      <a:pt x="68" y="32"/>
                    </a:cubicBezTo>
                    <a:lnTo>
                      <a:pt x="68" y="0"/>
                    </a:lnTo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62" name="Freeform 18"/>
              <p:cNvSpPr>
                <a:spLocks/>
              </p:cNvSpPr>
              <p:nvPr/>
            </p:nvSpPr>
            <p:spPr bwMode="gray">
              <a:xfrm>
                <a:off x="4224" y="3008"/>
                <a:ext cx="319" cy="210"/>
              </a:xfrm>
              <a:custGeom>
                <a:avLst/>
                <a:gdLst>
                  <a:gd name="T0" fmla="*/ 0 w 416"/>
                  <a:gd name="T1" fmla="*/ 1 h 282"/>
                  <a:gd name="T2" fmla="*/ 20 w 416"/>
                  <a:gd name="T3" fmla="*/ 37 h 282"/>
                  <a:gd name="T4" fmla="*/ 28 w 416"/>
                  <a:gd name="T5" fmla="*/ 49 h 282"/>
                  <a:gd name="T6" fmla="*/ 84 w 416"/>
                  <a:gd name="T7" fmla="*/ 89 h 282"/>
                  <a:gd name="T8" fmla="*/ 120 w 416"/>
                  <a:gd name="T9" fmla="*/ 113 h 282"/>
                  <a:gd name="T10" fmla="*/ 132 w 416"/>
                  <a:gd name="T11" fmla="*/ 121 h 282"/>
                  <a:gd name="T12" fmla="*/ 136 w 416"/>
                  <a:gd name="T13" fmla="*/ 169 h 282"/>
                  <a:gd name="T14" fmla="*/ 116 w 416"/>
                  <a:gd name="T15" fmla="*/ 201 h 282"/>
                  <a:gd name="T16" fmla="*/ 136 w 416"/>
                  <a:gd name="T17" fmla="*/ 197 h 282"/>
                  <a:gd name="T18" fmla="*/ 148 w 416"/>
                  <a:gd name="T19" fmla="*/ 189 h 282"/>
                  <a:gd name="T20" fmla="*/ 160 w 416"/>
                  <a:gd name="T21" fmla="*/ 201 h 282"/>
                  <a:gd name="T22" fmla="*/ 184 w 416"/>
                  <a:gd name="T23" fmla="*/ 217 h 282"/>
                  <a:gd name="T24" fmla="*/ 208 w 416"/>
                  <a:gd name="T25" fmla="*/ 233 h 282"/>
                  <a:gd name="T26" fmla="*/ 240 w 416"/>
                  <a:gd name="T27" fmla="*/ 221 h 282"/>
                  <a:gd name="T28" fmla="*/ 248 w 416"/>
                  <a:gd name="T29" fmla="*/ 197 h 282"/>
                  <a:gd name="T30" fmla="*/ 268 w 416"/>
                  <a:gd name="T31" fmla="*/ 201 h 282"/>
                  <a:gd name="T32" fmla="*/ 292 w 416"/>
                  <a:gd name="T33" fmla="*/ 209 h 282"/>
                  <a:gd name="T34" fmla="*/ 340 w 416"/>
                  <a:gd name="T35" fmla="*/ 281 h 282"/>
                  <a:gd name="T36" fmla="*/ 356 w 416"/>
                  <a:gd name="T37" fmla="*/ 277 h 282"/>
                  <a:gd name="T38" fmla="*/ 352 w 416"/>
                  <a:gd name="T39" fmla="*/ 253 h 282"/>
                  <a:gd name="T40" fmla="*/ 316 w 416"/>
                  <a:gd name="T41" fmla="*/ 197 h 282"/>
                  <a:gd name="T42" fmla="*/ 360 w 416"/>
                  <a:gd name="T43" fmla="*/ 173 h 282"/>
                  <a:gd name="T44" fmla="*/ 408 w 416"/>
                  <a:gd name="T45" fmla="*/ 145 h 282"/>
                  <a:gd name="T46" fmla="*/ 409 w 416"/>
                  <a:gd name="T47" fmla="*/ 120 h 282"/>
                  <a:gd name="T48" fmla="*/ 367 w 416"/>
                  <a:gd name="T49" fmla="*/ 138 h 282"/>
                  <a:gd name="T50" fmla="*/ 308 w 416"/>
                  <a:gd name="T51" fmla="*/ 137 h 282"/>
                  <a:gd name="T52" fmla="*/ 264 w 416"/>
                  <a:gd name="T53" fmla="*/ 97 h 282"/>
                  <a:gd name="T54" fmla="*/ 180 w 416"/>
                  <a:gd name="T55" fmla="*/ 61 h 282"/>
                  <a:gd name="T56" fmla="*/ 132 w 416"/>
                  <a:gd name="T57" fmla="*/ 33 h 282"/>
                  <a:gd name="T58" fmla="*/ 92 w 416"/>
                  <a:gd name="T59" fmla="*/ 41 h 282"/>
                  <a:gd name="T60" fmla="*/ 76 w 416"/>
                  <a:gd name="T61" fmla="*/ 57 h 282"/>
                  <a:gd name="T62" fmla="*/ 56 w 416"/>
                  <a:gd name="T63" fmla="*/ 17 h 282"/>
                  <a:gd name="T64" fmla="*/ 0 w 416"/>
                  <a:gd name="T65" fmla="*/ 1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16" h="282">
                    <a:moveTo>
                      <a:pt x="0" y="1"/>
                    </a:moveTo>
                    <a:cubicBezTo>
                      <a:pt x="7" y="22"/>
                      <a:pt x="2" y="9"/>
                      <a:pt x="20" y="37"/>
                    </a:cubicBezTo>
                    <a:cubicBezTo>
                      <a:pt x="23" y="41"/>
                      <a:pt x="28" y="49"/>
                      <a:pt x="28" y="49"/>
                    </a:cubicBezTo>
                    <a:cubicBezTo>
                      <a:pt x="5" y="84"/>
                      <a:pt x="65" y="78"/>
                      <a:pt x="84" y="89"/>
                    </a:cubicBezTo>
                    <a:cubicBezTo>
                      <a:pt x="97" y="96"/>
                      <a:pt x="108" y="105"/>
                      <a:pt x="120" y="113"/>
                    </a:cubicBezTo>
                    <a:cubicBezTo>
                      <a:pt x="124" y="116"/>
                      <a:pt x="132" y="121"/>
                      <a:pt x="132" y="121"/>
                    </a:cubicBezTo>
                    <a:cubicBezTo>
                      <a:pt x="138" y="138"/>
                      <a:pt x="132" y="151"/>
                      <a:pt x="136" y="169"/>
                    </a:cubicBezTo>
                    <a:cubicBezTo>
                      <a:pt x="107" y="188"/>
                      <a:pt x="110" y="176"/>
                      <a:pt x="116" y="201"/>
                    </a:cubicBezTo>
                    <a:cubicBezTo>
                      <a:pt x="123" y="200"/>
                      <a:pt x="130" y="199"/>
                      <a:pt x="136" y="197"/>
                    </a:cubicBezTo>
                    <a:cubicBezTo>
                      <a:pt x="141" y="195"/>
                      <a:pt x="143" y="188"/>
                      <a:pt x="148" y="189"/>
                    </a:cubicBezTo>
                    <a:cubicBezTo>
                      <a:pt x="154" y="190"/>
                      <a:pt x="156" y="198"/>
                      <a:pt x="160" y="201"/>
                    </a:cubicBezTo>
                    <a:cubicBezTo>
                      <a:pt x="168" y="207"/>
                      <a:pt x="176" y="212"/>
                      <a:pt x="184" y="217"/>
                    </a:cubicBezTo>
                    <a:cubicBezTo>
                      <a:pt x="192" y="222"/>
                      <a:pt x="208" y="233"/>
                      <a:pt x="208" y="233"/>
                    </a:cubicBezTo>
                    <a:cubicBezTo>
                      <a:pt x="216" y="231"/>
                      <a:pt x="234" y="230"/>
                      <a:pt x="240" y="221"/>
                    </a:cubicBezTo>
                    <a:cubicBezTo>
                      <a:pt x="244" y="214"/>
                      <a:pt x="248" y="197"/>
                      <a:pt x="248" y="197"/>
                    </a:cubicBezTo>
                    <a:cubicBezTo>
                      <a:pt x="255" y="198"/>
                      <a:pt x="261" y="199"/>
                      <a:pt x="268" y="201"/>
                    </a:cubicBezTo>
                    <a:cubicBezTo>
                      <a:pt x="276" y="203"/>
                      <a:pt x="292" y="209"/>
                      <a:pt x="292" y="209"/>
                    </a:cubicBezTo>
                    <a:cubicBezTo>
                      <a:pt x="298" y="242"/>
                      <a:pt x="306" y="270"/>
                      <a:pt x="340" y="281"/>
                    </a:cubicBezTo>
                    <a:cubicBezTo>
                      <a:pt x="345" y="280"/>
                      <a:pt x="354" y="282"/>
                      <a:pt x="356" y="277"/>
                    </a:cubicBezTo>
                    <a:cubicBezTo>
                      <a:pt x="359" y="270"/>
                      <a:pt x="355" y="260"/>
                      <a:pt x="352" y="253"/>
                    </a:cubicBezTo>
                    <a:cubicBezTo>
                      <a:pt x="346" y="238"/>
                      <a:pt x="329" y="206"/>
                      <a:pt x="316" y="197"/>
                    </a:cubicBezTo>
                    <a:cubicBezTo>
                      <a:pt x="307" y="170"/>
                      <a:pt x="339" y="175"/>
                      <a:pt x="360" y="173"/>
                    </a:cubicBezTo>
                    <a:cubicBezTo>
                      <a:pt x="383" y="165"/>
                      <a:pt x="391" y="162"/>
                      <a:pt x="408" y="145"/>
                    </a:cubicBezTo>
                    <a:cubicBezTo>
                      <a:pt x="412" y="140"/>
                      <a:pt x="416" y="121"/>
                      <a:pt x="409" y="120"/>
                    </a:cubicBezTo>
                    <a:cubicBezTo>
                      <a:pt x="402" y="119"/>
                      <a:pt x="384" y="135"/>
                      <a:pt x="367" y="138"/>
                    </a:cubicBezTo>
                    <a:cubicBezTo>
                      <a:pt x="350" y="141"/>
                      <a:pt x="325" y="144"/>
                      <a:pt x="308" y="137"/>
                    </a:cubicBezTo>
                    <a:cubicBezTo>
                      <a:pt x="286" y="130"/>
                      <a:pt x="284" y="111"/>
                      <a:pt x="264" y="97"/>
                    </a:cubicBezTo>
                    <a:cubicBezTo>
                      <a:pt x="238" y="80"/>
                      <a:pt x="203" y="76"/>
                      <a:pt x="180" y="61"/>
                    </a:cubicBezTo>
                    <a:cubicBezTo>
                      <a:pt x="163" y="50"/>
                      <a:pt x="150" y="39"/>
                      <a:pt x="132" y="33"/>
                    </a:cubicBezTo>
                    <a:cubicBezTo>
                      <a:pt x="119" y="35"/>
                      <a:pt x="102" y="31"/>
                      <a:pt x="92" y="41"/>
                    </a:cubicBezTo>
                    <a:cubicBezTo>
                      <a:pt x="71" y="62"/>
                      <a:pt x="108" y="46"/>
                      <a:pt x="76" y="57"/>
                    </a:cubicBezTo>
                    <a:cubicBezTo>
                      <a:pt x="52" y="49"/>
                      <a:pt x="67" y="38"/>
                      <a:pt x="56" y="17"/>
                    </a:cubicBezTo>
                    <a:cubicBezTo>
                      <a:pt x="48" y="0"/>
                      <a:pt x="16" y="1"/>
                      <a:pt x="0" y="1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63" name="Freeform 19"/>
              <p:cNvSpPr>
                <a:spLocks/>
              </p:cNvSpPr>
              <p:nvPr/>
            </p:nvSpPr>
            <p:spPr bwMode="gray">
              <a:xfrm>
                <a:off x="4460" y="3775"/>
                <a:ext cx="46" cy="58"/>
              </a:xfrm>
              <a:custGeom>
                <a:avLst/>
                <a:gdLst>
                  <a:gd name="T0" fmla="*/ 32 w 60"/>
                  <a:gd name="T1" fmla="*/ 18 h 78"/>
                  <a:gd name="T2" fmla="*/ 0 w 60"/>
                  <a:gd name="T3" fmla="*/ 18 h 78"/>
                  <a:gd name="T4" fmla="*/ 20 w 60"/>
                  <a:gd name="T5" fmla="*/ 42 h 78"/>
                  <a:gd name="T6" fmla="*/ 28 w 60"/>
                  <a:gd name="T7" fmla="*/ 66 h 78"/>
                  <a:gd name="T8" fmla="*/ 32 w 60"/>
                  <a:gd name="T9" fmla="*/ 78 h 78"/>
                  <a:gd name="T10" fmla="*/ 60 w 60"/>
                  <a:gd name="T11" fmla="*/ 50 h 78"/>
                  <a:gd name="T12" fmla="*/ 32 w 60"/>
                  <a:gd name="T13" fmla="*/ 1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78">
                    <a:moveTo>
                      <a:pt x="32" y="18"/>
                    </a:moveTo>
                    <a:cubicBezTo>
                      <a:pt x="16" y="7"/>
                      <a:pt x="12" y="0"/>
                      <a:pt x="0" y="18"/>
                    </a:cubicBezTo>
                    <a:cubicBezTo>
                      <a:pt x="6" y="27"/>
                      <a:pt x="15" y="33"/>
                      <a:pt x="20" y="42"/>
                    </a:cubicBezTo>
                    <a:cubicBezTo>
                      <a:pt x="24" y="49"/>
                      <a:pt x="25" y="58"/>
                      <a:pt x="28" y="66"/>
                    </a:cubicBezTo>
                    <a:cubicBezTo>
                      <a:pt x="29" y="70"/>
                      <a:pt x="32" y="78"/>
                      <a:pt x="32" y="78"/>
                    </a:cubicBezTo>
                    <a:cubicBezTo>
                      <a:pt x="52" y="73"/>
                      <a:pt x="54" y="69"/>
                      <a:pt x="60" y="50"/>
                    </a:cubicBezTo>
                    <a:cubicBezTo>
                      <a:pt x="54" y="32"/>
                      <a:pt x="50" y="27"/>
                      <a:pt x="32" y="18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64" name="Freeform 20"/>
              <p:cNvSpPr>
                <a:spLocks/>
              </p:cNvSpPr>
              <p:nvPr/>
            </p:nvSpPr>
            <p:spPr bwMode="gray">
              <a:xfrm>
                <a:off x="4599" y="3686"/>
                <a:ext cx="168" cy="84"/>
              </a:xfrm>
              <a:custGeom>
                <a:avLst/>
                <a:gdLst>
                  <a:gd name="T0" fmla="*/ 47 w 219"/>
                  <a:gd name="T1" fmla="*/ 73 h 113"/>
                  <a:gd name="T2" fmla="*/ 39 w 219"/>
                  <a:gd name="T3" fmla="*/ 61 h 113"/>
                  <a:gd name="T4" fmla="*/ 15 w 219"/>
                  <a:gd name="T5" fmla="*/ 69 h 113"/>
                  <a:gd name="T6" fmla="*/ 39 w 219"/>
                  <a:gd name="T7" fmla="*/ 113 h 113"/>
                  <a:gd name="T8" fmla="*/ 123 w 219"/>
                  <a:gd name="T9" fmla="*/ 89 h 113"/>
                  <a:gd name="T10" fmla="*/ 147 w 219"/>
                  <a:gd name="T11" fmla="*/ 73 h 113"/>
                  <a:gd name="T12" fmla="*/ 171 w 219"/>
                  <a:gd name="T13" fmla="*/ 65 h 113"/>
                  <a:gd name="T14" fmla="*/ 219 w 219"/>
                  <a:gd name="T15" fmla="*/ 19 h 113"/>
                  <a:gd name="T16" fmla="*/ 210 w 219"/>
                  <a:gd name="T17" fmla="*/ 0 h 113"/>
                  <a:gd name="T18" fmla="*/ 179 w 219"/>
                  <a:gd name="T19" fmla="*/ 17 h 113"/>
                  <a:gd name="T20" fmla="*/ 107 w 219"/>
                  <a:gd name="T21" fmla="*/ 41 h 113"/>
                  <a:gd name="T22" fmla="*/ 83 w 219"/>
                  <a:gd name="T23" fmla="*/ 45 h 113"/>
                  <a:gd name="T24" fmla="*/ 59 w 219"/>
                  <a:gd name="T25" fmla="*/ 53 h 113"/>
                  <a:gd name="T26" fmla="*/ 47 w 219"/>
                  <a:gd name="T27" fmla="*/ 7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9" h="113">
                    <a:moveTo>
                      <a:pt x="47" y="73"/>
                    </a:moveTo>
                    <a:cubicBezTo>
                      <a:pt x="44" y="69"/>
                      <a:pt x="44" y="62"/>
                      <a:pt x="39" y="61"/>
                    </a:cubicBezTo>
                    <a:cubicBezTo>
                      <a:pt x="31" y="60"/>
                      <a:pt x="15" y="69"/>
                      <a:pt x="15" y="69"/>
                    </a:cubicBezTo>
                    <a:cubicBezTo>
                      <a:pt x="0" y="91"/>
                      <a:pt x="20" y="101"/>
                      <a:pt x="39" y="113"/>
                    </a:cubicBezTo>
                    <a:cubicBezTo>
                      <a:pt x="67" y="107"/>
                      <a:pt x="96" y="98"/>
                      <a:pt x="123" y="89"/>
                    </a:cubicBezTo>
                    <a:cubicBezTo>
                      <a:pt x="132" y="86"/>
                      <a:pt x="139" y="78"/>
                      <a:pt x="147" y="73"/>
                    </a:cubicBezTo>
                    <a:cubicBezTo>
                      <a:pt x="154" y="68"/>
                      <a:pt x="171" y="65"/>
                      <a:pt x="171" y="65"/>
                    </a:cubicBezTo>
                    <a:cubicBezTo>
                      <a:pt x="186" y="50"/>
                      <a:pt x="207" y="36"/>
                      <a:pt x="219" y="19"/>
                    </a:cubicBezTo>
                    <a:cubicBezTo>
                      <a:pt x="215" y="16"/>
                      <a:pt x="215" y="0"/>
                      <a:pt x="210" y="0"/>
                    </a:cubicBezTo>
                    <a:cubicBezTo>
                      <a:pt x="205" y="0"/>
                      <a:pt x="183" y="15"/>
                      <a:pt x="179" y="17"/>
                    </a:cubicBezTo>
                    <a:cubicBezTo>
                      <a:pt x="159" y="26"/>
                      <a:pt x="129" y="37"/>
                      <a:pt x="107" y="41"/>
                    </a:cubicBezTo>
                    <a:cubicBezTo>
                      <a:pt x="99" y="42"/>
                      <a:pt x="91" y="43"/>
                      <a:pt x="83" y="45"/>
                    </a:cubicBezTo>
                    <a:cubicBezTo>
                      <a:pt x="75" y="47"/>
                      <a:pt x="59" y="53"/>
                      <a:pt x="59" y="53"/>
                    </a:cubicBezTo>
                    <a:cubicBezTo>
                      <a:pt x="49" y="67"/>
                      <a:pt x="53" y="61"/>
                      <a:pt x="47" y="73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65" name="Freeform 21"/>
              <p:cNvSpPr>
                <a:spLocks/>
              </p:cNvSpPr>
              <p:nvPr/>
            </p:nvSpPr>
            <p:spPr bwMode="gray">
              <a:xfrm>
                <a:off x="4773" y="3636"/>
                <a:ext cx="107" cy="91"/>
              </a:xfrm>
              <a:custGeom>
                <a:avLst/>
                <a:gdLst>
                  <a:gd name="T0" fmla="*/ 12 w 139"/>
                  <a:gd name="T1" fmla="*/ 60 h 122"/>
                  <a:gd name="T2" fmla="*/ 8 w 139"/>
                  <a:gd name="T3" fmla="*/ 84 h 122"/>
                  <a:gd name="T4" fmla="*/ 0 w 139"/>
                  <a:gd name="T5" fmla="*/ 108 h 122"/>
                  <a:gd name="T6" fmla="*/ 36 w 139"/>
                  <a:gd name="T7" fmla="*/ 116 h 122"/>
                  <a:gd name="T8" fmla="*/ 52 w 139"/>
                  <a:gd name="T9" fmla="*/ 96 h 122"/>
                  <a:gd name="T10" fmla="*/ 124 w 139"/>
                  <a:gd name="T11" fmla="*/ 68 h 122"/>
                  <a:gd name="T12" fmla="*/ 136 w 139"/>
                  <a:gd name="T13" fmla="*/ 44 h 122"/>
                  <a:gd name="T14" fmla="*/ 112 w 139"/>
                  <a:gd name="T15" fmla="*/ 28 h 122"/>
                  <a:gd name="T16" fmla="*/ 100 w 139"/>
                  <a:gd name="T17" fmla="*/ 20 h 122"/>
                  <a:gd name="T18" fmla="*/ 64 w 139"/>
                  <a:gd name="T19" fmla="*/ 12 h 122"/>
                  <a:gd name="T20" fmla="*/ 52 w 139"/>
                  <a:gd name="T21" fmla="*/ 36 h 122"/>
                  <a:gd name="T22" fmla="*/ 12 w 139"/>
                  <a:gd name="T23" fmla="*/ 6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22">
                    <a:moveTo>
                      <a:pt x="12" y="60"/>
                    </a:moveTo>
                    <a:cubicBezTo>
                      <a:pt x="11" y="68"/>
                      <a:pt x="10" y="76"/>
                      <a:pt x="8" y="84"/>
                    </a:cubicBezTo>
                    <a:cubicBezTo>
                      <a:pt x="6" y="92"/>
                      <a:pt x="0" y="108"/>
                      <a:pt x="0" y="108"/>
                    </a:cubicBezTo>
                    <a:cubicBezTo>
                      <a:pt x="14" y="118"/>
                      <a:pt x="19" y="122"/>
                      <a:pt x="36" y="116"/>
                    </a:cubicBezTo>
                    <a:cubicBezTo>
                      <a:pt x="46" y="86"/>
                      <a:pt x="31" y="122"/>
                      <a:pt x="52" y="96"/>
                    </a:cubicBezTo>
                    <a:cubicBezTo>
                      <a:pt x="83" y="57"/>
                      <a:pt x="30" y="74"/>
                      <a:pt x="124" y="68"/>
                    </a:cubicBezTo>
                    <a:cubicBezTo>
                      <a:pt x="125" y="67"/>
                      <a:pt x="139" y="48"/>
                      <a:pt x="136" y="44"/>
                    </a:cubicBezTo>
                    <a:cubicBezTo>
                      <a:pt x="130" y="36"/>
                      <a:pt x="120" y="33"/>
                      <a:pt x="112" y="28"/>
                    </a:cubicBezTo>
                    <a:cubicBezTo>
                      <a:pt x="108" y="25"/>
                      <a:pt x="100" y="20"/>
                      <a:pt x="100" y="20"/>
                    </a:cubicBezTo>
                    <a:cubicBezTo>
                      <a:pt x="89" y="4"/>
                      <a:pt x="92" y="0"/>
                      <a:pt x="64" y="12"/>
                    </a:cubicBezTo>
                    <a:cubicBezTo>
                      <a:pt x="57" y="15"/>
                      <a:pt x="55" y="30"/>
                      <a:pt x="52" y="36"/>
                    </a:cubicBezTo>
                    <a:cubicBezTo>
                      <a:pt x="46" y="49"/>
                      <a:pt x="26" y="60"/>
                      <a:pt x="12" y="6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66" name="Freeform 22"/>
              <p:cNvSpPr>
                <a:spLocks/>
              </p:cNvSpPr>
              <p:nvPr/>
            </p:nvSpPr>
            <p:spPr bwMode="gray">
              <a:xfrm>
                <a:off x="4830" y="3595"/>
                <a:ext cx="38" cy="26"/>
              </a:xfrm>
              <a:custGeom>
                <a:avLst/>
                <a:gdLst>
                  <a:gd name="T0" fmla="*/ 29 w 49"/>
                  <a:gd name="T1" fmla="*/ 0 h 35"/>
                  <a:gd name="T2" fmla="*/ 8 w 49"/>
                  <a:gd name="T3" fmla="*/ 11 h 35"/>
                  <a:gd name="T4" fmla="*/ 24 w 49"/>
                  <a:gd name="T5" fmla="*/ 35 h 35"/>
                  <a:gd name="T6" fmla="*/ 39 w 49"/>
                  <a:gd name="T7" fmla="*/ 26 h 35"/>
                  <a:gd name="T8" fmla="*/ 29 w 49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5">
                    <a:moveTo>
                      <a:pt x="29" y="0"/>
                    </a:moveTo>
                    <a:cubicBezTo>
                      <a:pt x="25" y="12"/>
                      <a:pt x="19" y="7"/>
                      <a:pt x="8" y="11"/>
                    </a:cubicBezTo>
                    <a:cubicBezTo>
                      <a:pt x="0" y="23"/>
                      <a:pt x="14" y="34"/>
                      <a:pt x="24" y="35"/>
                    </a:cubicBezTo>
                    <a:cubicBezTo>
                      <a:pt x="30" y="34"/>
                      <a:pt x="33" y="28"/>
                      <a:pt x="39" y="26"/>
                    </a:cubicBezTo>
                    <a:cubicBezTo>
                      <a:pt x="49" y="22"/>
                      <a:pt x="29" y="3"/>
                      <a:pt x="29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67" name="Freeform 23"/>
              <p:cNvSpPr>
                <a:spLocks/>
              </p:cNvSpPr>
              <p:nvPr/>
            </p:nvSpPr>
            <p:spPr bwMode="gray">
              <a:xfrm>
                <a:off x="3097" y="3118"/>
                <a:ext cx="126" cy="200"/>
              </a:xfrm>
              <a:custGeom>
                <a:avLst/>
                <a:gdLst>
                  <a:gd name="T0" fmla="*/ 128 w 164"/>
                  <a:gd name="T1" fmla="*/ 0 h 268"/>
                  <a:gd name="T2" fmla="*/ 104 w 164"/>
                  <a:gd name="T3" fmla="*/ 28 h 268"/>
                  <a:gd name="T4" fmla="*/ 88 w 164"/>
                  <a:gd name="T5" fmla="*/ 64 h 268"/>
                  <a:gd name="T6" fmla="*/ 36 w 164"/>
                  <a:gd name="T7" fmla="*/ 84 h 268"/>
                  <a:gd name="T8" fmla="*/ 28 w 164"/>
                  <a:gd name="T9" fmla="*/ 96 h 268"/>
                  <a:gd name="T10" fmla="*/ 16 w 164"/>
                  <a:gd name="T11" fmla="*/ 100 h 268"/>
                  <a:gd name="T12" fmla="*/ 20 w 164"/>
                  <a:gd name="T13" fmla="*/ 132 h 268"/>
                  <a:gd name="T14" fmla="*/ 28 w 164"/>
                  <a:gd name="T15" fmla="*/ 156 h 268"/>
                  <a:gd name="T16" fmla="*/ 0 w 164"/>
                  <a:gd name="T17" fmla="*/ 200 h 268"/>
                  <a:gd name="T18" fmla="*/ 28 w 164"/>
                  <a:gd name="T19" fmla="*/ 260 h 268"/>
                  <a:gd name="T20" fmla="*/ 52 w 164"/>
                  <a:gd name="T21" fmla="*/ 268 h 268"/>
                  <a:gd name="T22" fmla="*/ 88 w 164"/>
                  <a:gd name="T23" fmla="*/ 216 h 268"/>
                  <a:gd name="T24" fmla="*/ 104 w 164"/>
                  <a:gd name="T25" fmla="*/ 192 h 268"/>
                  <a:gd name="T26" fmla="*/ 128 w 164"/>
                  <a:gd name="T27" fmla="*/ 116 h 268"/>
                  <a:gd name="T28" fmla="*/ 140 w 164"/>
                  <a:gd name="T29" fmla="*/ 76 h 268"/>
                  <a:gd name="T30" fmla="*/ 164 w 164"/>
                  <a:gd name="T31" fmla="*/ 72 h 268"/>
                  <a:gd name="T32" fmla="*/ 128 w 164"/>
                  <a:gd name="T33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4" h="268">
                    <a:moveTo>
                      <a:pt x="128" y="0"/>
                    </a:moveTo>
                    <a:cubicBezTo>
                      <a:pt x="123" y="16"/>
                      <a:pt x="120" y="23"/>
                      <a:pt x="104" y="28"/>
                    </a:cubicBezTo>
                    <a:cubicBezTo>
                      <a:pt x="102" y="35"/>
                      <a:pt x="97" y="57"/>
                      <a:pt x="88" y="64"/>
                    </a:cubicBezTo>
                    <a:cubicBezTo>
                      <a:pt x="75" y="75"/>
                      <a:pt x="51" y="74"/>
                      <a:pt x="36" y="84"/>
                    </a:cubicBezTo>
                    <a:cubicBezTo>
                      <a:pt x="33" y="88"/>
                      <a:pt x="32" y="93"/>
                      <a:pt x="28" y="96"/>
                    </a:cubicBezTo>
                    <a:cubicBezTo>
                      <a:pt x="25" y="99"/>
                      <a:pt x="17" y="96"/>
                      <a:pt x="16" y="100"/>
                    </a:cubicBezTo>
                    <a:cubicBezTo>
                      <a:pt x="14" y="110"/>
                      <a:pt x="18" y="121"/>
                      <a:pt x="20" y="132"/>
                    </a:cubicBezTo>
                    <a:cubicBezTo>
                      <a:pt x="22" y="140"/>
                      <a:pt x="28" y="156"/>
                      <a:pt x="28" y="156"/>
                    </a:cubicBezTo>
                    <a:cubicBezTo>
                      <a:pt x="13" y="166"/>
                      <a:pt x="6" y="183"/>
                      <a:pt x="0" y="200"/>
                    </a:cubicBezTo>
                    <a:cubicBezTo>
                      <a:pt x="3" y="210"/>
                      <a:pt x="19" y="254"/>
                      <a:pt x="28" y="260"/>
                    </a:cubicBezTo>
                    <a:cubicBezTo>
                      <a:pt x="35" y="264"/>
                      <a:pt x="52" y="268"/>
                      <a:pt x="52" y="268"/>
                    </a:cubicBezTo>
                    <a:cubicBezTo>
                      <a:pt x="85" y="261"/>
                      <a:pt x="79" y="244"/>
                      <a:pt x="88" y="216"/>
                    </a:cubicBezTo>
                    <a:cubicBezTo>
                      <a:pt x="91" y="207"/>
                      <a:pt x="99" y="200"/>
                      <a:pt x="104" y="192"/>
                    </a:cubicBezTo>
                    <a:cubicBezTo>
                      <a:pt x="116" y="174"/>
                      <a:pt x="121" y="136"/>
                      <a:pt x="128" y="116"/>
                    </a:cubicBezTo>
                    <a:cubicBezTo>
                      <a:pt x="131" y="108"/>
                      <a:pt x="134" y="79"/>
                      <a:pt x="140" y="76"/>
                    </a:cubicBezTo>
                    <a:cubicBezTo>
                      <a:pt x="147" y="72"/>
                      <a:pt x="156" y="73"/>
                      <a:pt x="164" y="72"/>
                    </a:cubicBezTo>
                    <a:cubicBezTo>
                      <a:pt x="158" y="19"/>
                      <a:pt x="161" y="33"/>
                      <a:pt x="128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68" name="Freeform 24"/>
              <p:cNvSpPr>
                <a:spLocks/>
              </p:cNvSpPr>
              <p:nvPr/>
            </p:nvSpPr>
            <p:spPr bwMode="gray">
              <a:xfrm>
                <a:off x="3642" y="2807"/>
                <a:ext cx="50" cy="61"/>
              </a:xfrm>
              <a:custGeom>
                <a:avLst/>
                <a:gdLst>
                  <a:gd name="T0" fmla="*/ 29 w 66"/>
                  <a:gd name="T1" fmla="*/ 0 h 81"/>
                  <a:gd name="T2" fmla="*/ 25 w 66"/>
                  <a:gd name="T3" fmla="*/ 60 h 81"/>
                  <a:gd name="T4" fmla="*/ 29 w 66"/>
                  <a:gd name="T5" fmla="*/ 76 h 81"/>
                  <a:gd name="T6" fmla="*/ 41 w 66"/>
                  <a:gd name="T7" fmla="*/ 80 h 81"/>
                  <a:gd name="T8" fmla="*/ 57 w 66"/>
                  <a:gd name="T9" fmla="*/ 76 h 81"/>
                  <a:gd name="T10" fmla="*/ 29 w 66"/>
                  <a:gd name="T1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81">
                    <a:moveTo>
                      <a:pt x="29" y="0"/>
                    </a:moveTo>
                    <a:cubicBezTo>
                      <a:pt x="0" y="10"/>
                      <a:pt x="20" y="38"/>
                      <a:pt x="25" y="60"/>
                    </a:cubicBezTo>
                    <a:cubicBezTo>
                      <a:pt x="26" y="65"/>
                      <a:pt x="26" y="72"/>
                      <a:pt x="29" y="76"/>
                    </a:cubicBezTo>
                    <a:cubicBezTo>
                      <a:pt x="32" y="79"/>
                      <a:pt x="37" y="79"/>
                      <a:pt x="41" y="80"/>
                    </a:cubicBezTo>
                    <a:cubicBezTo>
                      <a:pt x="46" y="79"/>
                      <a:pt x="55" y="81"/>
                      <a:pt x="57" y="76"/>
                    </a:cubicBezTo>
                    <a:cubicBezTo>
                      <a:pt x="66" y="53"/>
                      <a:pt x="45" y="16"/>
                      <a:pt x="29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69" name="Freeform 25"/>
              <p:cNvSpPr>
                <a:spLocks/>
              </p:cNvSpPr>
              <p:nvPr/>
            </p:nvSpPr>
            <p:spPr bwMode="gray">
              <a:xfrm>
                <a:off x="3950" y="2866"/>
                <a:ext cx="114" cy="182"/>
              </a:xfrm>
              <a:custGeom>
                <a:avLst/>
                <a:gdLst>
                  <a:gd name="T0" fmla="*/ 96 w 148"/>
                  <a:gd name="T1" fmla="*/ 0 h 244"/>
                  <a:gd name="T2" fmla="*/ 60 w 148"/>
                  <a:gd name="T3" fmla="*/ 84 h 244"/>
                  <a:gd name="T4" fmla="*/ 36 w 148"/>
                  <a:gd name="T5" fmla="*/ 92 h 244"/>
                  <a:gd name="T6" fmla="*/ 12 w 148"/>
                  <a:gd name="T7" fmla="*/ 108 h 244"/>
                  <a:gd name="T8" fmla="*/ 40 w 148"/>
                  <a:gd name="T9" fmla="*/ 188 h 244"/>
                  <a:gd name="T10" fmla="*/ 52 w 148"/>
                  <a:gd name="T11" fmla="*/ 224 h 244"/>
                  <a:gd name="T12" fmla="*/ 60 w 148"/>
                  <a:gd name="T13" fmla="*/ 236 h 244"/>
                  <a:gd name="T14" fmla="*/ 84 w 148"/>
                  <a:gd name="T15" fmla="*/ 244 h 244"/>
                  <a:gd name="T16" fmla="*/ 96 w 148"/>
                  <a:gd name="T17" fmla="*/ 196 h 244"/>
                  <a:gd name="T18" fmla="*/ 124 w 148"/>
                  <a:gd name="T19" fmla="*/ 168 h 244"/>
                  <a:gd name="T20" fmla="*/ 112 w 148"/>
                  <a:gd name="T21" fmla="*/ 68 h 244"/>
                  <a:gd name="T22" fmla="*/ 140 w 148"/>
                  <a:gd name="T23" fmla="*/ 48 h 244"/>
                  <a:gd name="T24" fmla="*/ 112 w 148"/>
                  <a:gd name="T25" fmla="*/ 20 h 244"/>
                  <a:gd name="T26" fmla="*/ 96 w 148"/>
                  <a:gd name="T2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8" h="244">
                    <a:moveTo>
                      <a:pt x="96" y="0"/>
                    </a:moveTo>
                    <a:cubicBezTo>
                      <a:pt x="86" y="29"/>
                      <a:pt x="70" y="55"/>
                      <a:pt x="60" y="84"/>
                    </a:cubicBezTo>
                    <a:cubicBezTo>
                      <a:pt x="57" y="92"/>
                      <a:pt x="43" y="87"/>
                      <a:pt x="36" y="92"/>
                    </a:cubicBezTo>
                    <a:cubicBezTo>
                      <a:pt x="28" y="97"/>
                      <a:pt x="12" y="108"/>
                      <a:pt x="12" y="108"/>
                    </a:cubicBezTo>
                    <a:cubicBezTo>
                      <a:pt x="0" y="144"/>
                      <a:pt x="30" y="158"/>
                      <a:pt x="40" y="188"/>
                    </a:cubicBezTo>
                    <a:cubicBezTo>
                      <a:pt x="44" y="200"/>
                      <a:pt x="45" y="213"/>
                      <a:pt x="52" y="224"/>
                    </a:cubicBezTo>
                    <a:cubicBezTo>
                      <a:pt x="55" y="228"/>
                      <a:pt x="56" y="233"/>
                      <a:pt x="60" y="236"/>
                    </a:cubicBezTo>
                    <a:cubicBezTo>
                      <a:pt x="67" y="240"/>
                      <a:pt x="84" y="244"/>
                      <a:pt x="84" y="244"/>
                    </a:cubicBezTo>
                    <a:cubicBezTo>
                      <a:pt x="111" y="235"/>
                      <a:pt x="103" y="218"/>
                      <a:pt x="96" y="196"/>
                    </a:cubicBezTo>
                    <a:cubicBezTo>
                      <a:pt x="100" y="183"/>
                      <a:pt x="124" y="168"/>
                      <a:pt x="124" y="168"/>
                    </a:cubicBezTo>
                    <a:cubicBezTo>
                      <a:pt x="148" y="132"/>
                      <a:pt x="123" y="101"/>
                      <a:pt x="112" y="68"/>
                    </a:cubicBezTo>
                    <a:cubicBezTo>
                      <a:pt x="140" y="59"/>
                      <a:pt x="133" y="68"/>
                      <a:pt x="140" y="48"/>
                    </a:cubicBezTo>
                    <a:cubicBezTo>
                      <a:pt x="136" y="35"/>
                      <a:pt x="112" y="20"/>
                      <a:pt x="112" y="20"/>
                    </a:cubicBezTo>
                    <a:cubicBezTo>
                      <a:pt x="102" y="5"/>
                      <a:pt x="107" y="11"/>
                      <a:pt x="96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70" name="Freeform 26"/>
              <p:cNvSpPr>
                <a:spLocks/>
              </p:cNvSpPr>
              <p:nvPr/>
            </p:nvSpPr>
            <p:spPr bwMode="gray">
              <a:xfrm>
                <a:off x="3854" y="2809"/>
                <a:ext cx="74" cy="136"/>
              </a:xfrm>
              <a:custGeom>
                <a:avLst/>
                <a:gdLst>
                  <a:gd name="T0" fmla="*/ 48 w 96"/>
                  <a:gd name="T1" fmla="*/ 2 h 183"/>
                  <a:gd name="T2" fmla="*/ 51 w 96"/>
                  <a:gd name="T3" fmla="*/ 35 h 183"/>
                  <a:gd name="T4" fmla="*/ 60 w 96"/>
                  <a:gd name="T5" fmla="*/ 62 h 183"/>
                  <a:gd name="T6" fmla="*/ 62 w 96"/>
                  <a:gd name="T7" fmla="*/ 92 h 183"/>
                  <a:gd name="T8" fmla="*/ 68 w 96"/>
                  <a:gd name="T9" fmla="*/ 105 h 183"/>
                  <a:gd name="T10" fmla="*/ 71 w 96"/>
                  <a:gd name="T11" fmla="*/ 126 h 183"/>
                  <a:gd name="T12" fmla="*/ 57 w 96"/>
                  <a:gd name="T13" fmla="*/ 93 h 183"/>
                  <a:gd name="T14" fmla="*/ 35 w 96"/>
                  <a:gd name="T15" fmla="*/ 78 h 183"/>
                  <a:gd name="T16" fmla="*/ 5 w 96"/>
                  <a:gd name="T17" fmla="*/ 83 h 183"/>
                  <a:gd name="T18" fmla="*/ 8 w 96"/>
                  <a:gd name="T19" fmla="*/ 102 h 183"/>
                  <a:gd name="T20" fmla="*/ 41 w 96"/>
                  <a:gd name="T21" fmla="*/ 114 h 183"/>
                  <a:gd name="T22" fmla="*/ 57 w 96"/>
                  <a:gd name="T23" fmla="*/ 135 h 183"/>
                  <a:gd name="T24" fmla="*/ 71 w 96"/>
                  <a:gd name="T25" fmla="*/ 135 h 183"/>
                  <a:gd name="T26" fmla="*/ 78 w 96"/>
                  <a:gd name="T27" fmla="*/ 150 h 183"/>
                  <a:gd name="T28" fmla="*/ 96 w 96"/>
                  <a:gd name="T29" fmla="*/ 179 h 183"/>
                  <a:gd name="T30" fmla="*/ 81 w 96"/>
                  <a:gd name="T31" fmla="*/ 126 h 183"/>
                  <a:gd name="T32" fmla="*/ 80 w 96"/>
                  <a:gd name="T33" fmla="*/ 93 h 183"/>
                  <a:gd name="T34" fmla="*/ 71 w 96"/>
                  <a:gd name="T35" fmla="*/ 63 h 183"/>
                  <a:gd name="T36" fmla="*/ 63 w 96"/>
                  <a:gd name="T37" fmla="*/ 41 h 183"/>
                  <a:gd name="T38" fmla="*/ 57 w 96"/>
                  <a:gd name="T39" fmla="*/ 20 h 183"/>
                  <a:gd name="T40" fmla="*/ 48 w 96"/>
                  <a:gd name="T41" fmla="*/ 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183">
                    <a:moveTo>
                      <a:pt x="48" y="2"/>
                    </a:moveTo>
                    <a:cubicBezTo>
                      <a:pt x="47" y="4"/>
                      <a:pt x="49" y="25"/>
                      <a:pt x="51" y="35"/>
                    </a:cubicBezTo>
                    <a:cubicBezTo>
                      <a:pt x="53" y="45"/>
                      <a:pt x="58" y="53"/>
                      <a:pt x="60" y="62"/>
                    </a:cubicBezTo>
                    <a:cubicBezTo>
                      <a:pt x="62" y="71"/>
                      <a:pt x="61" y="85"/>
                      <a:pt x="62" y="92"/>
                    </a:cubicBezTo>
                    <a:cubicBezTo>
                      <a:pt x="63" y="99"/>
                      <a:pt x="67" y="99"/>
                      <a:pt x="68" y="105"/>
                    </a:cubicBezTo>
                    <a:cubicBezTo>
                      <a:pt x="69" y="111"/>
                      <a:pt x="73" y="128"/>
                      <a:pt x="71" y="126"/>
                    </a:cubicBezTo>
                    <a:cubicBezTo>
                      <a:pt x="69" y="124"/>
                      <a:pt x="63" y="101"/>
                      <a:pt x="57" y="93"/>
                    </a:cubicBezTo>
                    <a:cubicBezTo>
                      <a:pt x="51" y="85"/>
                      <a:pt x="44" y="80"/>
                      <a:pt x="35" y="78"/>
                    </a:cubicBezTo>
                    <a:cubicBezTo>
                      <a:pt x="26" y="76"/>
                      <a:pt x="10" y="79"/>
                      <a:pt x="5" y="83"/>
                    </a:cubicBezTo>
                    <a:cubicBezTo>
                      <a:pt x="0" y="87"/>
                      <a:pt x="2" y="97"/>
                      <a:pt x="8" y="102"/>
                    </a:cubicBezTo>
                    <a:cubicBezTo>
                      <a:pt x="14" y="107"/>
                      <a:pt x="33" y="109"/>
                      <a:pt x="41" y="114"/>
                    </a:cubicBezTo>
                    <a:cubicBezTo>
                      <a:pt x="49" y="119"/>
                      <a:pt x="52" y="132"/>
                      <a:pt x="57" y="135"/>
                    </a:cubicBezTo>
                    <a:cubicBezTo>
                      <a:pt x="62" y="138"/>
                      <a:pt x="68" y="133"/>
                      <a:pt x="71" y="135"/>
                    </a:cubicBezTo>
                    <a:cubicBezTo>
                      <a:pt x="74" y="137"/>
                      <a:pt x="74" y="143"/>
                      <a:pt x="78" y="150"/>
                    </a:cubicBezTo>
                    <a:cubicBezTo>
                      <a:pt x="82" y="157"/>
                      <a:pt x="96" y="183"/>
                      <a:pt x="96" y="179"/>
                    </a:cubicBezTo>
                    <a:cubicBezTo>
                      <a:pt x="96" y="175"/>
                      <a:pt x="84" y="140"/>
                      <a:pt x="81" y="126"/>
                    </a:cubicBezTo>
                    <a:cubicBezTo>
                      <a:pt x="78" y="112"/>
                      <a:pt x="82" y="104"/>
                      <a:pt x="80" y="93"/>
                    </a:cubicBezTo>
                    <a:cubicBezTo>
                      <a:pt x="78" y="82"/>
                      <a:pt x="74" y="72"/>
                      <a:pt x="71" y="63"/>
                    </a:cubicBezTo>
                    <a:cubicBezTo>
                      <a:pt x="68" y="54"/>
                      <a:pt x="65" y="48"/>
                      <a:pt x="63" y="41"/>
                    </a:cubicBezTo>
                    <a:cubicBezTo>
                      <a:pt x="61" y="34"/>
                      <a:pt x="59" y="26"/>
                      <a:pt x="57" y="20"/>
                    </a:cubicBezTo>
                    <a:cubicBezTo>
                      <a:pt x="55" y="14"/>
                      <a:pt x="49" y="0"/>
                      <a:pt x="48" y="2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71" name="Freeform 27"/>
              <p:cNvSpPr>
                <a:spLocks/>
              </p:cNvSpPr>
              <p:nvPr/>
            </p:nvSpPr>
            <p:spPr bwMode="gray">
              <a:xfrm>
                <a:off x="3904" y="2918"/>
                <a:ext cx="41" cy="131"/>
              </a:xfrm>
              <a:custGeom>
                <a:avLst/>
                <a:gdLst>
                  <a:gd name="T0" fmla="*/ 6 w 54"/>
                  <a:gd name="T1" fmla="*/ 0 h 175"/>
                  <a:gd name="T2" fmla="*/ 0 w 54"/>
                  <a:gd name="T3" fmla="*/ 25 h 175"/>
                  <a:gd name="T4" fmla="*/ 9 w 54"/>
                  <a:gd name="T5" fmla="*/ 54 h 175"/>
                  <a:gd name="T6" fmla="*/ 18 w 54"/>
                  <a:gd name="T7" fmla="*/ 94 h 175"/>
                  <a:gd name="T8" fmla="*/ 34 w 54"/>
                  <a:gd name="T9" fmla="*/ 129 h 175"/>
                  <a:gd name="T10" fmla="*/ 54 w 54"/>
                  <a:gd name="T11" fmla="*/ 175 h 175"/>
                  <a:gd name="T12" fmla="*/ 40 w 54"/>
                  <a:gd name="T13" fmla="*/ 115 h 175"/>
                  <a:gd name="T14" fmla="*/ 34 w 54"/>
                  <a:gd name="T15" fmla="*/ 93 h 175"/>
                  <a:gd name="T16" fmla="*/ 28 w 54"/>
                  <a:gd name="T17" fmla="*/ 61 h 175"/>
                  <a:gd name="T18" fmla="*/ 25 w 54"/>
                  <a:gd name="T19" fmla="*/ 46 h 175"/>
                  <a:gd name="T20" fmla="*/ 16 w 54"/>
                  <a:gd name="T21" fmla="*/ 37 h 175"/>
                  <a:gd name="T22" fmla="*/ 6 w 54"/>
                  <a:gd name="T23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75">
                    <a:moveTo>
                      <a:pt x="6" y="0"/>
                    </a:moveTo>
                    <a:lnTo>
                      <a:pt x="0" y="25"/>
                    </a:lnTo>
                    <a:cubicBezTo>
                      <a:pt x="3" y="48"/>
                      <a:pt x="3" y="40"/>
                      <a:pt x="9" y="54"/>
                    </a:cubicBezTo>
                    <a:cubicBezTo>
                      <a:pt x="10" y="66"/>
                      <a:pt x="12" y="83"/>
                      <a:pt x="18" y="94"/>
                    </a:cubicBezTo>
                    <a:cubicBezTo>
                      <a:pt x="21" y="109"/>
                      <a:pt x="25" y="117"/>
                      <a:pt x="34" y="129"/>
                    </a:cubicBezTo>
                    <a:cubicBezTo>
                      <a:pt x="35" y="143"/>
                      <a:pt x="35" y="171"/>
                      <a:pt x="54" y="175"/>
                    </a:cubicBezTo>
                    <a:cubicBezTo>
                      <a:pt x="52" y="133"/>
                      <a:pt x="53" y="141"/>
                      <a:pt x="40" y="115"/>
                    </a:cubicBezTo>
                    <a:cubicBezTo>
                      <a:pt x="39" y="108"/>
                      <a:pt x="37" y="100"/>
                      <a:pt x="34" y="93"/>
                    </a:cubicBezTo>
                    <a:cubicBezTo>
                      <a:pt x="33" y="82"/>
                      <a:pt x="30" y="72"/>
                      <a:pt x="28" y="61"/>
                    </a:cubicBezTo>
                    <a:cubicBezTo>
                      <a:pt x="28" y="58"/>
                      <a:pt x="28" y="50"/>
                      <a:pt x="25" y="46"/>
                    </a:cubicBezTo>
                    <a:cubicBezTo>
                      <a:pt x="22" y="43"/>
                      <a:pt x="16" y="37"/>
                      <a:pt x="16" y="37"/>
                    </a:cubicBezTo>
                    <a:cubicBezTo>
                      <a:pt x="14" y="25"/>
                      <a:pt x="13" y="9"/>
                      <a:pt x="6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72" name="Freeform 28"/>
              <p:cNvSpPr>
                <a:spLocks/>
              </p:cNvSpPr>
              <p:nvPr/>
            </p:nvSpPr>
            <p:spPr bwMode="gray">
              <a:xfrm>
                <a:off x="3950" y="3055"/>
                <a:ext cx="67" cy="54"/>
              </a:xfrm>
              <a:custGeom>
                <a:avLst/>
                <a:gdLst>
                  <a:gd name="T0" fmla="*/ 2 w 86"/>
                  <a:gd name="T1" fmla="*/ 0 h 73"/>
                  <a:gd name="T2" fmla="*/ 8 w 86"/>
                  <a:gd name="T3" fmla="*/ 34 h 73"/>
                  <a:gd name="T4" fmla="*/ 23 w 86"/>
                  <a:gd name="T5" fmla="*/ 43 h 73"/>
                  <a:gd name="T6" fmla="*/ 48 w 86"/>
                  <a:gd name="T7" fmla="*/ 49 h 73"/>
                  <a:gd name="T8" fmla="*/ 62 w 86"/>
                  <a:gd name="T9" fmla="*/ 57 h 73"/>
                  <a:gd name="T10" fmla="*/ 74 w 86"/>
                  <a:gd name="T11" fmla="*/ 66 h 73"/>
                  <a:gd name="T12" fmla="*/ 86 w 86"/>
                  <a:gd name="T13" fmla="*/ 69 h 73"/>
                  <a:gd name="T14" fmla="*/ 72 w 86"/>
                  <a:gd name="T15" fmla="*/ 39 h 73"/>
                  <a:gd name="T16" fmla="*/ 63 w 86"/>
                  <a:gd name="T17" fmla="*/ 22 h 73"/>
                  <a:gd name="T18" fmla="*/ 36 w 86"/>
                  <a:gd name="T19" fmla="*/ 24 h 73"/>
                  <a:gd name="T20" fmla="*/ 24 w 86"/>
                  <a:gd name="T21" fmla="*/ 19 h 73"/>
                  <a:gd name="T22" fmla="*/ 6 w 86"/>
                  <a:gd name="T23" fmla="*/ 0 h 73"/>
                  <a:gd name="T24" fmla="*/ 2 w 86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6" h="73">
                    <a:moveTo>
                      <a:pt x="2" y="0"/>
                    </a:moveTo>
                    <a:cubicBezTo>
                      <a:pt x="3" y="17"/>
                      <a:pt x="0" y="23"/>
                      <a:pt x="8" y="34"/>
                    </a:cubicBezTo>
                    <a:cubicBezTo>
                      <a:pt x="10" y="43"/>
                      <a:pt x="14" y="42"/>
                      <a:pt x="23" y="43"/>
                    </a:cubicBezTo>
                    <a:cubicBezTo>
                      <a:pt x="30" y="47"/>
                      <a:pt x="40" y="48"/>
                      <a:pt x="48" y="49"/>
                    </a:cubicBezTo>
                    <a:cubicBezTo>
                      <a:pt x="53" y="51"/>
                      <a:pt x="57" y="54"/>
                      <a:pt x="62" y="57"/>
                    </a:cubicBezTo>
                    <a:cubicBezTo>
                      <a:pt x="66" y="62"/>
                      <a:pt x="68" y="64"/>
                      <a:pt x="74" y="66"/>
                    </a:cubicBezTo>
                    <a:cubicBezTo>
                      <a:pt x="78" y="72"/>
                      <a:pt x="79" y="73"/>
                      <a:pt x="86" y="69"/>
                    </a:cubicBezTo>
                    <a:cubicBezTo>
                      <a:pt x="83" y="53"/>
                      <a:pt x="80" y="52"/>
                      <a:pt x="72" y="39"/>
                    </a:cubicBezTo>
                    <a:cubicBezTo>
                      <a:pt x="68" y="34"/>
                      <a:pt x="63" y="22"/>
                      <a:pt x="63" y="22"/>
                    </a:cubicBezTo>
                    <a:cubicBezTo>
                      <a:pt x="52" y="26"/>
                      <a:pt x="48" y="26"/>
                      <a:pt x="36" y="24"/>
                    </a:cubicBezTo>
                    <a:cubicBezTo>
                      <a:pt x="24" y="15"/>
                      <a:pt x="43" y="29"/>
                      <a:pt x="24" y="19"/>
                    </a:cubicBezTo>
                    <a:cubicBezTo>
                      <a:pt x="15" y="15"/>
                      <a:pt x="16" y="2"/>
                      <a:pt x="6" y="0"/>
                    </a:cubicBezTo>
                    <a:cubicBezTo>
                      <a:pt x="1" y="4"/>
                      <a:pt x="2" y="5"/>
                      <a:pt x="2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73" name="Freeform 29"/>
              <p:cNvSpPr>
                <a:spLocks/>
              </p:cNvSpPr>
              <p:nvPr/>
            </p:nvSpPr>
            <p:spPr bwMode="gray">
              <a:xfrm>
                <a:off x="4057" y="2960"/>
                <a:ext cx="85" cy="117"/>
              </a:xfrm>
              <a:custGeom>
                <a:avLst/>
                <a:gdLst>
                  <a:gd name="T0" fmla="*/ 98 w 111"/>
                  <a:gd name="T1" fmla="*/ 0 h 156"/>
                  <a:gd name="T2" fmla="*/ 75 w 111"/>
                  <a:gd name="T3" fmla="*/ 10 h 156"/>
                  <a:gd name="T4" fmla="*/ 23 w 111"/>
                  <a:gd name="T5" fmla="*/ 15 h 156"/>
                  <a:gd name="T6" fmla="*/ 14 w 111"/>
                  <a:gd name="T7" fmla="*/ 33 h 156"/>
                  <a:gd name="T8" fmla="*/ 11 w 111"/>
                  <a:gd name="T9" fmla="*/ 61 h 156"/>
                  <a:gd name="T10" fmla="*/ 14 w 111"/>
                  <a:gd name="T11" fmla="*/ 75 h 156"/>
                  <a:gd name="T12" fmla="*/ 3 w 111"/>
                  <a:gd name="T13" fmla="*/ 88 h 156"/>
                  <a:gd name="T14" fmla="*/ 14 w 111"/>
                  <a:gd name="T15" fmla="*/ 109 h 156"/>
                  <a:gd name="T16" fmla="*/ 23 w 111"/>
                  <a:gd name="T17" fmla="*/ 124 h 156"/>
                  <a:gd name="T18" fmla="*/ 15 w 111"/>
                  <a:gd name="T19" fmla="*/ 144 h 156"/>
                  <a:gd name="T20" fmla="*/ 24 w 111"/>
                  <a:gd name="T21" fmla="*/ 156 h 156"/>
                  <a:gd name="T22" fmla="*/ 42 w 111"/>
                  <a:gd name="T23" fmla="*/ 144 h 156"/>
                  <a:gd name="T24" fmla="*/ 50 w 111"/>
                  <a:gd name="T25" fmla="*/ 93 h 156"/>
                  <a:gd name="T26" fmla="*/ 56 w 111"/>
                  <a:gd name="T27" fmla="*/ 126 h 156"/>
                  <a:gd name="T28" fmla="*/ 65 w 111"/>
                  <a:gd name="T29" fmla="*/ 145 h 156"/>
                  <a:gd name="T30" fmla="*/ 62 w 111"/>
                  <a:gd name="T31" fmla="*/ 112 h 156"/>
                  <a:gd name="T32" fmla="*/ 72 w 111"/>
                  <a:gd name="T33" fmla="*/ 73 h 156"/>
                  <a:gd name="T34" fmla="*/ 69 w 111"/>
                  <a:gd name="T35" fmla="*/ 51 h 156"/>
                  <a:gd name="T36" fmla="*/ 54 w 111"/>
                  <a:gd name="T37" fmla="*/ 60 h 156"/>
                  <a:gd name="T38" fmla="*/ 35 w 111"/>
                  <a:gd name="T39" fmla="*/ 54 h 156"/>
                  <a:gd name="T40" fmla="*/ 41 w 111"/>
                  <a:gd name="T41" fmla="*/ 36 h 156"/>
                  <a:gd name="T42" fmla="*/ 62 w 111"/>
                  <a:gd name="T43" fmla="*/ 34 h 156"/>
                  <a:gd name="T44" fmla="*/ 78 w 111"/>
                  <a:gd name="T45" fmla="*/ 39 h 156"/>
                  <a:gd name="T46" fmla="*/ 98 w 111"/>
                  <a:gd name="T47" fmla="*/ 30 h 156"/>
                  <a:gd name="T48" fmla="*/ 111 w 111"/>
                  <a:gd name="T49" fmla="*/ 13 h 156"/>
                  <a:gd name="T50" fmla="*/ 98 w 111"/>
                  <a:gd name="T5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1" h="156">
                    <a:moveTo>
                      <a:pt x="98" y="0"/>
                    </a:moveTo>
                    <a:cubicBezTo>
                      <a:pt x="75" y="2"/>
                      <a:pt x="87" y="8"/>
                      <a:pt x="75" y="10"/>
                    </a:cubicBezTo>
                    <a:cubicBezTo>
                      <a:pt x="72" y="10"/>
                      <a:pt x="25" y="3"/>
                      <a:pt x="23" y="15"/>
                    </a:cubicBezTo>
                    <a:cubicBezTo>
                      <a:pt x="25" y="26"/>
                      <a:pt x="23" y="27"/>
                      <a:pt x="14" y="33"/>
                    </a:cubicBezTo>
                    <a:cubicBezTo>
                      <a:pt x="15" y="43"/>
                      <a:pt x="20" y="54"/>
                      <a:pt x="11" y="61"/>
                    </a:cubicBezTo>
                    <a:cubicBezTo>
                      <a:pt x="8" y="68"/>
                      <a:pt x="10" y="69"/>
                      <a:pt x="14" y="75"/>
                    </a:cubicBezTo>
                    <a:cubicBezTo>
                      <a:pt x="16" y="84"/>
                      <a:pt x="12" y="86"/>
                      <a:pt x="3" y="88"/>
                    </a:cubicBezTo>
                    <a:cubicBezTo>
                      <a:pt x="1" y="99"/>
                      <a:pt x="0" y="106"/>
                      <a:pt x="14" y="109"/>
                    </a:cubicBezTo>
                    <a:cubicBezTo>
                      <a:pt x="21" y="112"/>
                      <a:pt x="20" y="118"/>
                      <a:pt x="23" y="124"/>
                    </a:cubicBezTo>
                    <a:cubicBezTo>
                      <a:pt x="25" y="133"/>
                      <a:pt x="23" y="139"/>
                      <a:pt x="15" y="144"/>
                    </a:cubicBezTo>
                    <a:cubicBezTo>
                      <a:pt x="17" y="150"/>
                      <a:pt x="18" y="153"/>
                      <a:pt x="24" y="156"/>
                    </a:cubicBezTo>
                    <a:cubicBezTo>
                      <a:pt x="31" y="154"/>
                      <a:pt x="36" y="148"/>
                      <a:pt x="42" y="144"/>
                    </a:cubicBezTo>
                    <a:cubicBezTo>
                      <a:pt x="41" y="128"/>
                      <a:pt x="33" y="103"/>
                      <a:pt x="50" y="93"/>
                    </a:cubicBezTo>
                    <a:cubicBezTo>
                      <a:pt x="52" y="105"/>
                      <a:pt x="46" y="116"/>
                      <a:pt x="56" y="126"/>
                    </a:cubicBezTo>
                    <a:cubicBezTo>
                      <a:pt x="57" y="134"/>
                      <a:pt x="58" y="141"/>
                      <a:pt x="65" y="145"/>
                    </a:cubicBezTo>
                    <a:cubicBezTo>
                      <a:pt x="70" y="134"/>
                      <a:pt x="64" y="123"/>
                      <a:pt x="62" y="112"/>
                    </a:cubicBezTo>
                    <a:cubicBezTo>
                      <a:pt x="65" y="97"/>
                      <a:pt x="55" y="81"/>
                      <a:pt x="72" y="73"/>
                    </a:cubicBezTo>
                    <a:cubicBezTo>
                      <a:pt x="79" y="64"/>
                      <a:pt x="75" y="59"/>
                      <a:pt x="69" y="51"/>
                    </a:cubicBezTo>
                    <a:cubicBezTo>
                      <a:pt x="61" y="52"/>
                      <a:pt x="61" y="56"/>
                      <a:pt x="54" y="60"/>
                    </a:cubicBezTo>
                    <a:cubicBezTo>
                      <a:pt x="37" y="57"/>
                      <a:pt x="43" y="60"/>
                      <a:pt x="35" y="54"/>
                    </a:cubicBezTo>
                    <a:cubicBezTo>
                      <a:pt x="31" y="45"/>
                      <a:pt x="28" y="39"/>
                      <a:pt x="41" y="36"/>
                    </a:cubicBezTo>
                    <a:cubicBezTo>
                      <a:pt x="49" y="32"/>
                      <a:pt x="53" y="33"/>
                      <a:pt x="62" y="34"/>
                    </a:cubicBezTo>
                    <a:cubicBezTo>
                      <a:pt x="67" y="36"/>
                      <a:pt x="73" y="36"/>
                      <a:pt x="78" y="39"/>
                    </a:cubicBezTo>
                    <a:cubicBezTo>
                      <a:pt x="85" y="36"/>
                      <a:pt x="90" y="31"/>
                      <a:pt x="98" y="30"/>
                    </a:cubicBezTo>
                    <a:cubicBezTo>
                      <a:pt x="104" y="26"/>
                      <a:pt x="107" y="19"/>
                      <a:pt x="111" y="13"/>
                    </a:cubicBezTo>
                    <a:cubicBezTo>
                      <a:pt x="107" y="8"/>
                      <a:pt x="102" y="4"/>
                      <a:pt x="98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74" name="Freeform 30"/>
              <p:cNvSpPr>
                <a:spLocks/>
              </p:cNvSpPr>
              <p:nvPr/>
            </p:nvSpPr>
            <p:spPr bwMode="gray">
              <a:xfrm>
                <a:off x="4061" y="2551"/>
                <a:ext cx="23" cy="71"/>
              </a:xfrm>
              <a:custGeom>
                <a:avLst/>
                <a:gdLst>
                  <a:gd name="T0" fmla="*/ 12 w 30"/>
                  <a:gd name="T1" fmla="*/ 0 h 94"/>
                  <a:gd name="T2" fmla="*/ 0 w 30"/>
                  <a:gd name="T3" fmla="*/ 16 h 94"/>
                  <a:gd name="T4" fmla="*/ 6 w 30"/>
                  <a:gd name="T5" fmla="*/ 37 h 94"/>
                  <a:gd name="T6" fmla="*/ 1 w 30"/>
                  <a:gd name="T7" fmla="*/ 61 h 94"/>
                  <a:gd name="T8" fmla="*/ 16 w 30"/>
                  <a:gd name="T9" fmla="*/ 94 h 94"/>
                  <a:gd name="T10" fmla="*/ 30 w 30"/>
                  <a:gd name="T11" fmla="*/ 82 h 94"/>
                  <a:gd name="T12" fmla="*/ 22 w 30"/>
                  <a:gd name="T13" fmla="*/ 61 h 94"/>
                  <a:gd name="T14" fmla="*/ 12 w 30"/>
                  <a:gd name="T1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94">
                    <a:moveTo>
                      <a:pt x="12" y="0"/>
                    </a:moveTo>
                    <a:cubicBezTo>
                      <a:pt x="9" y="6"/>
                      <a:pt x="4" y="11"/>
                      <a:pt x="0" y="16"/>
                    </a:cubicBezTo>
                    <a:cubicBezTo>
                      <a:pt x="1" y="23"/>
                      <a:pt x="3" y="30"/>
                      <a:pt x="6" y="37"/>
                    </a:cubicBezTo>
                    <a:cubicBezTo>
                      <a:pt x="3" y="45"/>
                      <a:pt x="4" y="53"/>
                      <a:pt x="1" y="61"/>
                    </a:cubicBezTo>
                    <a:cubicBezTo>
                      <a:pt x="3" y="81"/>
                      <a:pt x="2" y="83"/>
                      <a:pt x="16" y="94"/>
                    </a:cubicBezTo>
                    <a:cubicBezTo>
                      <a:pt x="24" y="92"/>
                      <a:pt x="27" y="90"/>
                      <a:pt x="30" y="82"/>
                    </a:cubicBezTo>
                    <a:cubicBezTo>
                      <a:pt x="28" y="73"/>
                      <a:pt x="26" y="69"/>
                      <a:pt x="22" y="61"/>
                    </a:cubicBezTo>
                    <a:cubicBezTo>
                      <a:pt x="19" y="40"/>
                      <a:pt x="18" y="20"/>
                      <a:pt x="12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75" name="Freeform 31"/>
              <p:cNvSpPr>
                <a:spLocks/>
              </p:cNvSpPr>
              <p:nvPr/>
            </p:nvSpPr>
            <p:spPr bwMode="gray">
              <a:xfrm>
                <a:off x="4076" y="2669"/>
                <a:ext cx="62" cy="118"/>
              </a:xfrm>
              <a:custGeom>
                <a:avLst/>
                <a:gdLst>
                  <a:gd name="T0" fmla="*/ 12 w 81"/>
                  <a:gd name="T1" fmla="*/ 2 h 158"/>
                  <a:gd name="T2" fmla="*/ 0 w 81"/>
                  <a:gd name="T3" fmla="*/ 20 h 158"/>
                  <a:gd name="T4" fmla="*/ 8 w 81"/>
                  <a:gd name="T5" fmla="*/ 49 h 158"/>
                  <a:gd name="T6" fmla="*/ 6 w 81"/>
                  <a:gd name="T7" fmla="*/ 107 h 158"/>
                  <a:gd name="T8" fmla="*/ 17 w 81"/>
                  <a:gd name="T9" fmla="*/ 103 h 158"/>
                  <a:gd name="T10" fmla="*/ 20 w 81"/>
                  <a:gd name="T11" fmla="*/ 115 h 158"/>
                  <a:gd name="T12" fmla="*/ 29 w 81"/>
                  <a:gd name="T13" fmla="*/ 122 h 158"/>
                  <a:gd name="T14" fmla="*/ 38 w 81"/>
                  <a:gd name="T15" fmla="*/ 140 h 158"/>
                  <a:gd name="T16" fmla="*/ 48 w 81"/>
                  <a:gd name="T17" fmla="*/ 128 h 158"/>
                  <a:gd name="T18" fmla="*/ 65 w 81"/>
                  <a:gd name="T19" fmla="*/ 134 h 158"/>
                  <a:gd name="T20" fmla="*/ 63 w 81"/>
                  <a:gd name="T21" fmla="*/ 109 h 158"/>
                  <a:gd name="T22" fmla="*/ 48 w 81"/>
                  <a:gd name="T23" fmla="*/ 104 h 158"/>
                  <a:gd name="T24" fmla="*/ 39 w 81"/>
                  <a:gd name="T25" fmla="*/ 91 h 158"/>
                  <a:gd name="T26" fmla="*/ 33 w 81"/>
                  <a:gd name="T27" fmla="*/ 73 h 158"/>
                  <a:gd name="T28" fmla="*/ 41 w 81"/>
                  <a:gd name="T29" fmla="*/ 53 h 158"/>
                  <a:gd name="T30" fmla="*/ 35 w 81"/>
                  <a:gd name="T31" fmla="*/ 35 h 158"/>
                  <a:gd name="T32" fmla="*/ 42 w 81"/>
                  <a:gd name="T33" fmla="*/ 20 h 158"/>
                  <a:gd name="T34" fmla="*/ 29 w 81"/>
                  <a:gd name="T35" fmla="*/ 4 h 158"/>
                  <a:gd name="T36" fmla="*/ 18 w 81"/>
                  <a:gd name="T37" fmla="*/ 7 h 158"/>
                  <a:gd name="T38" fmla="*/ 12 w 81"/>
                  <a:gd name="T39" fmla="*/ 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1" h="158">
                    <a:moveTo>
                      <a:pt x="12" y="2"/>
                    </a:moveTo>
                    <a:cubicBezTo>
                      <a:pt x="8" y="8"/>
                      <a:pt x="3" y="13"/>
                      <a:pt x="0" y="20"/>
                    </a:cubicBezTo>
                    <a:cubicBezTo>
                      <a:pt x="5" y="31"/>
                      <a:pt x="6" y="35"/>
                      <a:pt x="8" y="49"/>
                    </a:cubicBezTo>
                    <a:cubicBezTo>
                      <a:pt x="7" y="69"/>
                      <a:pt x="4" y="87"/>
                      <a:pt x="6" y="107"/>
                    </a:cubicBezTo>
                    <a:cubicBezTo>
                      <a:pt x="8" y="106"/>
                      <a:pt x="14" y="101"/>
                      <a:pt x="17" y="103"/>
                    </a:cubicBezTo>
                    <a:cubicBezTo>
                      <a:pt x="20" y="105"/>
                      <a:pt x="17" y="112"/>
                      <a:pt x="20" y="115"/>
                    </a:cubicBezTo>
                    <a:cubicBezTo>
                      <a:pt x="22" y="118"/>
                      <a:pt x="29" y="122"/>
                      <a:pt x="29" y="122"/>
                    </a:cubicBezTo>
                    <a:cubicBezTo>
                      <a:pt x="29" y="133"/>
                      <a:pt x="27" y="158"/>
                      <a:pt x="38" y="140"/>
                    </a:cubicBezTo>
                    <a:cubicBezTo>
                      <a:pt x="39" y="133"/>
                      <a:pt x="41" y="131"/>
                      <a:pt x="48" y="128"/>
                    </a:cubicBezTo>
                    <a:cubicBezTo>
                      <a:pt x="55" y="130"/>
                      <a:pt x="59" y="133"/>
                      <a:pt x="65" y="134"/>
                    </a:cubicBezTo>
                    <a:cubicBezTo>
                      <a:pt x="81" y="131"/>
                      <a:pt x="76" y="112"/>
                      <a:pt x="63" y="109"/>
                    </a:cubicBezTo>
                    <a:cubicBezTo>
                      <a:pt x="58" y="107"/>
                      <a:pt x="53" y="106"/>
                      <a:pt x="48" y="104"/>
                    </a:cubicBezTo>
                    <a:cubicBezTo>
                      <a:pt x="45" y="100"/>
                      <a:pt x="42" y="95"/>
                      <a:pt x="39" y="91"/>
                    </a:cubicBezTo>
                    <a:cubicBezTo>
                      <a:pt x="38" y="85"/>
                      <a:pt x="36" y="79"/>
                      <a:pt x="33" y="73"/>
                    </a:cubicBezTo>
                    <a:cubicBezTo>
                      <a:pt x="31" y="64"/>
                      <a:pt x="33" y="58"/>
                      <a:pt x="41" y="53"/>
                    </a:cubicBezTo>
                    <a:cubicBezTo>
                      <a:pt x="48" y="44"/>
                      <a:pt x="47" y="38"/>
                      <a:pt x="35" y="35"/>
                    </a:cubicBezTo>
                    <a:cubicBezTo>
                      <a:pt x="36" y="28"/>
                      <a:pt x="39" y="26"/>
                      <a:pt x="42" y="20"/>
                    </a:cubicBezTo>
                    <a:cubicBezTo>
                      <a:pt x="41" y="13"/>
                      <a:pt x="35" y="8"/>
                      <a:pt x="29" y="4"/>
                    </a:cubicBezTo>
                    <a:cubicBezTo>
                      <a:pt x="25" y="9"/>
                      <a:pt x="23" y="13"/>
                      <a:pt x="18" y="7"/>
                    </a:cubicBezTo>
                    <a:cubicBezTo>
                      <a:pt x="17" y="0"/>
                      <a:pt x="19" y="2"/>
                      <a:pt x="12" y="2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76" name="Freeform 32"/>
              <p:cNvSpPr>
                <a:spLocks/>
              </p:cNvSpPr>
              <p:nvPr/>
            </p:nvSpPr>
            <p:spPr bwMode="gray">
              <a:xfrm>
                <a:off x="4087" y="2818"/>
                <a:ext cx="65" cy="79"/>
              </a:xfrm>
              <a:custGeom>
                <a:avLst/>
                <a:gdLst>
                  <a:gd name="T0" fmla="*/ 52 w 85"/>
                  <a:gd name="T1" fmla="*/ 0 h 105"/>
                  <a:gd name="T2" fmla="*/ 44 w 85"/>
                  <a:gd name="T3" fmla="*/ 18 h 105"/>
                  <a:gd name="T4" fmla="*/ 32 w 85"/>
                  <a:gd name="T5" fmla="*/ 30 h 105"/>
                  <a:gd name="T6" fmla="*/ 16 w 85"/>
                  <a:gd name="T7" fmla="*/ 35 h 105"/>
                  <a:gd name="T8" fmla="*/ 8 w 85"/>
                  <a:gd name="T9" fmla="*/ 48 h 105"/>
                  <a:gd name="T10" fmla="*/ 4 w 85"/>
                  <a:gd name="T11" fmla="*/ 74 h 105"/>
                  <a:gd name="T12" fmla="*/ 13 w 85"/>
                  <a:gd name="T13" fmla="*/ 71 h 105"/>
                  <a:gd name="T14" fmla="*/ 25 w 85"/>
                  <a:gd name="T15" fmla="*/ 62 h 105"/>
                  <a:gd name="T16" fmla="*/ 34 w 85"/>
                  <a:gd name="T17" fmla="*/ 69 h 105"/>
                  <a:gd name="T18" fmla="*/ 58 w 85"/>
                  <a:gd name="T19" fmla="*/ 99 h 105"/>
                  <a:gd name="T20" fmla="*/ 71 w 85"/>
                  <a:gd name="T21" fmla="*/ 72 h 105"/>
                  <a:gd name="T22" fmla="*/ 85 w 85"/>
                  <a:gd name="T23" fmla="*/ 68 h 105"/>
                  <a:gd name="T24" fmla="*/ 74 w 85"/>
                  <a:gd name="T25" fmla="*/ 39 h 105"/>
                  <a:gd name="T26" fmla="*/ 52 w 85"/>
                  <a:gd name="T27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5" h="105">
                    <a:moveTo>
                      <a:pt x="52" y="0"/>
                    </a:moveTo>
                    <a:cubicBezTo>
                      <a:pt x="50" y="6"/>
                      <a:pt x="47" y="12"/>
                      <a:pt x="44" y="18"/>
                    </a:cubicBezTo>
                    <a:cubicBezTo>
                      <a:pt x="43" y="28"/>
                      <a:pt x="42" y="28"/>
                      <a:pt x="32" y="30"/>
                    </a:cubicBezTo>
                    <a:cubicBezTo>
                      <a:pt x="27" y="33"/>
                      <a:pt x="21" y="33"/>
                      <a:pt x="16" y="35"/>
                    </a:cubicBezTo>
                    <a:cubicBezTo>
                      <a:pt x="13" y="39"/>
                      <a:pt x="11" y="44"/>
                      <a:pt x="8" y="48"/>
                    </a:cubicBezTo>
                    <a:cubicBezTo>
                      <a:pt x="4" y="66"/>
                      <a:pt x="0" y="42"/>
                      <a:pt x="4" y="74"/>
                    </a:cubicBezTo>
                    <a:cubicBezTo>
                      <a:pt x="7" y="73"/>
                      <a:pt x="10" y="73"/>
                      <a:pt x="13" y="71"/>
                    </a:cubicBezTo>
                    <a:cubicBezTo>
                      <a:pt x="19" y="67"/>
                      <a:pt x="17" y="64"/>
                      <a:pt x="25" y="62"/>
                    </a:cubicBezTo>
                    <a:cubicBezTo>
                      <a:pt x="32" y="59"/>
                      <a:pt x="31" y="64"/>
                      <a:pt x="34" y="69"/>
                    </a:cubicBezTo>
                    <a:cubicBezTo>
                      <a:pt x="37" y="82"/>
                      <a:pt x="44" y="96"/>
                      <a:pt x="58" y="99"/>
                    </a:cubicBezTo>
                    <a:cubicBezTo>
                      <a:pt x="70" y="105"/>
                      <a:pt x="60" y="78"/>
                      <a:pt x="71" y="72"/>
                    </a:cubicBezTo>
                    <a:cubicBezTo>
                      <a:pt x="78" y="74"/>
                      <a:pt x="80" y="74"/>
                      <a:pt x="85" y="68"/>
                    </a:cubicBezTo>
                    <a:cubicBezTo>
                      <a:pt x="82" y="56"/>
                      <a:pt x="80" y="49"/>
                      <a:pt x="74" y="39"/>
                    </a:cubicBezTo>
                    <a:cubicBezTo>
                      <a:pt x="73" y="6"/>
                      <a:pt x="80" y="6"/>
                      <a:pt x="52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77" name="Freeform 33"/>
              <p:cNvSpPr>
                <a:spLocks/>
              </p:cNvSpPr>
              <p:nvPr/>
            </p:nvSpPr>
            <p:spPr bwMode="gray">
              <a:xfrm>
                <a:off x="4165" y="2958"/>
                <a:ext cx="29" cy="49"/>
              </a:xfrm>
              <a:custGeom>
                <a:avLst/>
                <a:gdLst>
                  <a:gd name="T0" fmla="*/ 6 w 38"/>
                  <a:gd name="T1" fmla="*/ 27 h 66"/>
                  <a:gd name="T2" fmla="*/ 26 w 38"/>
                  <a:gd name="T3" fmla="*/ 66 h 66"/>
                  <a:gd name="T4" fmla="*/ 30 w 38"/>
                  <a:gd name="T5" fmla="*/ 52 h 66"/>
                  <a:gd name="T6" fmla="*/ 38 w 38"/>
                  <a:gd name="T7" fmla="*/ 40 h 66"/>
                  <a:gd name="T8" fmla="*/ 30 w 38"/>
                  <a:gd name="T9" fmla="*/ 25 h 66"/>
                  <a:gd name="T10" fmla="*/ 20 w 38"/>
                  <a:gd name="T11" fmla="*/ 13 h 66"/>
                  <a:gd name="T12" fmla="*/ 11 w 38"/>
                  <a:gd name="T13" fmla="*/ 1 h 66"/>
                  <a:gd name="T14" fmla="*/ 2 w 38"/>
                  <a:gd name="T15" fmla="*/ 12 h 66"/>
                  <a:gd name="T16" fmla="*/ 6 w 38"/>
                  <a:gd name="T17" fmla="*/ 2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66">
                    <a:moveTo>
                      <a:pt x="6" y="27"/>
                    </a:moveTo>
                    <a:cubicBezTo>
                      <a:pt x="8" y="52"/>
                      <a:pt x="5" y="58"/>
                      <a:pt x="26" y="66"/>
                    </a:cubicBezTo>
                    <a:cubicBezTo>
                      <a:pt x="36" y="63"/>
                      <a:pt x="33" y="61"/>
                      <a:pt x="30" y="52"/>
                    </a:cubicBezTo>
                    <a:cubicBezTo>
                      <a:pt x="28" y="41"/>
                      <a:pt x="34" y="49"/>
                      <a:pt x="38" y="40"/>
                    </a:cubicBezTo>
                    <a:cubicBezTo>
                      <a:pt x="34" y="35"/>
                      <a:pt x="33" y="30"/>
                      <a:pt x="30" y="25"/>
                    </a:cubicBezTo>
                    <a:cubicBezTo>
                      <a:pt x="29" y="14"/>
                      <a:pt x="30" y="0"/>
                      <a:pt x="20" y="13"/>
                    </a:cubicBezTo>
                    <a:cubicBezTo>
                      <a:pt x="14" y="9"/>
                      <a:pt x="12" y="8"/>
                      <a:pt x="11" y="1"/>
                    </a:cubicBezTo>
                    <a:cubicBezTo>
                      <a:pt x="5" y="4"/>
                      <a:pt x="3" y="5"/>
                      <a:pt x="2" y="12"/>
                    </a:cubicBezTo>
                    <a:cubicBezTo>
                      <a:pt x="3" y="25"/>
                      <a:pt x="0" y="21"/>
                      <a:pt x="6" y="27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78" name="Freeform 34"/>
              <p:cNvSpPr>
                <a:spLocks/>
              </p:cNvSpPr>
              <p:nvPr/>
            </p:nvSpPr>
            <p:spPr bwMode="gray">
              <a:xfrm>
                <a:off x="4148" y="3040"/>
                <a:ext cx="19" cy="17"/>
              </a:xfrm>
              <a:custGeom>
                <a:avLst/>
                <a:gdLst>
                  <a:gd name="T0" fmla="*/ 0 w 24"/>
                  <a:gd name="T1" fmla="*/ 0 h 23"/>
                  <a:gd name="T2" fmla="*/ 6 w 24"/>
                  <a:gd name="T3" fmla="*/ 23 h 23"/>
                  <a:gd name="T4" fmla="*/ 24 w 24"/>
                  <a:gd name="T5" fmla="*/ 11 h 23"/>
                  <a:gd name="T6" fmla="*/ 0 w 24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3">
                    <a:moveTo>
                      <a:pt x="0" y="0"/>
                    </a:moveTo>
                    <a:cubicBezTo>
                      <a:pt x="1" y="8"/>
                      <a:pt x="3" y="16"/>
                      <a:pt x="6" y="23"/>
                    </a:cubicBezTo>
                    <a:cubicBezTo>
                      <a:pt x="19" y="20"/>
                      <a:pt x="19" y="22"/>
                      <a:pt x="24" y="11"/>
                    </a:cubicBezTo>
                    <a:cubicBezTo>
                      <a:pt x="20" y="0"/>
                      <a:pt x="4" y="8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79" name="Freeform 35"/>
              <p:cNvSpPr>
                <a:spLocks/>
              </p:cNvSpPr>
              <p:nvPr/>
            </p:nvSpPr>
            <p:spPr bwMode="gray">
              <a:xfrm>
                <a:off x="4176" y="3030"/>
                <a:ext cx="46" cy="37"/>
              </a:xfrm>
              <a:custGeom>
                <a:avLst/>
                <a:gdLst>
                  <a:gd name="T0" fmla="*/ 9 w 60"/>
                  <a:gd name="T1" fmla="*/ 0 h 49"/>
                  <a:gd name="T2" fmla="*/ 0 w 60"/>
                  <a:gd name="T3" fmla="*/ 18 h 49"/>
                  <a:gd name="T4" fmla="*/ 28 w 60"/>
                  <a:gd name="T5" fmla="*/ 33 h 49"/>
                  <a:gd name="T6" fmla="*/ 42 w 60"/>
                  <a:gd name="T7" fmla="*/ 46 h 49"/>
                  <a:gd name="T8" fmla="*/ 60 w 60"/>
                  <a:gd name="T9" fmla="*/ 42 h 49"/>
                  <a:gd name="T10" fmla="*/ 49 w 60"/>
                  <a:gd name="T11" fmla="*/ 24 h 49"/>
                  <a:gd name="T12" fmla="*/ 28 w 60"/>
                  <a:gd name="T13" fmla="*/ 3 h 49"/>
                  <a:gd name="T14" fmla="*/ 19 w 60"/>
                  <a:gd name="T15" fmla="*/ 16 h 49"/>
                  <a:gd name="T16" fmla="*/ 9 w 60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49">
                    <a:moveTo>
                      <a:pt x="9" y="0"/>
                    </a:moveTo>
                    <a:cubicBezTo>
                      <a:pt x="8" y="7"/>
                      <a:pt x="0" y="18"/>
                      <a:pt x="0" y="18"/>
                    </a:cubicBezTo>
                    <a:cubicBezTo>
                      <a:pt x="2" y="36"/>
                      <a:pt x="9" y="31"/>
                      <a:pt x="28" y="33"/>
                    </a:cubicBezTo>
                    <a:cubicBezTo>
                      <a:pt x="33" y="40"/>
                      <a:pt x="33" y="44"/>
                      <a:pt x="42" y="46"/>
                    </a:cubicBezTo>
                    <a:cubicBezTo>
                      <a:pt x="49" y="49"/>
                      <a:pt x="56" y="49"/>
                      <a:pt x="60" y="42"/>
                    </a:cubicBezTo>
                    <a:cubicBezTo>
                      <a:pt x="58" y="32"/>
                      <a:pt x="59" y="26"/>
                      <a:pt x="49" y="24"/>
                    </a:cubicBezTo>
                    <a:cubicBezTo>
                      <a:pt x="47" y="12"/>
                      <a:pt x="41" y="5"/>
                      <a:pt x="28" y="3"/>
                    </a:cubicBezTo>
                    <a:cubicBezTo>
                      <a:pt x="23" y="10"/>
                      <a:pt x="30" y="23"/>
                      <a:pt x="19" y="16"/>
                    </a:cubicBezTo>
                    <a:cubicBezTo>
                      <a:pt x="17" y="6"/>
                      <a:pt x="20" y="0"/>
                      <a:pt x="9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80" name="Freeform 36"/>
              <p:cNvSpPr>
                <a:spLocks/>
              </p:cNvSpPr>
              <p:nvPr/>
            </p:nvSpPr>
            <p:spPr bwMode="gray">
              <a:xfrm>
                <a:off x="4247" y="3100"/>
                <a:ext cx="24" cy="33"/>
              </a:xfrm>
              <a:custGeom>
                <a:avLst/>
                <a:gdLst>
                  <a:gd name="T0" fmla="*/ 28 w 32"/>
                  <a:gd name="T1" fmla="*/ 0 h 44"/>
                  <a:gd name="T2" fmla="*/ 10 w 32"/>
                  <a:gd name="T3" fmla="*/ 11 h 44"/>
                  <a:gd name="T4" fmla="*/ 12 w 32"/>
                  <a:gd name="T5" fmla="*/ 32 h 44"/>
                  <a:gd name="T6" fmla="*/ 24 w 32"/>
                  <a:gd name="T7" fmla="*/ 36 h 44"/>
                  <a:gd name="T8" fmla="*/ 28 w 32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4">
                    <a:moveTo>
                      <a:pt x="28" y="0"/>
                    </a:moveTo>
                    <a:cubicBezTo>
                      <a:pt x="32" y="10"/>
                      <a:pt x="18" y="9"/>
                      <a:pt x="10" y="11"/>
                    </a:cubicBezTo>
                    <a:cubicBezTo>
                      <a:pt x="0" y="18"/>
                      <a:pt x="7" y="24"/>
                      <a:pt x="12" y="32"/>
                    </a:cubicBezTo>
                    <a:cubicBezTo>
                      <a:pt x="14" y="44"/>
                      <a:pt x="15" y="41"/>
                      <a:pt x="24" y="36"/>
                    </a:cubicBezTo>
                    <a:cubicBezTo>
                      <a:pt x="32" y="25"/>
                      <a:pt x="29" y="14"/>
                      <a:pt x="28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81" name="Freeform 37"/>
              <p:cNvSpPr>
                <a:spLocks/>
              </p:cNvSpPr>
              <p:nvPr/>
            </p:nvSpPr>
            <p:spPr bwMode="gray">
              <a:xfrm>
                <a:off x="4520" y="3058"/>
                <a:ext cx="47" cy="47"/>
              </a:xfrm>
              <a:custGeom>
                <a:avLst/>
                <a:gdLst>
                  <a:gd name="T0" fmla="*/ 7 w 61"/>
                  <a:gd name="T1" fmla="*/ 0 h 63"/>
                  <a:gd name="T2" fmla="*/ 0 w 61"/>
                  <a:gd name="T3" fmla="*/ 14 h 63"/>
                  <a:gd name="T4" fmla="*/ 24 w 61"/>
                  <a:gd name="T5" fmla="*/ 35 h 63"/>
                  <a:gd name="T6" fmla="*/ 36 w 61"/>
                  <a:gd name="T7" fmla="*/ 54 h 63"/>
                  <a:gd name="T8" fmla="*/ 46 w 61"/>
                  <a:gd name="T9" fmla="*/ 63 h 63"/>
                  <a:gd name="T10" fmla="*/ 61 w 61"/>
                  <a:gd name="T11" fmla="*/ 56 h 63"/>
                  <a:gd name="T12" fmla="*/ 33 w 61"/>
                  <a:gd name="T13" fmla="*/ 17 h 63"/>
                  <a:gd name="T14" fmla="*/ 7 w 61"/>
                  <a:gd name="T1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63">
                    <a:moveTo>
                      <a:pt x="7" y="0"/>
                    </a:moveTo>
                    <a:cubicBezTo>
                      <a:pt x="6" y="6"/>
                      <a:pt x="3" y="9"/>
                      <a:pt x="0" y="14"/>
                    </a:cubicBezTo>
                    <a:cubicBezTo>
                      <a:pt x="7" y="23"/>
                      <a:pt x="13" y="31"/>
                      <a:pt x="24" y="35"/>
                    </a:cubicBezTo>
                    <a:cubicBezTo>
                      <a:pt x="27" y="42"/>
                      <a:pt x="31" y="48"/>
                      <a:pt x="36" y="54"/>
                    </a:cubicBezTo>
                    <a:cubicBezTo>
                      <a:pt x="37" y="61"/>
                      <a:pt x="40" y="59"/>
                      <a:pt x="46" y="63"/>
                    </a:cubicBezTo>
                    <a:cubicBezTo>
                      <a:pt x="54" y="62"/>
                      <a:pt x="56" y="62"/>
                      <a:pt x="61" y="56"/>
                    </a:cubicBezTo>
                    <a:cubicBezTo>
                      <a:pt x="59" y="46"/>
                      <a:pt x="42" y="23"/>
                      <a:pt x="33" y="17"/>
                    </a:cubicBezTo>
                    <a:cubicBezTo>
                      <a:pt x="23" y="10"/>
                      <a:pt x="14" y="9"/>
                      <a:pt x="7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82" name="Freeform 38"/>
              <p:cNvSpPr>
                <a:spLocks/>
              </p:cNvSpPr>
              <p:nvPr/>
            </p:nvSpPr>
            <p:spPr bwMode="gray">
              <a:xfrm>
                <a:off x="4113" y="3117"/>
                <a:ext cx="47" cy="50"/>
              </a:xfrm>
              <a:custGeom>
                <a:avLst/>
                <a:gdLst>
                  <a:gd name="T0" fmla="*/ 28 w 61"/>
                  <a:gd name="T1" fmla="*/ 7 h 67"/>
                  <a:gd name="T2" fmla="*/ 30 w 61"/>
                  <a:gd name="T3" fmla="*/ 34 h 67"/>
                  <a:gd name="T4" fmla="*/ 16 w 61"/>
                  <a:gd name="T5" fmla="*/ 43 h 67"/>
                  <a:gd name="T6" fmla="*/ 22 w 61"/>
                  <a:gd name="T7" fmla="*/ 67 h 67"/>
                  <a:gd name="T8" fmla="*/ 48 w 61"/>
                  <a:gd name="T9" fmla="*/ 58 h 67"/>
                  <a:gd name="T10" fmla="*/ 60 w 61"/>
                  <a:gd name="T11" fmla="*/ 47 h 67"/>
                  <a:gd name="T12" fmla="*/ 51 w 61"/>
                  <a:gd name="T13" fmla="*/ 28 h 67"/>
                  <a:gd name="T14" fmla="*/ 57 w 61"/>
                  <a:gd name="T15" fmla="*/ 14 h 67"/>
                  <a:gd name="T16" fmla="*/ 55 w 61"/>
                  <a:gd name="T17" fmla="*/ 2 h 67"/>
                  <a:gd name="T18" fmla="*/ 46 w 61"/>
                  <a:gd name="T19" fmla="*/ 4 h 67"/>
                  <a:gd name="T20" fmla="*/ 51 w 61"/>
                  <a:gd name="T21" fmla="*/ 5 h 67"/>
                  <a:gd name="T22" fmla="*/ 49 w 61"/>
                  <a:gd name="T23" fmla="*/ 16 h 67"/>
                  <a:gd name="T24" fmla="*/ 43 w 61"/>
                  <a:gd name="T25" fmla="*/ 23 h 67"/>
                  <a:gd name="T26" fmla="*/ 28 w 61"/>
                  <a:gd name="T27" fmla="*/ 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" h="67">
                    <a:moveTo>
                      <a:pt x="28" y="7"/>
                    </a:moveTo>
                    <a:cubicBezTo>
                      <a:pt x="17" y="15"/>
                      <a:pt x="24" y="25"/>
                      <a:pt x="30" y="34"/>
                    </a:cubicBezTo>
                    <a:cubicBezTo>
                      <a:pt x="27" y="44"/>
                      <a:pt x="26" y="44"/>
                      <a:pt x="16" y="43"/>
                    </a:cubicBezTo>
                    <a:cubicBezTo>
                      <a:pt x="0" y="46"/>
                      <a:pt x="13" y="63"/>
                      <a:pt x="22" y="67"/>
                    </a:cubicBezTo>
                    <a:cubicBezTo>
                      <a:pt x="31" y="65"/>
                      <a:pt x="39" y="60"/>
                      <a:pt x="48" y="58"/>
                    </a:cubicBezTo>
                    <a:cubicBezTo>
                      <a:pt x="51" y="52"/>
                      <a:pt x="54" y="50"/>
                      <a:pt x="60" y="47"/>
                    </a:cubicBezTo>
                    <a:cubicBezTo>
                      <a:pt x="61" y="40"/>
                      <a:pt x="51" y="28"/>
                      <a:pt x="51" y="28"/>
                    </a:cubicBezTo>
                    <a:cubicBezTo>
                      <a:pt x="52" y="22"/>
                      <a:pt x="55" y="19"/>
                      <a:pt x="57" y="14"/>
                    </a:cubicBezTo>
                    <a:cubicBezTo>
                      <a:pt x="56" y="10"/>
                      <a:pt x="58" y="5"/>
                      <a:pt x="55" y="2"/>
                    </a:cubicBezTo>
                    <a:cubicBezTo>
                      <a:pt x="53" y="0"/>
                      <a:pt x="48" y="2"/>
                      <a:pt x="46" y="4"/>
                    </a:cubicBezTo>
                    <a:cubicBezTo>
                      <a:pt x="45" y="5"/>
                      <a:pt x="49" y="5"/>
                      <a:pt x="51" y="5"/>
                    </a:cubicBezTo>
                    <a:cubicBezTo>
                      <a:pt x="57" y="10"/>
                      <a:pt x="52" y="9"/>
                      <a:pt x="49" y="16"/>
                    </a:cubicBezTo>
                    <a:cubicBezTo>
                      <a:pt x="58" y="23"/>
                      <a:pt x="50" y="22"/>
                      <a:pt x="43" y="23"/>
                    </a:cubicBezTo>
                    <a:cubicBezTo>
                      <a:pt x="34" y="22"/>
                      <a:pt x="31" y="16"/>
                      <a:pt x="28" y="7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83" name="Freeform 39"/>
              <p:cNvSpPr>
                <a:spLocks/>
              </p:cNvSpPr>
              <p:nvPr/>
            </p:nvSpPr>
            <p:spPr bwMode="gray">
              <a:xfrm>
                <a:off x="4063" y="3136"/>
                <a:ext cx="33" cy="27"/>
              </a:xfrm>
              <a:custGeom>
                <a:avLst/>
                <a:gdLst>
                  <a:gd name="T0" fmla="*/ 21 w 43"/>
                  <a:gd name="T1" fmla="*/ 3 h 36"/>
                  <a:gd name="T2" fmla="*/ 6 w 43"/>
                  <a:gd name="T3" fmla="*/ 6 h 36"/>
                  <a:gd name="T4" fmla="*/ 33 w 43"/>
                  <a:gd name="T5" fmla="*/ 36 h 36"/>
                  <a:gd name="T6" fmla="*/ 42 w 43"/>
                  <a:gd name="T7" fmla="*/ 30 h 36"/>
                  <a:gd name="T8" fmla="*/ 21 w 43"/>
                  <a:gd name="T9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6">
                    <a:moveTo>
                      <a:pt x="21" y="3"/>
                    </a:moveTo>
                    <a:cubicBezTo>
                      <a:pt x="14" y="0"/>
                      <a:pt x="12" y="2"/>
                      <a:pt x="6" y="6"/>
                    </a:cubicBezTo>
                    <a:cubicBezTo>
                      <a:pt x="0" y="17"/>
                      <a:pt x="23" y="32"/>
                      <a:pt x="33" y="36"/>
                    </a:cubicBezTo>
                    <a:cubicBezTo>
                      <a:pt x="36" y="35"/>
                      <a:pt x="42" y="34"/>
                      <a:pt x="42" y="30"/>
                    </a:cubicBezTo>
                    <a:cubicBezTo>
                      <a:pt x="43" y="24"/>
                      <a:pt x="27" y="3"/>
                      <a:pt x="21" y="3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84" name="Freeform 40"/>
              <p:cNvSpPr>
                <a:spLocks/>
              </p:cNvSpPr>
              <p:nvPr/>
            </p:nvSpPr>
            <p:spPr bwMode="gray">
              <a:xfrm>
                <a:off x="4042" y="3107"/>
                <a:ext cx="24" cy="31"/>
              </a:xfrm>
              <a:custGeom>
                <a:avLst/>
                <a:gdLst>
                  <a:gd name="T0" fmla="*/ 21 w 32"/>
                  <a:gd name="T1" fmla="*/ 0 h 41"/>
                  <a:gd name="T2" fmla="*/ 0 w 32"/>
                  <a:gd name="T3" fmla="*/ 26 h 41"/>
                  <a:gd name="T4" fmla="*/ 16 w 32"/>
                  <a:gd name="T5" fmla="*/ 24 h 41"/>
                  <a:gd name="T6" fmla="*/ 19 w 32"/>
                  <a:gd name="T7" fmla="*/ 29 h 41"/>
                  <a:gd name="T8" fmla="*/ 16 w 32"/>
                  <a:gd name="T9" fmla="*/ 35 h 41"/>
                  <a:gd name="T10" fmla="*/ 30 w 32"/>
                  <a:gd name="T11" fmla="*/ 21 h 41"/>
                  <a:gd name="T12" fmla="*/ 24 w 32"/>
                  <a:gd name="T13" fmla="*/ 9 h 41"/>
                  <a:gd name="T14" fmla="*/ 21 w 32"/>
                  <a:gd name="T1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41">
                    <a:moveTo>
                      <a:pt x="21" y="0"/>
                    </a:moveTo>
                    <a:cubicBezTo>
                      <a:pt x="15" y="10"/>
                      <a:pt x="6" y="16"/>
                      <a:pt x="0" y="26"/>
                    </a:cubicBezTo>
                    <a:cubicBezTo>
                      <a:pt x="7" y="27"/>
                      <a:pt x="10" y="27"/>
                      <a:pt x="16" y="24"/>
                    </a:cubicBezTo>
                    <a:cubicBezTo>
                      <a:pt x="17" y="26"/>
                      <a:pt x="19" y="27"/>
                      <a:pt x="19" y="29"/>
                    </a:cubicBezTo>
                    <a:cubicBezTo>
                      <a:pt x="19" y="31"/>
                      <a:pt x="15" y="33"/>
                      <a:pt x="16" y="35"/>
                    </a:cubicBezTo>
                    <a:cubicBezTo>
                      <a:pt x="19" y="41"/>
                      <a:pt x="29" y="23"/>
                      <a:pt x="30" y="21"/>
                    </a:cubicBezTo>
                    <a:cubicBezTo>
                      <a:pt x="32" y="9"/>
                      <a:pt x="26" y="19"/>
                      <a:pt x="24" y="9"/>
                    </a:cubicBezTo>
                    <a:cubicBezTo>
                      <a:pt x="25" y="1"/>
                      <a:pt x="27" y="4"/>
                      <a:pt x="21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85" name="Freeform 41"/>
              <p:cNvSpPr>
                <a:spLocks/>
              </p:cNvSpPr>
              <p:nvPr/>
            </p:nvSpPr>
            <p:spPr bwMode="gray">
              <a:xfrm>
                <a:off x="4076" y="3118"/>
                <a:ext cx="35" cy="24"/>
              </a:xfrm>
              <a:custGeom>
                <a:avLst/>
                <a:gdLst>
                  <a:gd name="T0" fmla="*/ 21 w 45"/>
                  <a:gd name="T1" fmla="*/ 0 h 32"/>
                  <a:gd name="T2" fmla="*/ 0 w 45"/>
                  <a:gd name="T3" fmla="*/ 7 h 32"/>
                  <a:gd name="T4" fmla="*/ 27 w 45"/>
                  <a:gd name="T5" fmla="*/ 31 h 32"/>
                  <a:gd name="T6" fmla="*/ 45 w 45"/>
                  <a:gd name="T7" fmla="*/ 24 h 32"/>
                  <a:gd name="T8" fmla="*/ 22 w 45"/>
                  <a:gd name="T9" fmla="*/ 10 h 32"/>
                  <a:gd name="T10" fmla="*/ 21 w 45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32">
                    <a:moveTo>
                      <a:pt x="21" y="0"/>
                    </a:moveTo>
                    <a:cubicBezTo>
                      <a:pt x="10" y="1"/>
                      <a:pt x="8" y="1"/>
                      <a:pt x="0" y="7"/>
                    </a:cubicBezTo>
                    <a:cubicBezTo>
                      <a:pt x="3" y="20"/>
                      <a:pt x="15" y="29"/>
                      <a:pt x="27" y="31"/>
                    </a:cubicBezTo>
                    <a:cubicBezTo>
                      <a:pt x="36" y="30"/>
                      <a:pt x="41" y="32"/>
                      <a:pt x="45" y="24"/>
                    </a:cubicBezTo>
                    <a:cubicBezTo>
                      <a:pt x="32" y="16"/>
                      <a:pt x="30" y="23"/>
                      <a:pt x="22" y="10"/>
                    </a:cubicBezTo>
                    <a:cubicBezTo>
                      <a:pt x="21" y="2"/>
                      <a:pt x="21" y="5"/>
                      <a:pt x="21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86" name="Freeform 42"/>
              <p:cNvSpPr>
                <a:spLocks/>
              </p:cNvSpPr>
              <p:nvPr/>
            </p:nvSpPr>
            <p:spPr bwMode="gray">
              <a:xfrm>
                <a:off x="4026" y="2787"/>
                <a:ext cx="28" cy="55"/>
              </a:xfrm>
              <a:custGeom>
                <a:avLst/>
                <a:gdLst>
                  <a:gd name="T0" fmla="*/ 30 w 35"/>
                  <a:gd name="T1" fmla="*/ 0 h 74"/>
                  <a:gd name="T2" fmla="*/ 21 w 35"/>
                  <a:gd name="T3" fmla="*/ 15 h 74"/>
                  <a:gd name="T4" fmla="*/ 9 w 35"/>
                  <a:gd name="T5" fmla="*/ 36 h 74"/>
                  <a:gd name="T6" fmla="*/ 0 w 35"/>
                  <a:gd name="T7" fmla="*/ 59 h 74"/>
                  <a:gd name="T8" fmla="*/ 8 w 35"/>
                  <a:gd name="T9" fmla="*/ 74 h 74"/>
                  <a:gd name="T10" fmla="*/ 20 w 35"/>
                  <a:gd name="T11" fmla="*/ 59 h 74"/>
                  <a:gd name="T12" fmla="*/ 35 w 35"/>
                  <a:gd name="T13" fmla="*/ 32 h 74"/>
                  <a:gd name="T14" fmla="*/ 30 w 35"/>
                  <a:gd name="T1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74">
                    <a:moveTo>
                      <a:pt x="30" y="0"/>
                    </a:moveTo>
                    <a:cubicBezTo>
                      <a:pt x="33" y="8"/>
                      <a:pt x="29" y="14"/>
                      <a:pt x="21" y="15"/>
                    </a:cubicBezTo>
                    <a:cubicBezTo>
                      <a:pt x="19" y="27"/>
                      <a:pt x="24" y="33"/>
                      <a:pt x="9" y="36"/>
                    </a:cubicBezTo>
                    <a:cubicBezTo>
                      <a:pt x="13" y="50"/>
                      <a:pt x="12" y="52"/>
                      <a:pt x="0" y="59"/>
                    </a:cubicBezTo>
                    <a:cubicBezTo>
                      <a:pt x="3" y="64"/>
                      <a:pt x="5" y="69"/>
                      <a:pt x="8" y="74"/>
                    </a:cubicBezTo>
                    <a:cubicBezTo>
                      <a:pt x="15" y="71"/>
                      <a:pt x="16" y="65"/>
                      <a:pt x="20" y="59"/>
                    </a:cubicBezTo>
                    <a:cubicBezTo>
                      <a:pt x="22" y="47"/>
                      <a:pt x="28" y="41"/>
                      <a:pt x="35" y="32"/>
                    </a:cubicBezTo>
                    <a:cubicBezTo>
                      <a:pt x="34" y="26"/>
                      <a:pt x="30" y="8"/>
                      <a:pt x="30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87" name="Freeform 43"/>
              <p:cNvSpPr>
                <a:spLocks/>
              </p:cNvSpPr>
              <p:nvPr/>
            </p:nvSpPr>
            <p:spPr bwMode="gray">
              <a:xfrm>
                <a:off x="4078" y="2778"/>
                <a:ext cx="20" cy="55"/>
              </a:xfrm>
              <a:custGeom>
                <a:avLst/>
                <a:gdLst>
                  <a:gd name="T0" fmla="*/ 13 w 25"/>
                  <a:gd name="T1" fmla="*/ 7 h 73"/>
                  <a:gd name="T2" fmla="*/ 4 w 25"/>
                  <a:gd name="T3" fmla="*/ 8 h 73"/>
                  <a:gd name="T4" fmla="*/ 0 w 25"/>
                  <a:gd name="T5" fmla="*/ 22 h 73"/>
                  <a:gd name="T6" fmla="*/ 15 w 25"/>
                  <a:gd name="T7" fmla="*/ 41 h 73"/>
                  <a:gd name="T8" fmla="*/ 25 w 25"/>
                  <a:gd name="T9" fmla="*/ 56 h 73"/>
                  <a:gd name="T10" fmla="*/ 16 w 25"/>
                  <a:gd name="T11" fmla="*/ 20 h 73"/>
                  <a:gd name="T12" fmla="*/ 13 w 25"/>
                  <a:gd name="T13" fmla="*/ 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73">
                    <a:moveTo>
                      <a:pt x="13" y="7"/>
                    </a:moveTo>
                    <a:cubicBezTo>
                      <a:pt x="9" y="0"/>
                      <a:pt x="7" y="2"/>
                      <a:pt x="4" y="8"/>
                    </a:cubicBezTo>
                    <a:cubicBezTo>
                      <a:pt x="3" y="13"/>
                      <a:pt x="1" y="17"/>
                      <a:pt x="0" y="22"/>
                    </a:cubicBezTo>
                    <a:cubicBezTo>
                      <a:pt x="1" y="35"/>
                      <a:pt x="6" y="33"/>
                      <a:pt x="15" y="41"/>
                    </a:cubicBezTo>
                    <a:cubicBezTo>
                      <a:pt x="16" y="52"/>
                      <a:pt x="15" y="73"/>
                      <a:pt x="25" y="56"/>
                    </a:cubicBezTo>
                    <a:cubicBezTo>
                      <a:pt x="24" y="33"/>
                      <a:pt x="23" y="36"/>
                      <a:pt x="16" y="20"/>
                    </a:cubicBezTo>
                    <a:cubicBezTo>
                      <a:pt x="15" y="11"/>
                      <a:pt x="16" y="15"/>
                      <a:pt x="13" y="7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88" name="Freeform 44"/>
              <p:cNvSpPr>
                <a:spLocks/>
              </p:cNvSpPr>
              <p:nvPr/>
            </p:nvSpPr>
            <p:spPr bwMode="gray">
              <a:xfrm>
                <a:off x="4101" y="2761"/>
                <a:ext cx="10" cy="25"/>
              </a:xfrm>
              <a:custGeom>
                <a:avLst/>
                <a:gdLst>
                  <a:gd name="T0" fmla="*/ 11 w 14"/>
                  <a:gd name="T1" fmla="*/ 0 h 33"/>
                  <a:gd name="T2" fmla="*/ 1 w 14"/>
                  <a:gd name="T3" fmla="*/ 10 h 33"/>
                  <a:gd name="T4" fmla="*/ 11 w 14"/>
                  <a:gd name="T5" fmla="*/ 25 h 33"/>
                  <a:gd name="T6" fmla="*/ 11 w 14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33">
                    <a:moveTo>
                      <a:pt x="11" y="0"/>
                    </a:moveTo>
                    <a:cubicBezTo>
                      <a:pt x="7" y="3"/>
                      <a:pt x="5" y="7"/>
                      <a:pt x="1" y="10"/>
                    </a:cubicBezTo>
                    <a:cubicBezTo>
                      <a:pt x="2" y="18"/>
                      <a:pt x="0" y="33"/>
                      <a:pt x="11" y="25"/>
                    </a:cubicBezTo>
                    <a:cubicBezTo>
                      <a:pt x="14" y="15"/>
                      <a:pt x="5" y="4"/>
                      <a:pt x="11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89" name="Freeform 45"/>
              <p:cNvSpPr>
                <a:spLocks/>
              </p:cNvSpPr>
              <p:nvPr/>
            </p:nvSpPr>
            <p:spPr bwMode="gray">
              <a:xfrm>
                <a:off x="4111" y="2773"/>
                <a:ext cx="22" cy="48"/>
              </a:xfrm>
              <a:custGeom>
                <a:avLst/>
                <a:gdLst>
                  <a:gd name="T0" fmla="*/ 5 w 28"/>
                  <a:gd name="T1" fmla="*/ 0 h 64"/>
                  <a:gd name="T2" fmla="*/ 11 w 28"/>
                  <a:gd name="T3" fmla="*/ 14 h 64"/>
                  <a:gd name="T4" fmla="*/ 20 w 28"/>
                  <a:gd name="T5" fmla="*/ 21 h 64"/>
                  <a:gd name="T6" fmla="*/ 8 w 28"/>
                  <a:gd name="T7" fmla="*/ 39 h 64"/>
                  <a:gd name="T8" fmla="*/ 0 w 28"/>
                  <a:gd name="T9" fmla="*/ 56 h 64"/>
                  <a:gd name="T10" fmla="*/ 11 w 28"/>
                  <a:gd name="T11" fmla="*/ 57 h 64"/>
                  <a:gd name="T12" fmla="*/ 26 w 28"/>
                  <a:gd name="T13" fmla="*/ 26 h 64"/>
                  <a:gd name="T14" fmla="*/ 5 w 28"/>
                  <a:gd name="T1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64">
                    <a:moveTo>
                      <a:pt x="5" y="0"/>
                    </a:moveTo>
                    <a:cubicBezTo>
                      <a:pt x="6" y="5"/>
                      <a:pt x="7" y="10"/>
                      <a:pt x="11" y="14"/>
                    </a:cubicBezTo>
                    <a:cubicBezTo>
                      <a:pt x="14" y="17"/>
                      <a:pt x="20" y="21"/>
                      <a:pt x="20" y="21"/>
                    </a:cubicBezTo>
                    <a:cubicBezTo>
                      <a:pt x="9" y="27"/>
                      <a:pt x="0" y="23"/>
                      <a:pt x="8" y="39"/>
                    </a:cubicBezTo>
                    <a:cubicBezTo>
                      <a:pt x="6" y="47"/>
                      <a:pt x="4" y="50"/>
                      <a:pt x="0" y="56"/>
                    </a:cubicBezTo>
                    <a:cubicBezTo>
                      <a:pt x="4" y="62"/>
                      <a:pt x="7" y="64"/>
                      <a:pt x="11" y="57"/>
                    </a:cubicBezTo>
                    <a:cubicBezTo>
                      <a:pt x="13" y="43"/>
                      <a:pt x="10" y="29"/>
                      <a:pt x="26" y="26"/>
                    </a:cubicBezTo>
                    <a:cubicBezTo>
                      <a:pt x="28" y="15"/>
                      <a:pt x="14" y="4"/>
                      <a:pt x="5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90" name="Freeform 46"/>
              <p:cNvSpPr>
                <a:spLocks/>
              </p:cNvSpPr>
              <p:nvPr/>
            </p:nvSpPr>
            <p:spPr bwMode="gray">
              <a:xfrm>
                <a:off x="3836" y="2842"/>
                <a:ext cx="12" cy="27"/>
              </a:xfrm>
              <a:custGeom>
                <a:avLst/>
                <a:gdLst>
                  <a:gd name="T0" fmla="*/ 14 w 16"/>
                  <a:gd name="T1" fmla="*/ 3 h 36"/>
                  <a:gd name="T2" fmla="*/ 0 w 16"/>
                  <a:gd name="T3" fmla="*/ 7 h 36"/>
                  <a:gd name="T4" fmla="*/ 8 w 16"/>
                  <a:gd name="T5" fmla="*/ 22 h 36"/>
                  <a:gd name="T6" fmla="*/ 14 w 16"/>
                  <a:gd name="T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4" y="3"/>
                    </a:moveTo>
                    <a:cubicBezTo>
                      <a:pt x="7" y="0"/>
                      <a:pt x="4" y="1"/>
                      <a:pt x="0" y="7"/>
                    </a:cubicBezTo>
                    <a:cubicBezTo>
                      <a:pt x="3" y="14"/>
                      <a:pt x="2" y="17"/>
                      <a:pt x="8" y="22"/>
                    </a:cubicBezTo>
                    <a:cubicBezTo>
                      <a:pt x="16" y="36"/>
                      <a:pt x="11" y="7"/>
                      <a:pt x="14" y="3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91" name="Freeform 47"/>
              <p:cNvSpPr>
                <a:spLocks/>
              </p:cNvSpPr>
              <p:nvPr/>
            </p:nvSpPr>
            <p:spPr bwMode="gray">
              <a:xfrm>
                <a:off x="3825" y="2819"/>
                <a:ext cx="11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92" name="Freeform 48"/>
              <p:cNvSpPr>
                <a:spLocks/>
              </p:cNvSpPr>
              <p:nvPr/>
            </p:nvSpPr>
            <p:spPr bwMode="gray">
              <a:xfrm>
                <a:off x="3821" y="2801"/>
                <a:ext cx="12" cy="14"/>
              </a:xfrm>
              <a:custGeom>
                <a:avLst/>
                <a:gdLst>
                  <a:gd name="T0" fmla="*/ 10 w 16"/>
                  <a:gd name="T1" fmla="*/ 5 h 19"/>
                  <a:gd name="T2" fmla="*/ 0 w 16"/>
                  <a:gd name="T3" fmla="*/ 10 h 19"/>
                  <a:gd name="T4" fmla="*/ 12 w 16"/>
                  <a:gd name="T5" fmla="*/ 19 h 19"/>
                  <a:gd name="T6" fmla="*/ 10 w 16"/>
                  <a:gd name="T7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9">
                    <a:moveTo>
                      <a:pt x="10" y="5"/>
                    </a:moveTo>
                    <a:cubicBezTo>
                      <a:pt x="4" y="0"/>
                      <a:pt x="1" y="3"/>
                      <a:pt x="0" y="10"/>
                    </a:cubicBezTo>
                    <a:cubicBezTo>
                      <a:pt x="4" y="15"/>
                      <a:pt x="7" y="16"/>
                      <a:pt x="12" y="19"/>
                    </a:cubicBezTo>
                    <a:cubicBezTo>
                      <a:pt x="16" y="12"/>
                      <a:pt x="14" y="12"/>
                      <a:pt x="10" y="5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93" name="Freeform 49"/>
              <p:cNvSpPr>
                <a:spLocks/>
              </p:cNvSpPr>
              <p:nvPr/>
            </p:nvSpPr>
            <p:spPr bwMode="gray">
              <a:xfrm>
                <a:off x="3842" y="2768"/>
                <a:ext cx="11" cy="19"/>
              </a:xfrm>
              <a:custGeom>
                <a:avLst/>
                <a:gdLst>
                  <a:gd name="T0" fmla="*/ 6 w 14"/>
                  <a:gd name="T1" fmla="*/ 0 h 25"/>
                  <a:gd name="T2" fmla="*/ 0 w 14"/>
                  <a:gd name="T3" fmla="*/ 13 h 25"/>
                  <a:gd name="T4" fmla="*/ 12 w 14"/>
                  <a:gd name="T5" fmla="*/ 24 h 25"/>
                  <a:gd name="T6" fmla="*/ 6 w 14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5">
                    <a:moveTo>
                      <a:pt x="6" y="0"/>
                    </a:moveTo>
                    <a:cubicBezTo>
                      <a:pt x="4" y="5"/>
                      <a:pt x="3" y="9"/>
                      <a:pt x="0" y="13"/>
                    </a:cubicBezTo>
                    <a:cubicBezTo>
                      <a:pt x="1" y="24"/>
                      <a:pt x="1" y="25"/>
                      <a:pt x="12" y="24"/>
                    </a:cubicBezTo>
                    <a:cubicBezTo>
                      <a:pt x="14" y="12"/>
                      <a:pt x="8" y="10"/>
                      <a:pt x="6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94" name="Freeform 50"/>
              <p:cNvSpPr>
                <a:spLocks/>
              </p:cNvSpPr>
              <p:nvPr/>
            </p:nvSpPr>
            <p:spPr bwMode="gray">
              <a:xfrm>
                <a:off x="3811" y="2786"/>
                <a:ext cx="16" cy="13"/>
              </a:xfrm>
              <a:custGeom>
                <a:avLst/>
                <a:gdLst>
                  <a:gd name="T0" fmla="*/ 13 w 22"/>
                  <a:gd name="T1" fmla="*/ 0 h 18"/>
                  <a:gd name="T2" fmla="*/ 19 w 22"/>
                  <a:gd name="T3" fmla="*/ 18 h 18"/>
                  <a:gd name="T4" fmla="*/ 14 w 22"/>
                  <a:gd name="T5" fmla="*/ 6 h 18"/>
                  <a:gd name="T6" fmla="*/ 13 w 2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">
                    <a:moveTo>
                      <a:pt x="13" y="0"/>
                    </a:moveTo>
                    <a:cubicBezTo>
                      <a:pt x="0" y="8"/>
                      <a:pt x="9" y="12"/>
                      <a:pt x="19" y="18"/>
                    </a:cubicBezTo>
                    <a:cubicBezTo>
                      <a:pt x="20" y="11"/>
                      <a:pt x="22" y="8"/>
                      <a:pt x="14" y="6"/>
                    </a:cubicBezTo>
                    <a:cubicBezTo>
                      <a:pt x="9" y="3"/>
                      <a:pt x="9" y="5"/>
                      <a:pt x="13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95" name="Freeform 51"/>
              <p:cNvSpPr>
                <a:spLocks/>
              </p:cNvSpPr>
              <p:nvPr/>
            </p:nvSpPr>
            <p:spPr bwMode="gray">
              <a:xfrm>
                <a:off x="4668" y="3407"/>
                <a:ext cx="46" cy="59"/>
              </a:xfrm>
              <a:custGeom>
                <a:avLst/>
                <a:gdLst>
                  <a:gd name="T0" fmla="*/ 10 w 60"/>
                  <a:gd name="T1" fmla="*/ 7 h 81"/>
                  <a:gd name="T2" fmla="*/ 3 w 60"/>
                  <a:gd name="T3" fmla="*/ 18 h 81"/>
                  <a:gd name="T4" fmla="*/ 15 w 60"/>
                  <a:gd name="T5" fmla="*/ 39 h 81"/>
                  <a:gd name="T6" fmla="*/ 27 w 60"/>
                  <a:gd name="T7" fmla="*/ 54 h 81"/>
                  <a:gd name="T8" fmla="*/ 40 w 60"/>
                  <a:gd name="T9" fmla="*/ 63 h 81"/>
                  <a:gd name="T10" fmla="*/ 51 w 60"/>
                  <a:gd name="T11" fmla="*/ 81 h 81"/>
                  <a:gd name="T12" fmla="*/ 52 w 60"/>
                  <a:gd name="T13" fmla="*/ 57 h 81"/>
                  <a:gd name="T14" fmla="*/ 43 w 60"/>
                  <a:gd name="T15" fmla="*/ 37 h 81"/>
                  <a:gd name="T16" fmla="*/ 25 w 60"/>
                  <a:gd name="T17" fmla="*/ 18 h 81"/>
                  <a:gd name="T18" fmla="*/ 10 w 60"/>
                  <a:gd name="T19" fmla="*/ 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81">
                    <a:moveTo>
                      <a:pt x="10" y="7"/>
                    </a:moveTo>
                    <a:cubicBezTo>
                      <a:pt x="0" y="0"/>
                      <a:pt x="0" y="9"/>
                      <a:pt x="3" y="18"/>
                    </a:cubicBezTo>
                    <a:cubicBezTo>
                      <a:pt x="5" y="25"/>
                      <a:pt x="12" y="32"/>
                      <a:pt x="15" y="39"/>
                    </a:cubicBezTo>
                    <a:cubicBezTo>
                      <a:pt x="16" y="51"/>
                      <a:pt x="17" y="51"/>
                      <a:pt x="27" y="54"/>
                    </a:cubicBezTo>
                    <a:cubicBezTo>
                      <a:pt x="31" y="57"/>
                      <a:pt x="36" y="60"/>
                      <a:pt x="40" y="63"/>
                    </a:cubicBezTo>
                    <a:cubicBezTo>
                      <a:pt x="43" y="70"/>
                      <a:pt x="45" y="77"/>
                      <a:pt x="51" y="81"/>
                    </a:cubicBezTo>
                    <a:cubicBezTo>
                      <a:pt x="60" y="75"/>
                      <a:pt x="56" y="66"/>
                      <a:pt x="52" y="57"/>
                    </a:cubicBezTo>
                    <a:cubicBezTo>
                      <a:pt x="51" y="49"/>
                      <a:pt x="50" y="41"/>
                      <a:pt x="43" y="37"/>
                    </a:cubicBezTo>
                    <a:cubicBezTo>
                      <a:pt x="37" y="30"/>
                      <a:pt x="33" y="23"/>
                      <a:pt x="25" y="18"/>
                    </a:cubicBezTo>
                    <a:cubicBezTo>
                      <a:pt x="20" y="12"/>
                      <a:pt x="17" y="9"/>
                      <a:pt x="10" y="7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96" name="Freeform 52"/>
              <p:cNvSpPr>
                <a:spLocks/>
              </p:cNvSpPr>
              <p:nvPr/>
            </p:nvSpPr>
            <p:spPr bwMode="gray">
              <a:xfrm>
                <a:off x="4905" y="3358"/>
                <a:ext cx="54" cy="46"/>
              </a:xfrm>
              <a:custGeom>
                <a:avLst/>
                <a:gdLst>
                  <a:gd name="T0" fmla="*/ 28 w 71"/>
                  <a:gd name="T1" fmla="*/ 23 h 61"/>
                  <a:gd name="T2" fmla="*/ 13 w 71"/>
                  <a:gd name="T3" fmla="*/ 32 h 61"/>
                  <a:gd name="T4" fmla="*/ 1 w 71"/>
                  <a:gd name="T5" fmla="*/ 44 h 61"/>
                  <a:gd name="T6" fmla="*/ 13 w 71"/>
                  <a:gd name="T7" fmla="*/ 59 h 61"/>
                  <a:gd name="T8" fmla="*/ 28 w 71"/>
                  <a:gd name="T9" fmla="*/ 44 h 61"/>
                  <a:gd name="T10" fmla="*/ 40 w 71"/>
                  <a:gd name="T11" fmla="*/ 23 h 61"/>
                  <a:gd name="T12" fmla="*/ 55 w 71"/>
                  <a:gd name="T13" fmla="*/ 0 h 61"/>
                  <a:gd name="T14" fmla="*/ 71 w 71"/>
                  <a:gd name="T15" fmla="*/ 11 h 61"/>
                  <a:gd name="T16" fmla="*/ 35 w 71"/>
                  <a:gd name="T17" fmla="*/ 23 h 61"/>
                  <a:gd name="T18" fmla="*/ 28 w 71"/>
                  <a:gd name="T19" fmla="*/ 2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61">
                    <a:moveTo>
                      <a:pt x="28" y="23"/>
                    </a:moveTo>
                    <a:cubicBezTo>
                      <a:pt x="25" y="33"/>
                      <a:pt x="25" y="33"/>
                      <a:pt x="13" y="32"/>
                    </a:cubicBezTo>
                    <a:cubicBezTo>
                      <a:pt x="2" y="33"/>
                      <a:pt x="3" y="34"/>
                      <a:pt x="1" y="44"/>
                    </a:cubicBezTo>
                    <a:cubicBezTo>
                      <a:pt x="2" y="60"/>
                      <a:pt x="0" y="61"/>
                      <a:pt x="13" y="59"/>
                    </a:cubicBezTo>
                    <a:cubicBezTo>
                      <a:pt x="19" y="54"/>
                      <a:pt x="21" y="48"/>
                      <a:pt x="28" y="44"/>
                    </a:cubicBezTo>
                    <a:cubicBezTo>
                      <a:pt x="30" y="33"/>
                      <a:pt x="28" y="25"/>
                      <a:pt x="40" y="23"/>
                    </a:cubicBezTo>
                    <a:cubicBezTo>
                      <a:pt x="42" y="12"/>
                      <a:pt x="44" y="4"/>
                      <a:pt x="55" y="0"/>
                    </a:cubicBezTo>
                    <a:cubicBezTo>
                      <a:pt x="65" y="2"/>
                      <a:pt x="69" y="1"/>
                      <a:pt x="71" y="11"/>
                    </a:cubicBezTo>
                    <a:cubicBezTo>
                      <a:pt x="63" y="22"/>
                      <a:pt x="48" y="21"/>
                      <a:pt x="35" y="23"/>
                    </a:cubicBezTo>
                    <a:cubicBezTo>
                      <a:pt x="30" y="27"/>
                      <a:pt x="32" y="27"/>
                      <a:pt x="28" y="23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97" name="Freeform 53"/>
              <p:cNvSpPr>
                <a:spLocks/>
              </p:cNvSpPr>
              <p:nvPr/>
            </p:nvSpPr>
            <p:spPr bwMode="gray">
              <a:xfrm>
                <a:off x="4741" y="3333"/>
                <a:ext cx="17" cy="23"/>
              </a:xfrm>
              <a:custGeom>
                <a:avLst/>
                <a:gdLst>
                  <a:gd name="T0" fmla="*/ 9 w 23"/>
                  <a:gd name="T1" fmla="*/ 0 h 30"/>
                  <a:gd name="T2" fmla="*/ 0 w 23"/>
                  <a:gd name="T3" fmla="*/ 14 h 30"/>
                  <a:gd name="T4" fmla="*/ 12 w 23"/>
                  <a:gd name="T5" fmla="*/ 30 h 30"/>
                  <a:gd name="T6" fmla="*/ 9 w 23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30">
                    <a:moveTo>
                      <a:pt x="9" y="0"/>
                    </a:moveTo>
                    <a:cubicBezTo>
                      <a:pt x="8" y="7"/>
                      <a:pt x="3" y="8"/>
                      <a:pt x="0" y="14"/>
                    </a:cubicBezTo>
                    <a:cubicBezTo>
                      <a:pt x="3" y="21"/>
                      <a:pt x="8" y="24"/>
                      <a:pt x="12" y="30"/>
                    </a:cubicBezTo>
                    <a:cubicBezTo>
                      <a:pt x="23" y="15"/>
                      <a:pt x="4" y="9"/>
                      <a:pt x="9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98" name="Freeform 54"/>
              <p:cNvSpPr>
                <a:spLocks/>
              </p:cNvSpPr>
              <p:nvPr/>
            </p:nvSpPr>
            <p:spPr bwMode="gray">
              <a:xfrm>
                <a:off x="4732" y="3311"/>
                <a:ext cx="21" cy="17"/>
              </a:xfrm>
              <a:custGeom>
                <a:avLst/>
                <a:gdLst>
                  <a:gd name="T0" fmla="*/ 19 w 26"/>
                  <a:gd name="T1" fmla="*/ 0 h 23"/>
                  <a:gd name="T2" fmla="*/ 0 w 26"/>
                  <a:gd name="T3" fmla="*/ 14 h 23"/>
                  <a:gd name="T4" fmla="*/ 21 w 26"/>
                  <a:gd name="T5" fmla="*/ 20 h 23"/>
                  <a:gd name="T6" fmla="*/ 19 w 26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3">
                    <a:moveTo>
                      <a:pt x="19" y="0"/>
                    </a:moveTo>
                    <a:cubicBezTo>
                      <a:pt x="17" y="12"/>
                      <a:pt x="10" y="11"/>
                      <a:pt x="0" y="14"/>
                    </a:cubicBezTo>
                    <a:cubicBezTo>
                      <a:pt x="5" y="23"/>
                      <a:pt x="11" y="22"/>
                      <a:pt x="21" y="20"/>
                    </a:cubicBezTo>
                    <a:cubicBezTo>
                      <a:pt x="26" y="12"/>
                      <a:pt x="23" y="7"/>
                      <a:pt x="19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99" name="Freeform 55"/>
              <p:cNvSpPr>
                <a:spLocks/>
              </p:cNvSpPr>
              <p:nvPr/>
            </p:nvSpPr>
            <p:spPr bwMode="gray">
              <a:xfrm>
                <a:off x="4576" y="3118"/>
                <a:ext cx="24" cy="33"/>
              </a:xfrm>
              <a:custGeom>
                <a:avLst/>
                <a:gdLst>
                  <a:gd name="T0" fmla="*/ 28 w 32"/>
                  <a:gd name="T1" fmla="*/ 0 h 44"/>
                  <a:gd name="T2" fmla="*/ 10 w 32"/>
                  <a:gd name="T3" fmla="*/ 11 h 44"/>
                  <a:gd name="T4" fmla="*/ 12 w 32"/>
                  <a:gd name="T5" fmla="*/ 32 h 44"/>
                  <a:gd name="T6" fmla="*/ 24 w 32"/>
                  <a:gd name="T7" fmla="*/ 36 h 44"/>
                  <a:gd name="T8" fmla="*/ 28 w 32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4">
                    <a:moveTo>
                      <a:pt x="28" y="0"/>
                    </a:moveTo>
                    <a:cubicBezTo>
                      <a:pt x="32" y="10"/>
                      <a:pt x="18" y="9"/>
                      <a:pt x="10" y="11"/>
                    </a:cubicBezTo>
                    <a:cubicBezTo>
                      <a:pt x="0" y="18"/>
                      <a:pt x="7" y="24"/>
                      <a:pt x="12" y="32"/>
                    </a:cubicBezTo>
                    <a:cubicBezTo>
                      <a:pt x="14" y="44"/>
                      <a:pt x="15" y="41"/>
                      <a:pt x="24" y="36"/>
                    </a:cubicBezTo>
                    <a:cubicBezTo>
                      <a:pt x="32" y="25"/>
                      <a:pt x="29" y="14"/>
                      <a:pt x="28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00" name="Freeform 56"/>
              <p:cNvSpPr>
                <a:spLocks/>
              </p:cNvSpPr>
              <p:nvPr/>
            </p:nvSpPr>
            <p:spPr bwMode="gray">
              <a:xfrm>
                <a:off x="4610" y="3161"/>
                <a:ext cx="27" cy="32"/>
              </a:xfrm>
              <a:custGeom>
                <a:avLst/>
                <a:gdLst>
                  <a:gd name="T0" fmla="*/ 30 w 34"/>
                  <a:gd name="T1" fmla="*/ 0 h 44"/>
                  <a:gd name="T2" fmla="*/ 10 w 34"/>
                  <a:gd name="T3" fmla="*/ 9 h 44"/>
                  <a:gd name="T4" fmla="*/ 14 w 34"/>
                  <a:gd name="T5" fmla="*/ 32 h 44"/>
                  <a:gd name="T6" fmla="*/ 26 w 34"/>
                  <a:gd name="T7" fmla="*/ 36 h 44"/>
                  <a:gd name="T8" fmla="*/ 30 w 3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44">
                    <a:moveTo>
                      <a:pt x="30" y="0"/>
                    </a:moveTo>
                    <a:cubicBezTo>
                      <a:pt x="34" y="10"/>
                      <a:pt x="18" y="7"/>
                      <a:pt x="10" y="9"/>
                    </a:cubicBezTo>
                    <a:cubicBezTo>
                      <a:pt x="0" y="16"/>
                      <a:pt x="9" y="24"/>
                      <a:pt x="14" y="32"/>
                    </a:cubicBezTo>
                    <a:cubicBezTo>
                      <a:pt x="16" y="44"/>
                      <a:pt x="17" y="41"/>
                      <a:pt x="26" y="36"/>
                    </a:cubicBezTo>
                    <a:cubicBezTo>
                      <a:pt x="34" y="25"/>
                      <a:pt x="31" y="14"/>
                      <a:pt x="30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01" name="Freeform 57"/>
              <p:cNvSpPr>
                <a:spLocks/>
              </p:cNvSpPr>
              <p:nvPr/>
            </p:nvSpPr>
            <p:spPr bwMode="gray">
              <a:xfrm>
                <a:off x="4638" y="3223"/>
                <a:ext cx="29" cy="28"/>
              </a:xfrm>
              <a:custGeom>
                <a:avLst/>
                <a:gdLst>
                  <a:gd name="T0" fmla="*/ 34 w 38"/>
                  <a:gd name="T1" fmla="*/ 2 h 37"/>
                  <a:gd name="T2" fmla="*/ 10 w 38"/>
                  <a:gd name="T3" fmla="*/ 2 h 37"/>
                  <a:gd name="T4" fmla="*/ 14 w 38"/>
                  <a:gd name="T5" fmla="*/ 25 h 37"/>
                  <a:gd name="T6" fmla="*/ 26 w 38"/>
                  <a:gd name="T7" fmla="*/ 29 h 37"/>
                  <a:gd name="T8" fmla="*/ 34 w 38"/>
                  <a:gd name="T9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7">
                    <a:moveTo>
                      <a:pt x="34" y="2"/>
                    </a:moveTo>
                    <a:cubicBezTo>
                      <a:pt x="38" y="12"/>
                      <a:pt x="18" y="0"/>
                      <a:pt x="10" y="2"/>
                    </a:cubicBezTo>
                    <a:cubicBezTo>
                      <a:pt x="0" y="9"/>
                      <a:pt x="9" y="17"/>
                      <a:pt x="14" y="25"/>
                    </a:cubicBezTo>
                    <a:cubicBezTo>
                      <a:pt x="16" y="37"/>
                      <a:pt x="17" y="34"/>
                      <a:pt x="26" y="29"/>
                    </a:cubicBezTo>
                    <a:cubicBezTo>
                      <a:pt x="34" y="18"/>
                      <a:pt x="35" y="16"/>
                      <a:pt x="34" y="2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02" name="Freeform 58"/>
              <p:cNvSpPr>
                <a:spLocks/>
              </p:cNvSpPr>
              <p:nvPr/>
            </p:nvSpPr>
            <p:spPr bwMode="gray">
              <a:xfrm>
                <a:off x="4673" y="3213"/>
                <a:ext cx="29" cy="26"/>
              </a:xfrm>
              <a:custGeom>
                <a:avLst/>
                <a:gdLst>
                  <a:gd name="T0" fmla="*/ 34 w 38"/>
                  <a:gd name="T1" fmla="*/ 2 h 34"/>
                  <a:gd name="T2" fmla="*/ 10 w 38"/>
                  <a:gd name="T3" fmla="*/ 2 h 34"/>
                  <a:gd name="T4" fmla="*/ 16 w 38"/>
                  <a:gd name="T5" fmla="*/ 22 h 34"/>
                  <a:gd name="T6" fmla="*/ 27 w 38"/>
                  <a:gd name="T7" fmla="*/ 22 h 34"/>
                  <a:gd name="T8" fmla="*/ 34 w 38"/>
                  <a:gd name="T9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4">
                    <a:moveTo>
                      <a:pt x="34" y="2"/>
                    </a:moveTo>
                    <a:cubicBezTo>
                      <a:pt x="38" y="12"/>
                      <a:pt x="18" y="0"/>
                      <a:pt x="10" y="2"/>
                    </a:cubicBezTo>
                    <a:cubicBezTo>
                      <a:pt x="0" y="9"/>
                      <a:pt x="11" y="14"/>
                      <a:pt x="16" y="22"/>
                    </a:cubicBezTo>
                    <a:cubicBezTo>
                      <a:pt x="18" y="34"/>
                      <a:pt x="18" y="27"/>
                      <a:pt x="27" y="22"/>
                    </a:cubicBezTo>
                    <a:cubicBezTo>
                      <a:pt x="35" y="11"/>
                      <a:pt x="35" y="16"/>
                      <a:pt x="34" y="2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03" name="Freeform 59"/>
              <p:cNvSpPr>
                <a:spLocks/>
              </p:cNvSpPr>
              <p:nvPr/>
            </p:nvSpPr>
            <p:spPr bwMode="gray">
              <a:xfrm>
                <a:off x="4663" y="3177"/>
                <a:ext cx="26" cy="20"/>
              </a:xfrm>
              <a:custGeom>
                <a:avLst/>
                <a:gdLst>
                  <a:gd name="T0" fmla="*/ 31 w 35"/>
                  <a:gd name="T1" fmla="*/ 1 h 27"/>
                  <a:gd name="T2" fmla="*/ 10 w 35"/>
                  <a:gd name="T3" fmla="*/ 2 h 27"/>
                  <a:gd name="T4" fmla="*/ 13 w 35"/>
                  <a:gd name="T5" fmla="*/ 15 h 27"/>
                  <a:gd name="T6" fmla="*/ 25 w 35"/>
                  <a:gd name="T7" fmla="*/ 19 h 27"/>
                  <a:gd name="T8" fmla="*/ 31 w 35"/>
                  <a:gd name="T9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7">
                    <a:moveTo>
                      <a:pt x="31" y="1"/>
                    </a:moveTo>
                    <a:cubicBezTo>
                      <a:pt x="35" y="11"/>
                      <a:pt x="18" y="0"/>
                      <a:pt x="10" y="2"/>
                    </a:cubicBezTo>
                    <a:cubicBezTo>
                      <a:pt x="0" y="9"/>
                      <a:pt x="8" y="7"/>
                      <a:pt x="13" y="15"/>
                    </a:cubicBezTo>
                    <a:cubicBezTo>
                      <a:pt x="15" y="27"/>
                      <a:pt x="16" y="24"/>
                      <a:pt x="25" y="19"/>
                    </a:cubicBezTo>
                    <a:cubicBezTo>
                      <a:pt x="33" y="8"/>
                      <a:pt x="32" y="15"/>
                      <a:pt x="31" y="1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04" name="Freeform 60"/>
              <p:cNvSpPr>
                <a:spLocks/>
              </p:cNvSpPr>
              <p:nvPr/>
            </p:nvSpPr>
            <p:spPr bwMode="gray">
              <a:xfrm>
                <a:off x="4636" y="3153"/>
                <a:ext cx="27" cy="34"/>
              </a:xfrm>
              <a:custGeom>
                <a:avLst/>
                <a:gdLst>
                  <a:gd name="T0" fmla="*/ 28 w 35"/>
                  <a:gd name="T1" fmla="*/ 16 h 47"/>
                  <a:gd name="T2" fmla="*/ 19 w 35"/>
                  <a:gd name="T3" fmla="*/ 2 h 47"/>
                  <a:gd name="T4" fmla="*/ 10 w 35"/>
                  <a:gd name="T5" fmla="*/ 25 h 47"/>
                  <a:gd name="T6" fmla="*/ 19 w 35"/>
                  <a:gd name="T7" fmla="*/ 35 h 47"/>
                  <a:gd name="T8" fmla="*/ 27 w 35"/>
                  <a:gd name="T9" fmla="*/ 29 h 47"/>
                  <a:gd name="T10" fmla="*/ 28 w 35"/>
                  <a:gd name="T11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47">
                    <a:moveTo>
                      <a:pt x="28" y="16"/>
                    </a:moveTo>
                    <a:cubicBezTo>
                      <a:pt x="27" y="13"/>
                      <a:pt x="22" y="0"/>
                      <a:pt x="19" y="2"/>
                    </a:cubicBezTo>
                    <a:cubicBezTo>
                      <a:pt x="16" y="4"/>
                      <a:pt x="10" y="20"/>
                      <a:pt x="10" y="25"/>
                    </a:cubicBezTo>
                    <a:cubicBezTo>
                      <a:pt x="0" y="32"/>
                      <a:pt x="14" y="27"/>
                      <a:pt x="19" y="35"/>
                    </a:cubicBezTo>
                    <a:cubicBezTo>
                      <a:pt x="21" y="47"/>
                      <a:pt x="18" y="34"/>
                      <a:pt x="27" y="29"/>
                    </a:cubicBezTo>
                    <a:cubicBezTo>
                      <a:pt x="35" y="18"/>
                      <a:pt x="29" y="30"/>
                      <a:pt x="28" y="16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05" name="Freeform 61"/>
              <p:cNvSpPr>
                <a:spLocks/>
              </p:cNvSpPr>
              <p:nvPr/>
            </p:nvSpPr>
            <p:spPr bwMode="gray">
              <a:xfrm>
                <a:off x="4603" y="3137"/>
                <a:ext cx="25" cy="26"/>
              </a:xfrm>
              <a:custGeom>
                <a:avLst/>
                <a:gdLst>
                  <a:gd name="T0" fmla="*/ 22 w 32"/>
                  <a:gd name="T1" fmla="*/ 10 h 35"/>
                  <a:gd name="T2" fmla="*/ 10 w 32"/>
                  <a:gd name="T3" fmla="*/ 2 h 35"/>
                  <a:gd name="T4" fmla="*/ 12 w 32"/>
                  <a:gd name="T5" fmla="*/ 23 h 35"/>
                  <a:gd name="T6" fmla="*/ 24 w 32"/>
                  <a:gd name="T7" fmla="*/ 27 h 35"/>
                  <a:gd name="T8" fmla="*/ 22 w 32"/>
                  <a:gd name="T9" fmla="*/ 1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5">
                    <a:moveTo>
                      <a:pt x="22" y="10"/>
                    </a:moveTo>
                    <a:cubicBezTo>
                      <a:pt x="26" y="20"/>
                      <a:pt x="18" y="0"/>
                      <a:pt x="10" y="2"/>
                    </a:cubicBezTo>
                    <a:cubicBezTo>
                      <a:pt x="0" y="9"/>
                      <a:pt x="7" y="15"/>
                      <a:pt x="12" y="23"/>
                    </a:cubicBezTo>
                    <a:cubicBezTo>
                      <a:pt x="14" y="35"/>
                      <a:pt x="15" y="32"/>
                      <a:pt x="24" y="27"/>
                    </a:cubicBezTo>
                    <a:cubicBezTo>
                      <a:pt x="32" y="16"/>
                      <a:pt x="23" y="24"/>
                      <a:pt x="22" y="1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06" name="Freeform 62"/>
              <p:cNvSpPr>
                <a:spLocks/>
              </p:cNvSpPr>
              <p:nvPr/>
            </p:nvSpPr>
            <p:spPr bwMode="gray">
              <a:xfrm>
                <a:off x="4644" y="3189"/>
                <a:ext cx="25" cy="26"/>
              </a:xfrm>
              <a:custGeom>
                <a:avLst/>
                <a:gdLst>
                  <a:gd name="T0" fmla="*/ 22 w 32"/>
                  <a:gd name="T1" fmla="*/ 10 h 35"/>
                  <a:gd name="T2" fmla="*/ 10 w 32"/>
                  <a:gd name="T3" fmla="*/ 2 h 35"/>
                  <a:gd name="T4" fmla="*/ 12 w 32"/>
                  <a:gd name="T5" fmla="*/ 23 h 35"/>
                  <a:gd name="T6" fmla="*/ 24 w 32"/>
                  <a:gd name="T7" fmla="*/ 27 h 35"/>
                  <a:gd name="T8" fmla="*/ 22 w 32"/>
                  <a:gd name="T9" fmla="*/ 1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5">
                    <a:moveTo>
                      <a:pt x="22" y="10"/>
                    </a:moveTo>
                    <a:cubicBezTo>
                      <a:pt x="26" y="20"/>
                      <a:pt x="18" y="0"/>
                      <a:pt x="10" y="2"/>
                    </a:cubicBezTo>
                    <a:cubicBezTo>
                      <a:pt x="0" y="9"/>
                      <a:pt x="7" y="15"/>
                      <a:pt x="12" y="23"/>
                    </a:cubicBezTo>
                    <a:cubicBezTo>
                      <a:pt x="14" y="35"/>
                      <a:pt x="15" y="32"/>
                      <a:pt x="24" y="27"/>
                    </a:cubicBezTo>
                    <a:cubicBezTo>
                      <a:pt x="32" y="16"/>
                      <a:pt x="23" y="24"/>
                      <a:pt x="22" y="1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07" name="Freeform 63"/>
              <p:cNvSpPr>
                <a:spLocks/>
              </p:cNvSpPr>
              <p:nvPr/>
            </p:nvSpPr>
            <p:spPr bwMode="gray">
              <a:xfrm>
                <a:off x="3027" y="1828"/>
                <a:ext cx="144" cy="107"/>
              </a:xfrm>
              <a:custGeom>
                <a:avLst/>
                <a:gdLst>
                  <a:gd name="T0" fmla="*/ 171 w 189"/>
                  <a:gd name="T1" fmla="*/ 4 h 144"/>
                  <a:gd name="T2" fmla="*/ 185 w 189"/>
                  <a:gd name="T3" fmla="*/ 4 h 144"/>
                  <a:gd name="T4" fmla="*/ 189 w 189"/>
                  <a:gd name="T5" fmla="*/ 16 h 144"/>
                  <a:gd name="T6" fmla="*/ 187 w 189"/>
                  <a:gd name="T7" fmla="*/ 24 h 144"/>
                  <a:gd name="T8" fmla="*/ 131 w 189"/>
                  <a:gd name="T9" fmla="*/ 44 h 144"/>
                  <a:gd name="T10" fmla="*/ 109 w 189"/>
                  <a:gd name="T11" fmla="*/ 58 h 144"/>
                  <a:gd name="T12" fmla="*/ 97 w 189"/>
                  <a:gd name="T13" fmla="*/ 62 h 144"/>
                  <a:gd name="T14" fmla="*/ 71 w 189"/>
                  <a:gd name="T15" fmla="*/ 82 h 144"/>
                  <a:gd name="T16" fmla="*/ 75 w 189"/>
                  <a:gd name="T17" fmla="*/ 92 h 144"/>
                  <a:gd name="T18" fmla="*/ 83 w 189"/>
                  <a:gd name="T19" fmla="*/ 116 h 144"/>
                  <a:gd name="T20" fmla="*/ 107 w 189"/>
                  <a:gd name="T21" fmla="*/ 126 h 144"/>
                  <a:gd name="T22" fmla="*/ 93 w 189"/>
                  <a:gd name="T23" fmla="*/ 140 h 144"/>
                  <a:gd name="T24" fmla="*/ 83 w 189"/>
                  <a:gd name="T25" fmla="*/ 130 h 144"/>
                  <a:gd name="T26" fmla="*/ 71 w 189"/>
                  <a:gd name="T27" fmla="*/ 134 h 144"/>
                  <a:gd name="T28" fmla="*/ 21 w 189"/>
                  <a:gd name="T29" fmla="*/ 122 h 144"/>
                  <a:gd name="T30" fmla="*/ 19 w 189"/>
                  <a:gd name="T31" fmla="*/ 106 h 144"/>
                  <a:gd name="T32" fmla="*/ 47 w 189"/>
                  <a:gd name="T33" fmla="*/ 90 h 144"/>
                  <a:gd name="T34" fmla="*/ 51 w 189"/>
                  <a:gd name="T35" fmla="*/ 76 h 144"/>
                  <a:gd name="T36" fmla="*/ 47 w 189"/>
                  <a:gd name="T37" fmla="*/ 64 h 144"/>
                  <a:gd name="T38" fmla="*/ 73 w 189"/>
                  <a:gd name="T39" fmla="*/ 46 h 144"/>
                  <a:gd name="T40" fmla="*/ 97 w 189"/>
                  <a:gd name="T41" fmla="*/ 36 h 144"/>
                  <a:gd name="T42" fmla="*/ 113 w 189"/>
                  <a:gd name="T43" fmla="*/ 24 h 144"/>
                  <a:gd name="T44" fmla="*/ 171 w 189"/>
                  <a:gd name="T45" fmla="*/ 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9" h="144">
                    <a:moveTo>
                      <a:pt x="171" y="4"/>
                    </a:moveTo>
                    <a:cubicBezTo>
                      <a:pt x="174" y="3"/>
                      <a:pt x="182" y="0"/>
                      <a:pt x="185" y="4"/>
                    </a:cubicBezTo>
                    <a:cubicBezTo>
                      <a:pt x="187" y="7"/>
                      <a:pt x="189" y="16"/>
                      <a:pt x="189" y="16"/>
                    </a:cubicBezTo>
                    <a:cubicBezTo>
                      <a:pt x="188" y="19"/>
                      <a:pt x="189" y="22"/>
                      <a:pt x="187" y="24"/>
                    </a:cubicBezTo>
                    <a:cubicBezTo>
                      <a:pt x="175" y="34"/>
                      <a:pt x="146" y="34"/>
                      <a:pt x="131" y="44"/>
                    </a:cubicBezTo>
                    <a:cubicBezTo>
                      <a:pt x="125" y="53"/>
                      <a:pt x="120" y="54"/>
                      <a:pt x="109" y="58"/>
                    </a:cubicBezTo>
                    <a:cubicBezTo>
                      <a:pt x="105" y="59"/>
                      <a:pt x="97" y="62"/>
                      <a:pt x="97" y="62"/>
                    </a:cubicBezTo>
                    <a:cubicBezTo>
                      <a:pt x="88" y="76"/>
                      <a:pt x="83" y="74"/>
                      <a:pt x="71" y="82"/>
                    </a:cubicBezTo>
                    <a:cubicBezTo>
                      <a:pt x="66" y="98"/>
                      <a:pt x="70" y="78"/>
                      <a:pt x="75" y="92"/>
                    </a:cubicBezTo>
                    <a:cubicBezTo>
                      <a:pt x="81" y="108"/>
                      <a:pt x="71" y="108"/>
                      <a:pt x="83" y="116"/>
                    </a:cubicBezTo>
                    <a:cubicBezTo>
                      <a:pt x="90" y="121"/>
                      <a:pt x="107" y="126"/>
                      <a:pt x="107" y="126"/>
                    </a:cubicBezTo>
                    <a:cubicBezTo>
                      <a:pt x="105" y="139"/>
                      <a:pt x="106" y="144"/>
                      <a:pt x="93" y="140"/>
                    </a:cubicBezTo>
                    <a:cubicBezTo>
                      <a:pt x="91" y="137"/>
                      <a:pt x="87" y="130"/>
                      <a:pt x="83" y="130"/>
                    </a:cubicBezTo>
                    <a:cubicBezTo>
                      <a:pt x="79" y="130"/>
                      <a:pt x="71" y="134"/>
                      <a:pt x="71" y="134"/>
                    </a:cubicBezTo>
                    <a:cubicBezTo>
                      <a:pt x="52" y="129"/>
                      <a:pt x="42" y="124"/>
                      <a:pt x="21" y="122"/>
                    </a:cubicBezTo>
                    <a:cubicBezTo>
                      <a:pt x="14" y="115"/>
                      <a:pt x="0" y="102"/>
                      <a:pt x="19" y="106"/>
                    </a:cubicBezTo>
                    <a:cubicBezTo>
                      <a:pt x="29" y="91"/>
                      <a:pt x="26" y="93"/>
                      <a:pt x="47" y="90"/>
                    </a:cubicBezTo>
                    <a:cubicBezTo>
                      <a:pt x="55" y="84"/>
                      <a:pt x="54" y="88"/>
                      <a:pt x="51" y="76"/>
                    </a:cubicBezTo>
                    <a:cubicBezTo>
                      <a:pt x="50" y="72"/>
                      <a:pt x="47" y="64"/>
                      <a:pt x="47" y="64"/>
                    </a:cubicBezTo>
                    <a:cubicBezTo>
                      <a:pt x="50" y="41"/>
                      <a:pt x="50" y="43"/>
                      <a:pt x="73" y="46"/>
                    </a:cubicBezTo>
                    <a:cubicBezTo>
                      <a:pt x="82" y="45"/>
                      <a:pt x="97" y="36"/>
                      <a:pt x="97" y="36"/>
                    </a:cubicBezTo>
                    <a:cubicBezTo>
                      <a:pt x="102" y="29"/>
                      <a:pt x="105" y="27"/>
                      <a:pt x="113" y="24"/>
                    </a:cubicBezTo>
                    <a:cubicBezTo>
                      <a:pt x="134" y="27"/>
                      <a:pt x="161" y="25"/>
                      <a:pt x="171" y="4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08" name="Freeform 64"/>
              <p:cNvSpPr>
                <a:spLocks/>
              </p:cNvSpPr>
              <p:nvPr/>
            </p:nvSpPr>
            <p:spPr bwMode="gray">
              <a:xfrm>
                <a:off x="3113" y="1931"/>
                <a:ext cx="41" cy="12"/>
              </a:xfrm>
              <a:custGeom>
                <a:avLst/>
                <a:gdLst>
                  <a:gd name="T0" fmla="*/ 24 w 53"/>
                  <a:gd name="T1" fmla="*/ 0 h 17"/>
                  <a:gd name="T2" fmla="*/ 12 w 53"/>
                  <a:gd name="T3" fmla="*/ 2 h 17"/>
                  <a:gd name="T4" fmla="*/ 32 w 53"/>
                  <a:gd name="T5" fmla="*/ 16 h 17"/>
                  <a:gd name="T6" fmla="*/ 44 w 53"/>
                  <a:gd name="T7" fmla="*/ 14 h 17"/>
                  <a:gd name="T8" fmla="*/ 24 w 5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7">
                    <a:moveTo>
                      <a:pt x="24" y="0"/>
                    </a:moveTo>
                    <a:cubicBezTo>
                      <a:pt x="20" y="1"/>
                      <a:pt x="16" y="0"/>
                      <a:pt x="12" y="2"/>
                    </a:cubicBezTo>
                    <a:cubicBezTo>
                      <a:pt x="0" y="9"/>
                      <a:pt x="30" y="15"/>
                      <a:pt x="32" y="16"/>
                    </a:cubicBezTo>
                    <a:cubicBezTo>
                      <a:pt x="36" y="15"/>
                      <a:pt x="41" y="17"/>
                      <a:pt x="44" y="14"/>
                    </a:cubicBezTo>
                    <a:cubicBezTo>
                      <a:pt x="53" y="3"/>
                      <a:pt x="30" y="0"/>
                      <a:pt x="24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09" name="Freeform 65"/>
              <p:cNvSpPr>
                <a:spLocks/>
              </p:cNvSpPr>
              <p:nvPr/>
            </p:nvSpPr>
            <p:spPr bwMode="gray">
              <a:xfrm>
                <a:off x="3323" y="1776"/>
                <a:ext cx="43" cy="28"/>
              </a:xfrm>
              <a:custGeom>
                <a:avLst/>
                <a:gdLst>
                  <a:gd name="T0" fmla="*/ 57 w 57"/>
                  <a:gd name="T1" fmla="*/ 4 h 37"/>
                  <a:gd name="T2" fmla="*/ 25 w 57"/>
                  <a:gd name="T3" fmla="*/ 24 h 37"/>
                  <a:gd name="T4" fmla="*/ 11 w 57"/>
                  <a:gd name="T5" fmla="*/ 34 h 37"/>
                  <a:gd name="T6" fmla="*/ 9 w 57"/>
                  <a:gd name="T7" fmla="*/ 4 h 37"/>
                  <a:gd name="T8" fmla="*/ 21 w 57"/>
                  <a:gd name="T9" fmla="*/ 0 h 37"/>
                  <a:gd name="T10" fmla="*/ 57 w 57"/>
                  <a:gd name="T11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37">
                    <a:moveTo>
                      <a:pt x="57" y="4"/>
                    </a:moveTo>
                    <a:cubicBezTo>
                      <a:pt x="53" y="16"/>
                      <a:pt x="35" y="17"/>
                      <a:pt x="25" y="24"/>
                    </a:cubicBezTo>
                    <a:cubicBezTo>
                      <a:pt x="22" y="34"/>
                      <a:pt x="22" y="37"/>
                      <a:pt x="11" y="34"/>
                    </a:cubicBezTo>
                    <a:cubicBezTo>
                      <a:pt x="6" y="27"/>
                      <a:pt x="0" y="10"/>
                      <a:pt x="9" y="4"/>
                    </a:cubicBezTo>
                    <a:cubicBezTo>
                      <a:pt x="12" y="2"/>
                      <a:pt x="21" y="0"/>
                      <a:pt x="21" y="0"/>
                    </a:cubicBezTo>
                    <a:cubicBezTo>
                      <a:pt x="33" y="2"/>
                      <a:pt x="45" y="4"/>
                      <a:pt x="57" y="4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10" name="Freeform 66"/>
              <p:cNvSpPr>
                <a:spLocks/>
              </p:cNvSpPr>
              <p:nvPr/>
            </p:nvSpPr>
            <p:spPr bwMode="gray">
              <a:xfrm>
                <a:off x="3354" y="1789"/>
                <a:ext cx="51" cy="20"/>
              </a:xfrm>
              <a:custGeom>
                <a:avLst/>
                <a:gdLst>
                  <a:gd name="T0" fmla="*/ 29 w 68"/>
                  <a:gd name="T1" fmla="*/ 0 h 26"/>
                  <a:gd name="T2" fmla="*/ 11 w 68"/>
                  <a:gd name="T3" fmla="*/ 6 h 26"/>
                  <a:gd name="T4" fmla="*/ 57 w 68"/>
                  <a:gd name="T5" fmla="*/ 26 h 26"/>
                  <a:gd name="T6" fmla="*/ 63 w 68"/>
                  <a:gd name="T7" fmla="*/ 24 h 26"/>
                  <a:gd name="T8" fmla="*/ 29 w 6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26">
                    <a:moveTo>
                      <a:pt x="29" y="0"/>
                    </a:moveTo>
                    <a:cubicBezTo>
                      <a:pt x="23" y="2"/>
                      <a:pt x="11" y="6"/>
                      <a:pt x="11" y="6"/>
                    </a:cubicBezTo>
                    <a:cubicBezTo>
                      <a:pt x="0" y="23"/>
                      <a:pt x="47" y="24"/>
                      <a:pt x="57" y="26"/>
                    </a:cubicBezTo>
                    <a:cubicBezTo>
                      <a:pt x="59" y="25"/>
                      <a:pt x="62" y="26"/>
                      <a:pt x="63" y="24"/>
                    </a:cubicBezTo>
                    <a:cubicBezTo>
                      <a:pt x="68" y="3"/>
                      <a:pt x="42" y="3"/>
                      <a:pt x="29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11" name="Freeform 67"/>
              <p:cNvSpPr>
                <a:spLocks/>
              </p:cNvSpPr>
              <p:nvPr/>
            </p:nvSpPr>
            <p:spPr bwMode="gray">
              <a:xfrm>
                <a:off x="3409" y="1792"/>
                <a:ext cx="52" cy="32"/>
              </a:xfrm>
              <a:custGeom>
                <a:avLst/>
                <a:gdLst>
                  <a:gd name="T0" fmla="*/ 50 w 66"/>
                  <a:gd name="T1" fmla="*/ 9 h 43"/>
                  <a:gd name="T2" fmla="*/ 26 w 66"/>
                  <a:gd name="T3" fmla="*/ 9 h 43"/>
                  <a:gd name="T4" fmla="*/ 10 w 66"/>
                  <a:gd name="T5" fmla="*/ 9 h 43"/>
                  <a:gd name="T6" fmla="*/ 8 w 66"/>
                  <a:gd name="T7" fmla="*/ 35 h 43"/>
                  <a:gd name="T8" fmla="*/ 32 w 66"/>
                  <a:gd name="T9" fmla="*/ 43 h 43"/>
                  <a:gd name="T10" fmla="*/ 62 w 66"/>
                  <a:gd name="T11" fmla="*/ 27 h 43"/>
                  <a:gd name="T12" fmla="*/ 50 w 66"/>
                  <a:gd name="T13" fmla="*/ 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43">
                    <a:moveTo>
                      <a:pt x="50" y="9"/>
                    </a:moveTo>
                    <a:cubicBezTo>
                      <a:pt x="40" y="16"/>
                      <a:pt x="36" y="16"/>
                      <a:pt x="26" y="9"/>
                    </a:cubicBezTo>
                    <a:cubicBezTo>
                      <a:pt x="20" y="0"/>
                      <a:pt x="18" y="4"/>
                      <a:pt x="10" y="9"/>
                    </a:cubicBezTo>
                    <a:cubicBezTo>
                      <a:pt x="4" y="17"/>
                      <a:pt x="0" y="21"/>
                      <a:pt x="8" y="35"/>
                    </a:cubicBezTo>
                    <a:cubicBezTo>
                      <a:pt x="12" y="42"/>
                      <a:pt x="32" y="43"/>
                      <a:pt x="32" y="43"/>
                    </a:cubicBezTo>
                    <a:cubicBezTo>
                      <a:pt x="41" y="40"/>
                      <a:pt x="54" y="33"/>
                      <a:pt x="62" y="27"/>
                    </a:cubicBezTo>
                    <a:cubicBezTo>
                      <a:pt x="66" y="15"/>
                      <a:pt x="61" y="15"/>
                      <a:pt x="50" y="9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12" name="Freeform 68"/>
              <p:cNvSpPr>
                <a:spLocks/>
              </p:cNvSpPr>
              <p:nvPr/>
            </p:nvSpPr>
            <p:spPr bwMode="gray">
              <a:xfrm>
                <a:off x="3767" y="1819"/>
                <a:ext cx="90" cy="31"/>
              </a:xfrm>
              <a:custGeom>
                <a:avLst/>
                <a:gdLst>
                  <a:gd name="T0" fmla="*/ 14 w 117"/>
                  <a:gd name="T1" fmla="*/ 0 h 41"/>
                  <a:gd name="T2" fmla="*/ 8 w 117"/>
                  <a:gd name="T3" fmla="*/ 16 h 41"/>
                  <a:gd name="T4" fmla="*/ 50 w 117"/>
                  <a:gd name="T5" fmla="*/ 30 h 41"/>
                  <a:gd name="T6" fmla="*/ 76 w 117"/>
                  <a:gd name="T7" fmla="*/ 36 h 41"/>
                  <a:gd name="T8" fmla="*/ 112 w 117"/>
                  <a:gd name="T9" fmla="*/ 22 h 41"/>
                  <a:gd name="T10" fmla="*/ 78 w 117"/>
                  <a:gd name="T11" fmla="*/ 4 h 41"/>
                  <a:gd name="T12" fmla="*/ 14 w 117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41">
                    <a:moveTo>
                      <a:pt x="14" y="0"/>
                    </a:moveTo>
                    <a:cubicBezTo>
                      <a:pt x="8" y="4"/>
                      <a:pt x="0" y="9"/>
                      <a:pt x="8" y="16"/>
                    </a:cubicBezTo>
                    <a:cubicBezTo>
                      <a:pt x="21" y="27"/>
                      <a:pt x="34" y="28"/>
                      <a:pt x="50" y="30"/>
                    </a:cubicBezTo>
                    <a:cubicBezTo>
                      <a:pt x="66" y="41"/>
                      <a:pt x="57" y="39"/>
                      <a:pt x="76" y="36"/>
                    </a:cubicBezTo>
                    <a:cubicBezTo>
                      <a:pt x="88" y="32"/>
                      <a:pt x="101" y="29"/>
                      <a:pt x="112" y="22"/>
                    </a:cubicBezTo>
                    <a:cubicBezTo>
                      <a:pt x="117" y="6"/>
                      <a:pt x="87" y="5"/>
                      <a:pt x="78" y="4"/>
                    </a:cubicBezTo>
                    <a:cubicBezTo>
                      <a:pt x="17" y="6"/>
                      <a:pt x="34" y="20"/>
                      <a:pt x="14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13" name="Freeform 69"/>
              <p:cNvSpPr>
                <a:spLocks/>
              </p:cNvSpPr>
              <p:nvPr/>
            </p:nvSpPr>
            <p:spPr bwMode="gray">
              <a:xfrm>
                <a:off x="3859" y="1818"/>
                <a:ext cx="47" cy="24"/>
              </a:xfrm>
              <a:custGeom>
                <a:avLst/>
                <a:gdLst>
                  <a:gd name="T0" fmla="*/ 32 w 62"/>
                  <a:gd name="T1" fmla="*/ 4 h 32"/>
                  <a:gd name="T2" fmla="*/ 62 w 62"/>
                  <a:gd name="T3" fmla="*/ 10 h 32"/>
                  <a:gd name="T4" fmla="*/ 30 w 62"/>
                  <a:gd name="T5" fmla="*/ 32 h 32"/>
                  <a:gd name="T6" fmla="*/ 6 w 62"/>
                  <a:gd name="T7" fmla="*/ 22 h 32"/>
                  <a:gd name="T8" fmla="*/ 32 w 62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32">
                    <a:moveTo>
                      <a:pt x="32" y="4"/>
                    </a:moveTo>
                    <a:cubicBezTo>
                      <a:pt x="44" y="0"/>
                      <a:pt x="53" y="1"/>
                      <a:pt x="62" y="10"/>
                    </a:cubicBezTo>
                    <a:cubicBezTo>
                      <a:pt x="59" y="23"/>
                      <a:pt x="42" y="28"/>
                      <a:pt x="30" y="32"/>
                    </a:cubicBezTo>
                    <a:cubicBezTo>
                      <a:pt x="15" y="22"/>
                      <a:pt x="23" y="25"/>
                      <a:pt x="6" y="22"/>
                    </a:cubicBezTo>
                    <a:cubicBezTo>
                      <a:pt x="0" y="4"/>
                      <a:pt x="14" y="8"/>
                      <a:pt x="32" y="4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14" name="Freeform 70"/>
              <p:cNvSpPr>
                <a:spLocks/>
              </p:cNvSpPr>
              <p:nvPr/>
            </p:nvSpPr>
            <p:spPr bwMode="gray">
              <a:xfrm>
                <a:off x="3838" y="1847"/>
                <a:ext cx="38" cy="16"/>
              </a:xfrm>
              <a:custGeom>
                <a:avLst/>
                <a:gdLst>
                  <a:gd name="T0" fmla="*/ 20 w 49"/>
                  <a:gd name="T1" fmla="*/ 1 h 23"/>
                  <a:gd name="T2" fmla="*/ 6 w 49"/>
                  <a:gd name="T3" fmla="*/ 5 h 23"/>
                  <a:gd name="T4" fmla="*/ 38 w 49"/>
                  <a:gd name="T5" fmla="*/ 23 h 23"/>
                  <a:gd name="T6" fmla="*/ 20 w 49"/>
                  <a:gd name="T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23">
                    <a:moveTo>
                      <a:pt x="20" y="1"/>
                    </a:moveTo>
                    <a:cubicBezTo>
                      <a:pt x="15" y="2"/>
                      <a:pt x="8" y="0"/>
                      <a:pt x="6" y="5"/>
                    </a:cubicBezTo>
                    <a:cubicBezTo>
                      <a:pt x="0" y="19"/>
                      <a:pt x="32" y="21"/>
                      <a:pt x="38" y="23"/>
                    </a:cubicBezTo>
                    <a:cubicBezTo>
                      <a:pt x="49" y="6"/>
                      <a:pt x="35" y="3"/>
                      <a:pt x="20" y="1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15" name="Freeform 71"/>
              <p:cNvSpPr>
                <a:spLocks/>
              </p:cNvSpPr>
              <p:nvPr/>
            </p:nvSpPr>
            <p:spPr bwMode="gray">
              <a:xfrm>
                <a:off x="4096" y="2070"/>
                <a:ext cx="78" cy="113"/>
              </a:xfrm>
              <a:custGeom>
                <a:avLst/>
                <a:gdLst>
                  <a:gd name="T0" fmla="*/ 6 w 102"/>
                  <a:gd name="T1" fmla="*/ 0 h 152"/>
                  <a:gd name="T2" fmla="*/ 0 w 102"/>
                  <a:gd name="T3" fmla="*/ 18 h 152"/>
                  <a:gd name="T4" fmla="*/ 14 w 102"/>
                  <a:gd name="T5" fmla="*/ 42 h 152"/>
                  <a:gd name="T6" fmla="*/ 32 w 102"/>
                  <a:gd name="T7" fmla="*/ 72 h 152"/>
                  <a:gd name="T8" fmla="*/ 36 w 102"/>
                  <a:gd name="T9" fmla="*/ 104 h 152"/>
                  <a:gd name="T10" fmla="*/ 80 w 102"/>
                  <a:gd name="T11" fmla="*/ 152 h 152"/>
                  <a:gd name="T12" fmla="*/ 86 w 102"/>
                  <a:gd name="T13" fmla="*/ 124 h 152"/>
                  <a:gd name="T14" fmla="*/ 74 w 102"/>
                  <a:gd name="T15" fmla="*/ 102 h 152"/>
                  <a:gd name="T16" fmla="*/ 62 w 102"/>
                  <a:gd name="T17" fmla="*/ 92 h 152"/>
                  <a:gd name="T18" fmla="*/ 52 w 102"/>
                  <a:gd name="T19" fmla="*/ 74 h 152"/>
                  <a:gd name="T20" fmla="*/ 42 w 102"/>
                  <a:gd name="T21" fmla="*/ 44 h 152"/>
                  <a:gd name="T22" fmla="*/ 4 w 102"/>
                  <a:gd name="T23" fmla="*/ 12 h 152"/>
                  <a:gd name="T24" fmla="*/ 6 w 102"/>
                  <a:gd name="T2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2" h="152">
                    <a:moveTo>
                      <a:pt x="6" y="0"/>
                    </a:moveTo>
                    <a:cubicBezTo>
                      <a:pt x="4" y="6"/>
                      <a:pt x="0" y="18"/>
                      <a:pt x="0" y="18"/>
                    </a:cubicBezTo>
                    <a:cubicBezTo>
                      <a:pt x="3" y="26"/>
                      <a:pt x="9" y="35"/>
                      <a:pt x="14" y="42"/>
                    </a:cubicBezTo>
                    <a:cubicBezTo>
                      <a:pt x="17" y="58"/>
                      <a:pt x="16" y="69"/>
                      <a:pt x="32" y="72"/>
                    </a:cubicBezTo>
                    <a:cubicBezTo>
                      <a:pt x="44" y="80"/>
                      <a:pt x="40" y="91"/>
                      <a:pt x="36" y="104"/>
                    </a:cubicBezTo>
                    <a:cubicBezTo>
                      <a:pt x="57" y="118"/>
                      <a:pt x="60" y="139"/>
                      <a:pt x="80" y="152"/>
                    </a:cubicBezTo>
                    <a:cubicBezTo>
                      <a:pt x="95" y="148"/>
                      <a:pt x="102" y="135"/>
                      <a:pt x="86" y="124"/>
                    </a:cubicBezTo>
                    <a:cubicBezTo>
                      <a:pt x="72" y="129"/>
                      <a:pt x="78" y="110"/>
                      <a:pt x="74" y="102"/>
                    </a:cubicBezTo>
                    <a:cubicBezTo>
                      <a:pt x="72" y="98"/>
                      <a:pt x="65" y="94"/>
                      <a:pt x="62" y="92"/>
                    </a:cubicBezTo>
                    <a:cubicBezTo>
                      <a:pt x="59" y="82"/>
                      <a:pt x="65" y="65"/>
                      <a:pt x="52" y="74"/>
                    </a:cubicBezTo>
                    <a:cubicBezTo>
                      <a:pt x="46" y="65"/>
                      <a:pt x="47" y="54"/>
                      <a:pt x="42" y="44"/>
                    </a:cubicBezTo>
                    <a:cubicBezTo>
                      <a:pt x="36" y="32"/>
                      <a:pt x="16" y="18"/>
                      <a:pt x="4" y="12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16" name="Freeform 72"/>
              <p:cNvSpPr>
                <a:spLocks/>
              </p:cNvSpPr>
              <p:nvPr/>
            </p:nvSpPr>
            <p:spPr bwMode="gray">
              <a:xfrm>
                <a:off x="4159" y="2187"/>
                <a:ext cx="56" cy="78"/>
              </a:xfrm>
              <a:custGeom>
                <a:avLst/>
                <a:gdLst>
                  <a:gd name="T0" fmla="*/ 64 w 74"/>
                  <a:gd name="T1" fmla="*/ 22 h 103"/>
                  <a:gd name="T2" fmla="*/ 74 w 74"/>
                  <a:gd name="T3" fmla="*/ 40 h 103"/>
                  <a:gd name="T4" fmla="*/ 30 w 74"/>
                  <a:gd name="T5" fmla="*/ 84 h 103"/>
                  <a:gd name="T6" fmla="*/ 32 w 74"/>
                  <a:gd name="T7" fmla="*/ 100 h 103"/>
                  <a:gd name="T8" fmla="*/ 20 w 74"/>
                  <a:gd name="T9" fmla="*/ 94 h 103"/>
                  <a:gd name="T10" fmla="*/ 6 w 74"/>
                  <a:gd name="T11" fmla="*/ 84 h 103"/>
                  <a:gd name="T12" fmla="*/ 0 w 74"/>
                  <a:gd name="T13" fmla="*/ 82 h 103"/>
                  <a:gd name="T14" fmla="*/ 10 w 74"/>
                  <a:gd name="T15" fmla="*/ 58 h 103"/>
                  <a:gd name="T16" fmla="*/ 12 w 74"/>
                  <a:gd name="T17" fmla="*/ 52 h 103"/>
                  <a:gd name="T18" fmla="*/ 2 w 74"/>
                  <a:gd name="T19" fmla="*/ 24 h 103"/>
                  <a:gd name="T20" fmla="*/ 4 w 74"/>
                  <a:gd name="T21" fmla="*/ 14 h 103"/>
                  <a:gd name="T22" fmla="*/ 26 w 74"/>
                  <a:gd name="T23" fmla="*/ 22 h 103"/>
                  <a:gd name="T24" fmla="*/ 36 w 74"/>
                  <a:gd name="T25" fmla="*/ 36 h 103"/>
                  <a:gd name="T26" fmla="*/ 64 w 74"/>
                  <a:gd name="T27" fmla="*/ 2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103">
                    <a:moveTo>
                      <a:pt x="64" y="22"/>
                    </a:moveTo>
                    <a:cubicBezTo>
                      <a:pt x="73" y="36"/>
                      <a:pt x="70" y="29"/>
                      <a:pt x="74" y="40"/>
                    </a:cubicBezTo>
                    <a:cubicBezTo>
                      <a:pt x="70" y="77"/>
                      <a:pt x="68" y="81"/>
                      <a:pt x="30" y="84"/>
                    </a:cubicBezTo>
                    <a:cubicBezTo>
                      <a:pt x="33" y="88"/>
                      <a:pt x="39" y="95"/>
                      <a:pt x="32" y="100"/>
                    </a:cubicBezTo>
                    <a:cubicBezTo>
                      <a:pt x="28" y="103"/>
                      <a:pt x="24" y="95"/>
                      <a:pt x="20" y="94"/>
                    </a:cubicBezTo>
                    <a:cubicBezTo>
                      <a:pt x="17" y="84"/>
                      <a:pt x="20" y="89"/>
                      <a:pt x="6" y="84"/>
                    </a:cubicBezTo>
                    <a:cubicBezTo>
                      <a:pt x="4" y="83"/>
                      <a:pt x="0" y="82"/>
                      <a:pt x="0" y="82"/>
                    </a:cubicBezTo>
                    <a:cubicBezTo>
                      <a:pt x="3" y="73"/>
                      <a:pt x="7" y="67"/>
                      <a:pt x="10" y="58"/>
                    </a:cubicBezTo>
                    <a:cubicBezTo>
                      <a:pt x="11" y="56"/>
                      <a:pt x="12" y="52"/>
                      <a:pt x="12" y="52"/>
                    </a:cubicBezTo>
                    <a:cubicBezTo>
                      <a:pt x="10" y="42"/>
                      <a:pt x="8" y="33"/>
                      <a:pt x="2" y="24"/>
                    </a:cubicBezTo>
                    <a:cubicBezTo>
                      <a:pt x="3" y="21"/>
                      <a:pt x="2" y="17"/>
                      <a:pt x="4" y="14"/>
                    </a:cubicBezTo>
                    <a:cubicBezTo>
                      <a:pt x="11" y="0"/>
                      <a:pt x="18" y="19"/>
                      <a:pt x="26" y="22"/>
                    </a:cubicBezTo>
                    <a:cubicBezTo>
                      <a:pt x="31" y="36"/>
                      <a:pt x="26" y="33"/>
                      <a:pt x="36" y="36"/>
                    </a:cubicBezTo>
                    <a:cubicBezTo>
                      <a:pt x="45" y="30"/>
                      <a:pt x="55" y="28"/>
                      <a:pt x="64" y="22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17" name="Freeform 73"/>
              <p:cNvSpPr>
                <a:spLocks/>
              </p:cNvSpPr>
              <p:nvPr/>
            </p:nvSpPr>
            <p:spPr bwMode="gray">
              <a:xfrm>
                <a:off x="4122" y="2267"/>
                <a:ext cx="111" cy="188"/>
              </a:xfrm>
              <a:custGeom>
                <a:avLst/>
                <a:gdLst>
                  <a:gd name="T0" fmla="*/ 82 w 146"/>
                  <a:gd name="T1" fmla="*/ 100 h 252"/>
                  <a:gd name="T2" fmla="*/ 66 w 146"/>
                  <a:gd name="T3" fmla="*/ 106 h 252"/>
                  <a:gd name="T4" fmla="*/ 64 w 146"/>
                  <a:gd name="T5" fmla="*/ 132 h 252"/>
                  <a:gd name="T6" fmla="*/ 22 w 146"/>
                  <a:gd name="T7" fmla="*/ 146 h 252"/>
                  <a:gd name="T8" fmla="*/ 8 w 146"/>
                  <a:gd name="T9" fmla="*/ 168 h 252"/>
                  <a:gd name="T10" fmla="*/ 20 w 146"/>
                  <a:gd name="T11" fmla="*/ 182 h 252"/>
                  <a:gd name="T12" fmla="*/ 8 w 146"/>
                  <a:gd name="T13" fmla="*/ 198 h 252"/>
                  <a:gd name="T14" fmla="*/ 24 w 146"/>
                  <a:gd name="T15" fmla="*/ 252 h 252"/>
                  <a:gd name="T16" fmla="*/ 28 w 146"/>
                  <a:gd name="T17" fmla="*/ 214 h 252"/>
                  <a:gd name="T18" fmla="*/ 22 w 146"/>
                  <a:gd name="T19" fmla="*/ 192 h 252"/>
                  <a:gd name="T20" fmla="*/ 42 w 146"/>
                  <a:gd name="T21" fmla="*/ 176 h 252"/>
                  <a:gd name="T22" fmla="*/ 52 w 146"/>
                  <a:gd name="T23" fmla="*/ 158 h 252"/>
                  <a:gd name="T24" fmla="*/ 66 w 146"/>
                  <a:gd name="T25" fmla="*/ 174 h 252"/>
                  <a:gd name="T26" fmla="*/ 44 w 146"/>
                  <a:gd name="T27" fmla="*/ 190 h 252"/>
                  <a:gd name="T28" fmla="*/ 56 w 146"/>
                  <a:gd name="T29" fmla="*/ 200 h 252"/>
                  <a:gd name="T30" fmla="*/ 68 w 146"/>
                  <a:gd name="T31" fmla="*/ 178 h 252"/>
                  <a:gd name="T32" fmla="*/ 84 w 146"/>
                  <a:gd name="T33" fmla="*/ 184 h 252"/>
                  <a:gd name="T34" fmla="*/ 104 w 146"/>
                  <a:gd name="T35" fmla="*/ 148 h 252"/>
                  <a:gd name="T36" fmla="*/ 114 w 146"/>
                  <a:gd name="T37" fmla="*/ 156 h 252"/>
                  <a:gd name="T38" fmla="*/ 136 w 146"/>
                  <a:gd name="T39" fmla="*/ 148 h 252"/>
                  <a:gd name="T40" fmla="*/ 146 w 146"/>
                  <a:gd name="T41" fmla="*/ 130 h 252"/>
                  <a:gd name="T42" fmla="*/ 142 w 146"/>
                  <a:gd name="T43" fmla="*/ 110 h 252"/>
                  <a:gd name="T44" fmla="*/ 134 w 146"/>
                  <a:gd name="T45" fmla="*/ 98 h 252"/>
                  <a:gd name="T46" fmla="*/ 122 w 146"/>
                  <a:gd name="T47" fmla="*/ 40 h 252"/>
                  <a:gd name="T48" fmla="*/ 94 w 146"/>
                  <a:gd name="T49" fmla="*/ 0 h 252"/>
                  <a:gd name="T50" fmla="*/ 78 w 146"/>
                  <a:gd name="T51" fmla="*/ 12 h 252"/>
                  <a:gd name="T52" fmla="*/ 96 w 146"/>
                  <a:gd name="T53" fmla="*/ 34 h 252"/>
                  <a:gd name="T54" fmla="*/ 96 w 146"/>
                  <a:gd name="T55" fmla="*/ 64 h 252"/>
                  <a:gd name="T56" fmla="*/ 82 w 146"/>
                  <a:gd name="T57" fmla="*/ 10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6" h="252">
                    <a:moveTo>
                      <a:pt x="82" y="100"/>
                    </a:moveTo>
                    <a:cubicBezTo>
                      <a:pt x="70" y="88"/>
                      <a:pt x="69" y="92"/>
                      <a:pt x="66" y="106"/>
                    </a:cubicBezTo>
                    <a:cubicBezTo>
                      <a:pt x="65" y="115"/>
                      <a:pt x="68" y="124"/>
                      <a:pt x="64" y="132"/>
                    </a:cubicBezTo>
                    <a:cubicBezTo>
                      <a:pt x="63" y="133"/>
                      <a:pt x="28" y="142"/>
                      <a:pt x="22" y="146"/>
                    </a:cubicBezTo>
                    <a:cubicBezTo>
                      <a:pt x="18" y="157"/>
                      <a:pt x="18" y="162"/>
                      <a:pt x="8" y="168"/>
                    </a:cubicBezTo>
                    <a:cubicBezTo>
                      <a:pt x="0" y="180"/>
                      <a:pt x="7" y="180"/>
                      <a:pt x="20" y="182"/>
                    </a:cubicBezTo>
                    <a:cubicBezTo>
                      <a:pt x="17" y="190"/>
                      <a:pt x="15" y="193"/>
                      <a:pt x="8" y="198"/>
                    </a:cubicBezTo>
                    <a:cubicBezTo>
                      <a:pt x="10" y="214"/>
                      <a:pt x="9" y="242"/>
                      <a:pt x="24" y="252"/>
                    </a:cubicBezTo>
                    <a:cubicBezTo>
                      <a:pt x="42" y="246"/>
                      <a:pt x="31" y="227"/>
                      <a:pt x="28" y="214"/>
                    </a:cubicBezTo>
                    <a:cubicBezTo>
                      <a:pt x="26" y="207"/>
                      <a:pt x="22" y="192"/>
                      <a:pt x="22" y="192"/>
                    </a:cubicBezTo>
                    <a:cubicBezTo>
                      <a:pt x="25" y="180"/>
                      <a:pt x="33" y="182"/>
                      <a:pt x="42" y="176"/>
                    </a:cubicBezTo>
                    <a:cubicBezTo>
                      <a:pt x="44" y="169"/>
                      <a:pt x="52" y="158"/>
                      <a:pt x="52" y="158"/>
                    </a:cubicBezTo>
                    <a:cubicBezTo>
                      <a:pt x="58" y="164"/>
                      <a:pt x="63" y="166"/>
                      <a:pt x="66" y="174"/>
                    </a:cubicBezTo>
                    <a:cubicBezTo>
                      <a:pt x="59" y="178"/>
                      <a:pt x="51" y="188"/>
                      <a:pt x="44" y="190"/>
                    </a:cubicBezTo>
                    <a:cubicBezTo>
                      <a:pt x="36" y="202"/>
                      <a:pt x="46" y="202"/>
                      <a:pt x="56" y="200"/>
                    </a:cubicBezTo>
                    <a:cubicBezTo>
                      <a:pt x="60" y="189"/>
                      <a:pt x="59" y="184"/>
                      <a:pt x="68" y="178"/>
                    </a:cubicBezTo>
                    <a:cubicBezTo>
                      <a:pt x="77" y="181"/>
                      <a:pt x="75" y="187"/>
                      <a:pt x="84" y="184"/>
                    </a:cubicBezTo>
                    <a:cubicBezTo>
                      <a:pt x="92" y="171"/>
                      <a:pt x="91" y="157"/>
                      <a:pt x="104" y="148"/>
                    </a:cubicBezTo>
                    <a:cubicBezTo>
                      <a:pt x="108" y="149"/>
                      <a:pt x="110" y="155"/>
                      <a:pt x="114" y="156"/>
                    </a:cubicBezTo>
                    <a:cubicBezTo>
                      <a:pt x="120" y="158"/>
                      <a:pt x="131" y="151"/>
                      <a:pt x="136" y="148"/>
                    </a:cubicBezTo>
                    <a:cubicBezTo>
                      <a:pt x="145" y="134"/>
                      <a:pt x="142" y="141"/>
                      <a:pt x="146" y="130"/>
                    </a:cubicBezTo>
                    <a:cubicBezTo>
                      <a:pt x="146" y="127"/>
                      <a:pt x="145" y="115"/>
                      <a:pt x="142" y="110"/>
                    </a:cubicBezTo>
                    <a:cubicBezTo>
                      <a:pt x="140" y="106"/>
                      <a:pt x="134" y="98"/>
                      <a:pt x="134" y="98"/>
                    </a:cubicBezTo>
                    <a:cubicBezTo>
                      <a:pt x="131" y="78"/>
                      <a:pt x="142" y="53"/>
                      <a:pt x="122" y="40"/>
                    </a:cubicBezTo>
                    <a:cubicBezTo>
                      <a:pt x="112" y="26"/>
                      <a:pt x="109" y="10"/>
                      <a:pt x="94" y="0"/>
                    </a:cubicBezTo>
                    <a:cubicBezTo>
                      <a:pt x="87" y="4"/>
                      <a:pt x="86" y="9"/>
                      <a:pt x="78" y="12"/>
                    </a:cubicBezTo>
                    <a:cubicBezTo>
                      <a:pt x="67" y="29"/>
                      <a:pt x="80" y="31"/>
                      <a:pt x="96" y="34"/>
                    </a:cubicBezTo>
                    <a:cubicBezTo>
                      <a:pt x="103" y="44"/>
                      <a:pt x="100" y="53"/>
                      <a:pt x="96" y="64"/>
                    </a:cubicBezTo>
                    <a:cubicBezTo>
                      <a:pt x="96" y="68"/>
                      <a:pt x="95" y="106"/>
                      <a:pt x="82" y="10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18" name="Freeform 74"/>
              <p:cNvSpPr>
                <a:spLocks/>
              </p:cNvSpPr>
              <p:nvPr/>
            </p:nvSpPr>
            <p:spPr bwMode="gray">
              <a:xfrm>
                <a:off x="3034" y="1765"/>
                <a:ext cx="53" cy="30"/>
              </a:xfrm>
              <a:custGeom>
                <a:avLst/>
                <a:gdLst>
                  <a:gd name="T0" fmla="*/ 59 w 70"/>
                  <a:gd name="T1" fmla="*/ 0 h 40"/>
                  <a:gd name="T2" fmla="*/ 65 w 70"/>
                  <a:gd name="T3" fmla="*/ 20 h 40"/>
                  <a:gd name="T4" fmla="*/ 41 w 70"/>
                  <a:gd name="T5" fmla="*/ 24 h 40"/>
                  <a:gd name="T6" fmla="*/ 31 w 70"/>
                  <a:gd name="T7" fmla="*/ 40 h 40"/>
                  <a:gd name="T8" fmla="*/ 7 w 70"/>
                  <a:gd name="T9" fmla="*/ 38 h 40"/>
                  <a:gd name="T10" fmla="*/ 1 w 70"/>
                  <a:gd name="T11" fmla="*/ 36 h 40"/>
                  <a:gd name="T12" fmla="*/ 33 w 70"/>
                  <a:gd name="T13" fmla="*/ 20 h 40"/>
                  <a:gd name="T14" fmla="*/ 59 w 70"/>
                  <a:gd name="T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40">
                    <a:moveTo>
                      <a:pt x="59" y="0"/>
                    </a:moveTo>
                    <a:cubicBezTo>
                      <a:pt x="68" y="3"/>
                      <a:pt x="70" y="10"/>
                      <a:pt x="65" y="20"/>
                    </a:cubicBezTo>
                    <a:cubicBezTo>
                      <a:pt x="61" y="27"/>
                      <a:pt x="49" y="23"/>
                      <a:pt x="41" y="24"/>
                    </a:cubicBezTo>
                    <a:cubicBezTo>
                      <a:pt x="36" y="38"/>
                      <a:pt x="41" y="34"/>
                      <a:pt x="31" y="40"/>
                    </a:cubicBezTo>
                    <a:cubicBezTo>
                      <a:pt x="23" y="39"/>
                      <a:pt x="15" y="39"/>
                      <a:pt x="7" y="38"/>
                    </a:cubicBezTo>
                    <a:cubicBezTo>
                      <a:pt x="5" y="38"/>
                      <a:pt x="0" y="38"/>
                      <a:pt x="1" y="36"/>
                    </a:cubicBezTo>
                    <a:cubicBezTo>
                      <a:pt x="7" y="26"/>
                      <a:pt x="23" y="23"/>
                      <a:pt x="33" y="20"/>
                    </a:cubicBezTo>
                    <a:cubicBezTo>
                      <a:pt x="39" y="11"/>
                      <a:pt x="51" y="8"/>
                      <a:pt x="59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19" name="Freeform 75"/>
              <p:cNvSpPr>
                <a:spLocks/>
              </p:cNvSpPr>
              <p:nvPr/>
            </p:nvSpPr>
            <p:spPr bwMode="gray">
              <a:xfrm>
                <a:off x="2924" y="1774"/>
                <a:ext cx="20" cy="22"/>
              </a:xfrm>
              <a:custGeom>
                <a:avLst/>
                <a:gdLst>
                  <a:gd name="T0" fmla="*/ 18 w 26"/>
                  <a:gd name="T1" fmla="*/ 0 h 29"/>
                  <a:gd name="T2" fmla="*/ 0 w 26"/>
                  <a:gd name="T3" fmla="*/ 18 h 29"/>
                  <a:gd name="T4" fmla="*/ 18 w 26"/>
                  <a:gd name="T5" fmla="*/ 26 h 29"/>
                  <a:gd name="T6" fmla="*/ 18 w 26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9">
                    <a:moveTo>
                      <a:pt x="18" y="0"/>
                    </a:moveTo>
                    <a:cubicBezTo>
                      <a:pt x="9" y="6"/>
                      <a:pt x="4" y="7"/>
                      <a:pt x="0" y="18"/>
                    </a:cubicBezTo>
                    <a:cubicBezTo>
                      <a:pt x="7" y="25"/>
                      <a:pt x="9" y="29"/>
                      <a:pt x="18" y="26"/>
                    </a:cubicBezTo>
                    <a:cubicBezTo>
                      <a:pt x="22" y="14"/>
                      <a:pt x="26" y="12"/>
                      <a:pt x="18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20" name="Freeform 76"/>
              <p:cNvSpPr>
                <a:spLocks/>
              </p:cNvSpPr>
              <p:nvPr/>
            </p:nvSpPr>
            <p:spPr bwMode="gray">
              <a:xfrm>
                <a:off x="2949" y="1773"/>
                <a:ext cx="38" cy="27"/>
              </a:xfrm>
              <a:custGeom>
                <a:avLst/>
                <a:gdLst>
                  <a:gd name="T0" fmla="*/ 14 w 49"/>
                  <a:gd name="T1" fmla="*/ 6 h 36"/>
                  <a:gd name="T2" fmla="*/ 0 w 49"/>
                  <a:gd name="T3" fmla="*/ 18 h 36"/>
                  <a:gd name="T4" fmla="*/ 6 w 49"/>
                  <a:gd name="T5" fmla="*/ 32 h 36"/>
                  <a:gd name="T6" fmla="*/ 18 w 49"/>
                  <a:gd name="T7" fmla="*/ 36 h 36"/>
                  <a:gd name="T8" fmla="*/ 40 w 49"/>
                  <a:gd name="T9" fmla="*/ 26 h 36"/>
                  <a:gd name="T10" fmla="*/ 14 w 49"/>
                  <a:gd name="T1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36">
                    <a:moveTo>
                      <a:pt x="14" y="6"/>
                    </a:moveTo>
                    <a:cubicBezTo>
                      <a:pt x="11" y="14"/>
                      <a:pt x="7" y="13"/>
                      <a:pt x="0" y="18"/>
                    </a:cubicBezTo>
                    <a:cubicBezTo>
                      <a:pt x="1" y="22"/>
                      <a:pt x="2" y="29"/>
                      <a:pt x="6" y="32"/>
                    </a:cubicBezTo>
                    <a:cubicBezTo>
                      <a:pt x="10" y="34"/>
                      <a:pt x="18" y="36"/>
                      <a:pt x="18" y="36"/>
                    </a:cubicBezTo>
                    <a:cubicBezTo>
                      <a:pt x="24" y="27"/>
                      <a:pt x="30" y="28"/>
                      <a:pt x="40" y="26"/>
                    </a:cubicBezTo>
                    <a:cubicBezTo>
                      <a:pt x="49" y="0"/>
                      <a:pt x="26" y="18"/>
                      <a:pt x="14" y="6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21" name="Freeform 77"/>
              <p:cNvSpPr>
                <a:spLocks/>
              </p:cNvSpPr>
              <p:nvPr/>
            </p:nvSpPr>
            <p:spPr bwMode="gray">
              <a:xfrm>
                <a:off x="3012" y="1764"/>
                <a:ext cx="20" cy="16"/>
              </a:xfrm>
              <a:custGeom>
                <a:avLst/>
                <a:gdLst>
                  <a:gd name="T0" fmla="*/ 11 w 27"/>
                  <a:gd name="T1" fmla="*/ 0 h 22"/>
                  <a:gd name="T2" fmla="*/ 3 w 27"/>
                  <a:gd name="T3" fmla="*/ 12 h 22"/>
                  <a:gd name="T4" fmla="*/ 19 w 27"/>
                  <a:gd name="T5" fmla="*/ 22 h 22"/>
                  <a:gd name="T6" fmla="*/ 11 w 27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2">
                    <a:moveTo>
                      <a:pt x="11" y="0"/>
                    </a:moveTo>
                    <a:cubicBezTo>
                      <a:pt x="8" y="4"/>
                      <a:pt x="0" y="8"/>
                      <a:pt x="3" y="12"/>
                    </a:cubicBezTo>
                    <a:cubicBezTo>
                      <a:pt x="6" y="17"/>
                      <a:pt x="19" y="22"/>
                      <a:pt x="19" y="22"/>
                    </a:cubicBezTo>
                    <a:cubicBezTo>
                      <a:pt x="27" y="10"/>
                      <a:pt x="15" y="11"/>
                      <a:pt x="11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22" name="Freeform 78"/>
              <p:cNvSpPr>
                <a:spLocks/>
              </p:cNvSpPr>
              <p:nvPr/>
            </p:nvSpPr>
            <p:spPr bwMode="gray">
              <a:xfrm>
                <a:off x="2993" y="1782"/>
                <a:ext cx="15" cy="13"/>
              </a:xfrm>
              <a:custGeom>
                <a:avLst/>
                <a:gdLst>
                  <a:gd name="T0" fmla="*/ 11 w 20"/>
                  <a:gd name="T1" fmla="*/ 0 h 18"/>
                  <a:gd name="T2" fmla="*/ 9 w 20"/>
                  <a:gd name="T3" fmla="*/ 18 h 18"/>
                  <a:gd name="T4" fmla="*/ 11 w 20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18">
                    <a:moveTo>
                      <a:pt x="11" y="0"/>
                    </a:moveTo>
                    <a:cubicBezTo>
                      <a:pt x="1" y="14"/>
                      <a:pt x="0" y="9"/>
                      <a:pt x="9" y="18"/>
                    </a:cubicBezTo>
                    <a:cubicBezTo>
                      <a:pt x="20" y="14"/>
                      <a:pt x="16" y="18"/>
                      <a:pt x="11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23" name="Freeform 79"/>
              <p:cNvSpPr>
                <a:spLocks/>
              </p:cNvSpPr>
              <p:nvPr/>
            </p:nvSpPr>
            <p:spPr bwMode="gray">
              <a:xfrm>
                <a:off x="4162" y="1798"/>
                <a:ext cx="18" cy="33"/>
              </a:xfrm>
              <a:custGeom>
                <a:avLst/>
                <a:gdLst>
                  <a:gd name="T0" fmla="*/ 24 w 24"/>
                  <a:gd name="T1" fmla="*/ 0 h 44"/>
                  <a:gd name="T2" fmla="*/ 8 w 24"/>
                  <a:gd name="T3" fmla="*/ 16 h 44"/>
                  <a:gd name="T4" fmla="*/ 0 w 24"/>
                  <a:gd name="T5" fmla="*/ 34 h 44"/>
                  <a:gd name="T6" fmla="*/ 16 w 24"/>
                  <a:gd name="T7" fmla="*/ 40 h 44"/>
                  <a:gd name="T8" fmla="*/ 24 w 2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4">
                    <a:moveTo>
                      <a:pt x="24" y="0"/>
                    </a:moveTo>
                    <a:cubicBezTo>
                      <a:pt x="19" y="7"/>
                      <a:pt x="15" y="11"/>
                      <a:pt x="8" y="16"/>
                    </a:cubicBezTo>
                    <a:cubicBezTo>
                      <a:pt x="4" y="21"/>
                      <a:pt x="0" y="34"/>
                      <a:pt x="0" y="34"/>
                    </a:cubicBezTo>
                    <a:cubicBezTo>
                      <a:pt x="3" y="44"/>
                      <a:pt x="7" y="42"/>
                      <a:pt x="16" y="40"/>
                    </a:cubicBezTo>
                    <a:cubicBezTo>
                      <a:pt x="20" y="27"/>
                      <a:pt x="24" y="14"/>
                      <a:pt x="24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24" name="Freeform 80"/>
              <p:cNvSpPr>
                <a:spLocks/>
              </p:cNvSpPr>
              <p:nvPr/>
            </p:nvSpPr>
            <p:spPr bwMode="gray">
              <a:xfrm>
                <a:off x="3256" y="3244"/>
                <a:ext cx="31" cy="18"/>
              </a:xfrm>
              <a:custGeom>
                <a:avLst/>
                <a:gdLst>
                  <a:gd name="T0" fmla="*/ 30 w 41"/>
                  <a:gd name="T1" fmla="*/ 0 h 24"/>
                  <a:gd name="T2" fmla="*/ 26 w 41"/>
                  <a:gd name="T3" fmla="*/ 24 h 24"/>
                  <a:gd name="T4" fmla="*/ 30 w 41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4">
                    <a:moveTo>
                      <a:pt x="30" y="0"/>
                    </a:moveTo>
                    <a:cubicBezTo>
                      <a:pt x="4" y="4"/>
                      <a:pt x="0" y="17"/>
                      <a:pt x="26" y="24"/>
                    </a:cubicBezTo>
                    <a:cubicBezTo>
                      <a:pt x="41" y="19"/>
                      <a:pt x="38" y="10"/>
                      <a:pt x="30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25" name="Freeform 81"/>
              <p:cNvSpPr>
                <a:spLocks/>
              </p:cNvSpPr>
              <p:nvPr/>
            </p:nvSpPr>
            <p:spPr bwMode="gray">
              <a:xfrm>
                <a:off x="3297" y="3237"/>
                <a:ext cx="10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26" name="Freeform 82"/>
              <p:cNvSpPr>
                <a:spLocks/>
              </p:cNvSpPr>
              <p:nvPr/>
            </p:nvSpPr>
            <p:spPr bwMode="gray">
              <a:xfrm>
                <a:off x="3228" y="3084"/>
                <a:ext cx="9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27" name="Freeform 83"/>
              <p:cNvSpPr>
                <a:spLocks/>
              </p:cNvSpPr>
              <p:nvPr/>
            </p:nvSpPr>
            <p:spPr bwMode="gray">
              <a:xfrm>
                <a:off x="3289" y="3011"/>
                <a:ext cx="12" cy="19"/>
              </a:xfrm>
              <a:custGeom>
                <a:avLst/>
                <a:gdLst>
                  <a:gd name="T0" fmla="*/ 6 w 14"/>
                  <a:gd name="T1" fmla="*/ 0 h 25"/>
                  <a:gd name="T2" fmla="*/ 0 w 14"/>
                  <a:gd name="T3" fmla="*/ 13 h 25"/>
                  <a:gd name="T4" fmla="*/ 12 w 14"/>
                  <a:gd name="T5" fmla="*/ 24 h 25"/>
                  <a:gd name="T6" fmla="*/ 6 w 14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5">
                    <a:moveTo>
                      <a:pt x="6" y="0"/>
                    </a:moveTo>
                    <a:cubicBezTo>
                      <a:pt x="4" y="5"/>
                      <a:pt x="3" y="9"/>
                      <a:pt x="0" y="13"/>
                    </a:cubicBezTo>
                    <a:cubicBezTo>
                      <a:pt x="1" y="24"/>
                      <a:pt x="1" y="25"/>
                      <a:pt x="12" y="24"/>
                    </a:cubicBezTo>
                    <a:cubicBezTo>
                      <a:pt x="14" y="12"/>
                      <a:pt x="8" y="10"/>
                      <a:pt x="6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28" name="Freeform 84"/>
              <p:cNvSpPr>
                <a:spLocks/>
              </p:cNvSpPr>
              <p:nvPr/>
            </p:nvSpPr>
            <p:spPr bwMode="gray">
              <a:xfrm>
                <a:off x="3265" y="3010"/>
                <a:ext cx="11" cy="19"/>
              </a:xfrm>
              <a:custGeom>
                <a:avLst/>
                <a:gdLst>
                  <a:gd name="T0" fmla="*/ 6 w 14"/>
                  <a:gd name="T1" fmla="*/ 0 h 25"/>
                  <a:gd name="T2" fmla="*/ 0 w 14"/>
                  <a:gd name="T3" fmla="*/ 13 h 25"/>
                  <a:gd name="T4" fmla="*/ 12 w 14"/>
                  <a:gd name="T5" fmla="*/ 24 h 25"/>
                  <a:gd name="T6" fmla="*/ 6 w 14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5">
                    <a:moveTo>
                      <a:pt x="6" y="0"/>
                    </a:moveTo>
                    <a:cubicBezTo>
                      <a:pt x="4" y="5"/>
                      <a:pt x="3" y="9"/>
                      <a:pt x="0" y="13"/>
                    </a:cubicBezTo>
                    <a:cubicBezTo>
                      <a:pt x="1" y="24"/>
                      <a:pt x="1" y="25"/>
                      <a:pt x="12" y="24"/>
                    </a:cubicBezTo>
                    <a:cubicBezTo>
                      <a:pt x="14" y="12"/>
                      <a:pt x="8" y="10"/>
                      <a:pt x="6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29" name="Freeform 85"/>
              <p:cNvSpPr>
                <a:spLocks/>
              </p:cNvSpPr>
              <p:nvPr/>
            </p:nvSpPr>
            <p:spPr bwMode="gray">
              <a:xfrm>
                <a:off x="3253" y="3032"/>
                <a:ext cx="11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30" name="Freeform 86"/>
              <p:cNvSpPr>
                <a:spLocks/>
              </p:cNvSpPr>
              <p:nvPr/>
            </p:nvSpPr>
            <p:spPr bwMode="gray">
              <a:xfrm>
                <a:off x="3228" y="3066"/>
                <a:ext cx="9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31" name="Freeform 87"/>
              <p:cNvSpPr>
                <a:spLocks/>
              </p:cNvSpPr>
              <p:nvPr/>
            </p:nvSpPr>
            <p:spPr bwMode="gray">
              <a:xfrm>
                <a:off x="3247" y="3053"/>
                <a:ext cx="11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32" name="Freeform 88"/>
              <p:cNvSpPr>
                <a:spLocks/>
              </p:cNvSpPr>
              <p:nvPr/>
            </p:nvSpPr>
            <p:spPr bwMode="gray">
              <a:xfrm>
                <a:off x="2496" y="2069"/>
                <a:ext cx="10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33" name="Freeform 89"/>
              <p:cNvSpPr>
                <a:spLocks/>
              </p:cNvSpPr>
              <p:nvPr/>
            </p:nvSpPr>
            <p:spPr bwMode="gray">
              <a:xfrm>
                <a:off x="2189" y="1819"/>
                <a:ext cx="2112" cy="1637"/>
              </a:xfrm>
              <a:custGeom>
                <a:avLst/>
                <a:gdLst>
                  <a:gd name="T0" fmla="*/ 452 w 2060"/>
                  <a:gd name="T1" fmla="*/ 653 h 1644"/>
                  <a:gd name="T2" fmla="*/ 333 w 2060"/>
                  <a:gd name="T3" fmla="*/ 595 h 1644"/>
                  <a:gd name="T4" fmla="*/ 158 w 2060"/>
                  <a:gd name="T5" fmla="*/ 645 h 1644"/>
                  <a:gd name="T6" fmla="*/ 46 w 2060"/>
                  <a:gd name="T7" fmla="*/ 759 h 1644"/>
                  <a:gd name="T8" fmla="*/ 12 w 2060"/>
                  <a:gd name="T9" fmla="*/ 941 h 1644"/>
                  <a:gd name="T10" fmla="*/ 146 w 2060"/>
                  <a:gd name="T11" fmla="*/ 1059 h 1644"/>
                  <a:gd name="T12" fmla="*/ 308 w 2060"/>
                  <a:gd name="T13" fmla="*/ 1041 h 1644"/>
                  <a:gd name="T14" fmla="*/ 396 w 2060"/>
                  <a:gd name="T15" fmla="*/ 1138 h 1644"/>
                  <a:gd name="T16" fmla="*/ 452 w 2060"/>
                  <a:gd name="T17" fmla="*/ 1447 h 1644"/>
                  <a:gd name="T18" fmla="*/ 497 w 2060"/>
                  <a:gd name="T19" fmla="*/ 1628 h 1644"/>
                  <a:gd name="T20" fmla="*/ 704 w 2060"/>
                  <a:gd name="T21" fmla="*/ 1574 h 1644"/>
                  <a:gd name="T22" fmla="*/ 817 w 2060"/>
                  <a:gd name="T23" fmla="*/ 1380 h 1644"/>
                  <a:gd name="T24" fmla="*/ 885 w 2060"/>
                  <a:gd name="T25" fmla="*/ 1153 h 1644"/>
                  <a:gd name="T26" fmla="*/ 998 w 2060"/>
                  <a:gd name="T27" fmla="*/ 999 h 1644"/>
                  <a:gd name="T28" fmla="*/ 796 w 2060"/>
                  <a:gd name="T29" fmla="*/ 856 h 1644"/>
                  <a:gd name="T30" fmla="*/ 817 w 2060"/>
                  <a:gd name="T31" fmla="*/ 819 h 1644"/>
                  <a:gd name="T32" fmla="*/ 1003 w 2060"/>
                  <a:gd name="T33" fmla="*/ 916 h 1644"/>
                  <a:gd name="T34" fmla="*/ 1098 w 2060"/>
                  <a:gd name="T35" fmla="*/ 792 h 1644"/>
                  <a:gd name="T36" fmla="*/ 1046 w 2060"/>
                  <a:gd name="T37" fmla="*/ 763 h 1644"/>
                  <a:gd name="T38" fmla="*/ 929 w 2060"/>
                  <a:gd name="T39" fmla="*/ 716 h 1644"/>
                  <a:gd name="T40" fmla="*/ 1141 w 2060"/>
                  <a:gd name="T41" fmla="*/ 761 h 1644"/>
                  <a:gd name="T42" fmla="*/ 1296 w 2060"/>
                  <a:gd name="T43" fmla="*/ 852 h 1644"/>
                  <a:gd name="T44" fmla="*/ 1373 w 2060"/>
                  <a:gd name="T45" fmla="*/ 1033 h 1644"/>
                  <a:gd name="T46" fmla="*/ 1608 w 2060"/>
                  <a:gd name="T47" fmla="*/ 847 h 1644"/>
                  <a:gd name="T48" fmla="*/ 1704 w 2060"/>
                  <a:gd name="T49" fmla="*/ 1030 h 1644"/>
                  <a:gd name="T50" fmla="*/ 1707 w 2060"/>
                  <a:gd name="T51" fmla="*/ 874 h 1644"/>
                  <a:gd name="T52" fmla="*/ 1759 w 2060"/>
                  <a:gd name="T53" fmla="*/ 800 h 1644"/>
                  <a:gd name="T54" fmla="*/ 1783 w 2060"/>
                  <a:gd name="T55" fmla="*/ 544 h 1644"/>
                  <a:gd name="T56" fmla="*/ 1824 w 2060"/>
                  <a:gd name="T57" fmla="*/ 528 h 1644"/>
                  <a:gd name="T58" fmla="*/ 1844 w 2060"/>
                  <a:gd name="T59" fmla="*/ 427 h 1644"/>
                  <a:gd name="T60" fmla="*/ 1805 w 2060"/>
                  <a:gd name="T61" fmla="*/ 226 h 1644"/>
                  <a:gd name="T62" fmla="*/ 1899 w 2060"/>
                  <a:gd name="T63" fmla="*/ 108 h 1644"/>
                  <a:gd name="T64" fmla="*/ 1947 w 2060"/>
                  <a:gd name="T65" fmla="*/ 209 h 1644"/>
                  <a:gd name="T66" fmla="*/ 1943 w 2060"/>
                  <a:gd name="T67" fmla="*/ 123 h 1644"/>
                  <a:gd name="T68" fmla="*/ 1975 w 2060"/>
                  <a:gd name="T69" fmla="*/ 51 h 1644"/>
                  <a:gd name="T70" fmla="*/ 2038 w 2060"/>
                  <a:gd name="T71" fmla="*/ 0 h 1644"/>
                  <a:gd name="T72" fmla="*/ 1820 w 2060"/>
                  <a:gd name="T73" fmla="*/ 63 h 1644"/>
                  <a:gd name="T74" fmla="*/ 1583 w 2060"/>
                  <a:gd name="T75" fmla="*/ 83 h 1644"/>
                  <a:gd name="T76" fmla="*/ 1349 w 2060"/>
                  <a:gd name="T77" fmla="*/ 30 h 1644"/>
                  <a:gd name="T78" fmla="*/ 1132 w 2060"/>
                  <a:gd name="T79" fmla="*/ 65 h 1644"/>
                  <a:gd name="T80" fmla="*/ 1040 w 2060"/>
                  <a:gd name="T81" fmla="*/ 170 h 1644"/>
                  <a:gd name="T82" fmla="*/ 926 w 2060"/>
                  <a:gd name="T83" fmla="*/ 137 h 1644"/>
                  <a:gd name="T84" fmla="*/ 758 w 2060"/>
                  <a:gd name="T85" fmla="*/ 183 h 1644"/>
                  <a:gd name="T86" fmla="*/ 667 w 2060"/>
                  <a:gd name="T87" fmla="*/ 140 h 1644"/>
                  <a:gd name="T88" fmla="*/ 364 w 2060"/>
                  <a:gd name="T89" fmla="*/ 248 h 1644"/>
                  <a:gd name="T90" fmla="*/ 535 w 2060"/>
                  <a:gd name="T91" fmla="*/ 213 h 1644"/>
                  <a:gd name="T92" fmla="*/ 638 w 2060"/>
                  <a:gd name="T93" fmla="*/ 276 h 1644"/>
                  <a:gd name="T94" fmla="*/ 443 w 2060"/>
                  <a:gd name="T95" fmla="*/ 357 h 1644"/>
                  <a:gd name="T96" fmla="*/ 275 w 2060"/>
                  <a:gd name="T97" fmla="*/ 416 h 1644"/>
                  <a:gd name="T98" fmla="*/ 167 w 2060"/>
                  <a:gd name="T99" fmla="*/ 537 h 1644"/>
                  <a:gd name="T100" fmla="*/ 283 w 2060"/>
                  <a:gd name="T101" fmla="*/ 552 h 1644"/>
                  <a:gd name="T102" fmla="*/ 381 w 2060"/>
                  <a:gd name="T103" fmla="*/ 573 h 1644"/>
                  <a:gd name="T104" fmla="*/ 493 w 2060"/>
                  <a:gd name="T105" fmla="*/ 590 h 1644"/>
                  <a:gd name="T106" fmla="*/ 487 w 2060"/>
                  <a:gd name="T107" fmla="*/ 512 h 1644"/>
                  <a:gd name="T108" fmla="*/ 592 w 2060"/>
                  <a:gd name="T109" fmla="*/ 548 h 1644"/>
                  <a:gd name="T110" fmla="*/ 686 w 2060"/>
                  <a:gd name="T111" fmla="*/ 470 h 1644"/>
                  <a:gd name="T112" fmla="*/ 772 w 2060"/>
                  <a:gd name="T113" fmla="*/ 480 h 1644"/>
                  <a:gd name="T114" fmla="*/ 639 w 2060"/>
                  <a:gd name="T115" fmla="*/ 598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60" h="1644">
                    <a:moveTo>
                      <a:pt x="697" y="677"/>
                    </a:moveTo>
                    <a:cubicBezTo>
                      <a:pt x="659" y="675"/>
                      <a:pt x="652" y="669"/>
                      <a:pt x="618" y="667"/>
                    </a:cubicBezTo>
                    <a:cubicBezTo>
                      <a:pt x="607" y="666"/>
                      <a:pt x="594" y="661"/>
                      <a:pt x="582" y="658"/>
                    </a:cubicBezTo>
                    <a:cubicBezTo>
                      <a:pt x="577" y="655"/>
                      <a:pt x="568" y="650"/>
                      <a:pt x="568" y="650"/>
                    </a:cubicBezTo>
                    <a:cubicBezTo>
                      <a:pt x="551" y="652"/>
                      <a:pt x="557" y="655"/>
                      <a:pt x="546" y="658"/>
                    </a:cubicBezTo>
                    <a:cubicBezTo>
                      <a:pt x="540" y="667"/>
                      <a:pt x="542" y="669"/>
                      <a:pt x="546" y="677"/>
                    </a:cubicBezTo>
                    <a:cubicBezTo>
                      <a:pt x="548" y="680"/>
                      <a:pt x="550" y="686"/>
                      <a:pt x="550" y="686"/>
                    </a:cubicBezTo>
                    <a:cubicBezTo>
                      <a:pt x="526" y="694"/>
                      <a:pt x="506" y="678"/>
                      <a:pt x="488" y="670"/>
                    </a:cubicBezTo>
                    <a:cubicBezTo>
                      <a:pt x="481" y="653"/>
                      <a:pt x="472" y="655"/>
                      <a:pt x="452" y="653"/>
                    </a:cubicBezTo>
                    <a:cubicBezTo>
                      <a:pt x="446" y="648"/>
                      <a:pt x="444" y="648"/>
                      <a:pt x="437" y="650"/>
                    </a:cubicBezTo>
                    <a:cubicBezTo>
                      <a:pt x="427" y="647"/>
                      <a:pt x="433" y="648"/>
                      <a:pt x="423" y="642"/>
                    </a:cubicBezTo>
                    <a:cubicBezTo>
                      <a:pt x="421" y="641"/>
                      <a:pt x="418" y="639"/>
                      <a:pt x="418" y="639"/>
                    </a:cubicBezTo>
                    <a:cubicBezTo>
                      <a:pt x="416" y="638"/>
                      <a:pt x="413" y="633"/>
                      <a:pt x="413" y="630"/>
                    </a:cubicBezTo>
                    <a:cubicBezTo>
                      <a:pt x="415" y="625"/>
                      <a:pt x="418" y="616"/>
                      <a:pt x="418" y="616"/>
                    </a:cubicBezTo>
                    <a:cubicBezTo>
                      <a:pt x="416" y="592"/>
                      <a:pt x="421" y="588"/>
                      <a:pt x="398" y="591"/>
                    </a:cubicBezTo>
                    <a:cubicBezTo>
                      <a:pt x="390" y="598"/>
                      <a:pt x="390" y="595"/>
                      <a:pt x="381" y="592"/>
                    </a:cubicBezTo>
                    <a:cubicBezTo>
                      <a:pt x="370" y="592"/>
                      <a:pt x="361" y="595"/>
                      <a:pt x="348" y="597"/>
                    </a:cubicBezTo>
                    <a:cubicBezTo>
                      <a:pt x="344" y="595"/>
                      <a:pt x="337" y="597"/>
                      <a:pt x="333" y="595"/>
                    </a:cubicBezTo>
                    <a:cubicBezTo>
                      <a:pt x="331" y="594"/>
                      <a:pt x="330" y="592"/>
                      <a:pt x="328" y="592"/>
                    </a:cubicBezTo>
                    <a:cubicBezTo>
                      <a:pt x="314" y="591"/>
                      <a:pt x="296" y="597"/>
                      <a:pt x="283" y="602"/>
                    </a:cubicBezTo>
                    <a:cubicBezTo>
                      <a:pt x="276" y="603"/>
                      <a:pt x="268" y="606"/>
                      <a:pt x="260" y="608"/>
                    </a:cubicBezTo>
                    <a:cubicBezTo>
                      <a:pt x="255" y="609"/>
                      <a:pt x="246" y="613"/>
                      <a:pt x="246" y="613"/>
                    </a:cubicBezTo>
                    <a:cubicBezTo>
                      <a:pt x="228" y="611"/>
                      <a:pt x="209" y="609"/>
                      <a:pt x="189" y="611"/>
                    </a:cubicBezTo>
                    <a:cubicBezTo>
                      <a:pt x="184" y="613"/>
                      <a:pt x="180" y="614"/>
                      <a:pt x="175" y="617"/>
                    </a:cubicBezTo>
                    <a:cubicBezTo>
                      <a:pt x="173" y="619"/>
                      <a:pt x="173" y="620"/>
                      <a:pt x="173" y="622"/>
                    </a:cubicBezTo>
                    <a:cubicBezTo>
                      <a:pt x="172" y="623"/>
                      <a:pt x="169" y="623"/>
                      <a:pt x="169" y="625"/>
                    </a:cubicBezTo>
                    <a:cubicBezTo>
                      <a:pt x="163" y="634"/>
                      <a:pt x="167" y="641"/>
                      <a:pt x="158" y="645"/>
                    </a:cubicBezTo>
                    <a:cubicBezTo>
                      <a:pt x="153" y="648"/>
                      <a:pt x="149" y="652"/>
                      <a:pt x="144" y="655"/>
                    </a:cubicBezTo>
                    <a:cubicBezTo>
                      <a:pt x="141" y="656"/>
                      <a:pt x="135" y="659"/>
                      <a:pt x="135" y="659"/>
                    </a:cubicBezTo>
                    <a:cubicBezTo>
                      <a:pt x="133" y="664"/>
                      <a:pt x="130" y="666"/>
                      <a:pt x="130" y="669"/>
                    </a:cubicBezTo>
                    <a:cubicBezTo>
                      <a:pt x="128" y="677"/>
                      <a:pt x="132" y="691"/>
                      <a:pt x="124" y="698"/>
                    </a:cubicBezTo>
                    <a:cubicBezTo>
                      <a:pt x="118" y="703"/>
                      <a:pt x="108" y="709"/>
                      <a:pt x="101" y="711"/>
                    </a:cubicBezTo>
                    <a:cubicBezTo>
                      <a:pt x="101" y="711"/>
                      <a:pt x="90" y="716"/>
                      <a:pt x="87" y="716"/>
                    </a:cubicBezTo>
                    <a:cubicBezTo>
                      <a:pt x="85" y="717"/>
                      <a:pt x="82" y="717"/>
                      <a:pt x="82" y="717"/>
                    </a:cubicBezTo>
                    <a:cubicBezTo>
                      <a:pt x="76" y="725"/>
                      <a:pt x="68" y="733"/>
                      <a:pt x="60" y="738"/>
                    </a:cubicBezTo>
                    <a:cubicBezTo>
                      <a:pt x="56" y="745"/>
                      <a:pt x="53" y="755"/>
                      <a:pt x="46" y="759"/>
                    </a:cubicBezTo>
                    <a:cubicBezTo>
                      <a:pt x="43" y="764"/>
                      <a:pt x="37" y="767"/>
                      <a:pt x="31" y="773"/>
                    </a:cubicBezTo>
                    <a:cubicBezTo>
                      <a:pt x="26" y="780"/>
                      <a:pt x="25" y="789"/>
                      <a:pt x="23" y="797"/>
                    </a:cubicBezTo>
                    <a:cubicBezTo>
                      <a:pt x="20" y="803"/>
                      <a:pt x="19" y="809"/>
                      <a:pt x="17" y="816"/>
                    </a:cubicBezTo>
                    <a:cubicBezTo>
                      <a:pt x="15" y="817"/>
                      <a:pt x="14" y="824"/>
                      <a:pt x="14" y="824"/>
                    </a:cubicBezTo>
                    <a:cubicBezTo>
                      <a:pt x="15" y="831"/>
                      <a:pt x="26" y="842"/>
                      <a:pt x="26" y="842"/>
                    </a:cubicBezTo>
                    <a:cubicBezTo>
                      <a:pt x="26" y="847"/>
                      <a:pt x="17" y="855"/>
                      <a:pt x="17" y="855"/>
                    </a:cubicBezTo>
                    <a:cubicBezTo>
                      <a:pt x="14" y="863"/>
                      <a:pt x="17" y="867"/>
                      <a:pt x="25" y="870"/>
                    </a:cubicBezTo>
                    <a:cubicBezTo>
                      <a:pt x="28" y="884"/>
                      <a:pt x="17" y="902"/>
                      <a:pt x="6" y="909"/>
                    </a:cubicBezTo>
                    <a:cubicBezTo>
                      <a:pt x="0" y="927"/>
                      <a:pt x="5" y="927"/>
                      <a:pt x="12" y="941"/>
                    </a:cubicBezTo>
                    <a:cubicBezTo>
                      <a:pt x="23" y="963"/>
                      <a:pt x="29" y="969"/>
                      <a:pt x="53" y="977"/>
                    </a:cubicBezTo>
                    <a:cubicBezTo>
                      <a:pt x="60" y="986"/>
                      <a:pt x="56" y="983"/>
                      <a:pt x="63" y="989"/>
                    </a:cubicBezTo>
                    <a:cubicBezTo>
                      <a:pt x="62" y="994"/>
                      <a:pt x="59" y="997"/>
                      <a:pt x="59" y="1002"/>
                    </a:cubicBezTo>
                    <a:cubicBezTo>
                      <a:pt x="57" y="1009"/>
                      <a:pt x="70" y="1020"/>
                      <a:pt x="74" y="1027"/>
                    </a:cubicBezTo>
                    <a:cubicBezTo>
                      <a:pt x="77" y="1031"/>
                      <a:pt x="91" y="1036"/>
                      <a:pt x="91" y="1036"/>
                    </a:cubicBezTo>
                    <a:cubicBezTo>
                      <a:pt x="94" y="1036"/>
                      <a:pt x="96" y="1036"/>
                      <a:pt x="98" y="1034"/>
                    </a:cubicBezTo>
                    <a:cubicBezTo>
                      <a:pt x="99" y="1034"/>
                      <a:pt x="98" y="1031"/>
                      <a:pt x="99" y="1030"/>
                    </a:cubicBezTo>
                    <a:cubicBezTo>
                      <a:pt x="101" y="1030"/>
                      <a:pt x="107" y="1038"/>
                      <a:pt x="108" y="1038"/>
                    </a:cubicBezTo>
                    <a:cubicBezTo>
                      <a:pt x="119" y="1047"/>
                      <a:pt x="133" y="1055"/>
                      <a:pt x="146" y="1059"/>
                    </a:cubicBezTo>
                    <a:cubicBezTo>
                      <a:pt x="149" y="1067"/>
                      <a:pt x="152" y="1066"/>
                      <a:pt x="159" y="1064"/>
                    </a:cubicBezTo>
                    <a:cubicBezTo>
                      <a:pt x="163" y="1061"/>
                      <a:pt x="166" y="1059"/>
                      <a:pt x="169" y="1058"/>
                    </a:cubicBezTo>
                    <a:cubicBezTo>
                      <a:pt x="172" y="1056"/>
                      <a:pt x="178" y="1055"/>
                      <a:pt x="178" y="1055"/>
                    </a:cubicBezTo>
                    <a:cubicBezTo>
                      <a:pt x="192" y="1059"/>
                      <a:pt x="209" y="1061"/>
                      <a:pt x="224" y="1063"/>
                    </a:cubicBezTo>
                    <a:cubicBezTo>
                      <a:pt x="231" y="1067"/>
                      <a:pt x="229" y="1070"/>
                      <a:pt x="238" y="1069"/>
                    </a:cubicBezTo>
                    <a:cubicBezTo>
                      <a:pt x="238" y="1063"/>
                      <a:pt x="238" y="1056"/>
                      <a:pt x="238" y="1050"/>
                    </a:cubicBezTo>
                    <a:cubicBezTo>
                      <a:pt x="241" y="1041"/>
                      <a:pt x="257" y="1059"/>
                      <a:pt x="260" y="1061"/>
                    </a:cubicBezTo>
                    <a:cubicBezTo>
                      <a:pt x="266" y="1050"/>
                      <a:pt x="279" y="1052"/>
                      <a:pt x="291" y="1050"/>
                    </a:cubicBezTo>
                    <a:cubicBezTo>
                      <a:pt x="297" y="1049"/>
                      <a:pt x="302" y="1044"/>
                      <a:pt x="308" y="1041"/>
                    </a:cubicBezTo>
                    <a:cubicBezTo>
                      <a:pt x="319" y="1042"/>
                      <a:pt x="330" y="1045"/>
                      <a:pt x="341" y="1049"/>
                    </a:cubicBezTo>
                    <a:cubicBezTo>
                      <a:pt x="342" y="1050"/>
                      <a:pt x="344" y="1055"/>
                      <a:pt x="344" y="1058"/>
                    </a:cubicBezTo>
                    <a:cubicBezTo>
                      <a:pt x="344" y="1061"/>
                      <a:pt x="342" y="1067"/>
                      <a:pt x="342" y="1067"/>
                    </a:cubicBezTo>
                    <a:cubicBezTo>
                      <a:pt x="347" y="1070"/>
                      <a:pt x="355" y="1072"/>
                      <a:pt x="361" y="1075"/>
                    </a:cubicBezTo>
                    <a:cubicBezTo>
                      <a:pt x="362" y="1075"/>
                      <a:pt x="365" y="1077"/>
                      <a:pt x="365" y="1077"/>
                    </a:cubicBezTo>
                    <a:cubicBezTo>
                      <a:pt x="375" y="1074"/>
                      <a:pt x="384" y="1074"/>
                      <a:pt x="393" y="1080"/>
                    </a:cubicBezTo>
                    <a:cubicBezTo>
                      <a:pt x="396" y="1083"/>
                      <a:pt x="398" y="1088"/>
                      <a:pt x="401" y="1092"/>
                    </a:cubicBezTo>
                    <a:cubicBezTo>
                      <a:pt x="404" y="1095"/>
                      <a:pt x="407" y="1102"/>
                      <a:pt x="407" y="1102"/>
                    </a:cubicBezTo>
                    <a:cubicBezTo>
                      <a:pt x="404" y="1114"/>
                      <a:pt x="399" y="1127"/>
                      <a:pt x="396" y="1138"/>
                    </a:cubicBezTo>
                    <a:cubicBezTo>
                      <a:pt x="393" y="1147"/>
                      <a:pt x="395" y="1141"/>
                      <a:pt x="389" y="1152"/>
                    </a:cubicBezTo>
                    <a:cubicBezTo>
                      <a:pt x="387" y="1153"/>
                      <a:pt x="385" y="1156"/>
                      <a:pt x="385" y="1156"/>
                    </a:cubicBezTo>
                    <a:cubicBezTo>
                      <a:pt x="389" y="1185"/>
                      <a:pt x="396" y="1180"/>
                      <a:pt x="410" y="1197"/>
                    </a:cubicBezTo>
                    <a:cubicBezTo>
                      <a:pt x="427" y="1219"/>
                      <a:pt x="440" y="1239"/>
                      <a:pt x="447" y="1266"/>
                    </a:cubicBezTo>
                    <a:cubicBezTo>
                      <a:pt x="446" y="1280"/>
                      <a:pt x="452" y="1314"/>
                      <a:pt x="435" y="1325"/>
                    </a:cubicBezTo>
                    <a:cubicBezTo>
                      <a:pt x="427" y="1347"/>
                      <a:pt x="433" y="1325"/>
                      <a:pt x="430" y="1367"/>
                    </a:cubicBezTo>
                    <a:cubicBezTo>
                      <a:pt x="429" y="1377"/>
                      <a:pt x="421" y="1381"/>
                      <a:pt x="418" y="1391"/>
                    </a:cubicBezTo>
                    <a:cubicBezTo>
                      <a:pt x="421" y="1413"/>
                      <a:pt x="430" y="1422"/>
                      <a:pt x="446" y="1438"/>
                    </a:cubicBezTo>
                    <a:cubicBezTo>
                      <a:pt x="449" y="1441"/>
                      <a:pt x="450" y="1442"/>
                      <a:pt x="452" y="1447"/>
                    </a:cubicBezTo>
                    <a:cubicBezTo>
                      <a:pt x="454" y="1450"/>
                      <a:pt x="455" y="1456"/>
                      <a:pt x="455" y="1456"/>
                    </a:cubicBezTo>
                    <a:cubicBezTo>
                      <a:pt x="457" y="1475"/>
                      <a:pt x="458" y="1488"/>
                      <a:pt x="460" y="1505"/>
                    </a:cubicBezTo>
                    <a:cubicBezTo>
                      <a:pt x="461" y="1514"/>
                      <a:pt x="461" y="1511"/>
                      <a:pt x="464" y="1522"/>
                    </a:cubicBezTo>
                    <a:cubicBezTo>
                      <a:pt x="466" y="1524"/>
                      <a:pt x="466" y="1527"/>
                      <a:pt x="466" y="1527"/>
                    </a:cubicBezTo>
                    <a:cubicBezTo>
                      <a:pt x="468" y="1542"/>
                      <a:pt x="469" y="1552"/>
                      <a:pt x="481" y="1561"/>
                    </a:cubicBezTo>
                    <a:cubicBezTo>
                      <a:pt x="485" y="1566"/>
                      <a:pt x="488" y="1569"/>
                      <a:pt x="494" y="1572"/>
                    </a:cubicBezTo>
                    <a:cubicBezTo>
                      <a:pt x="497" y="1585"/>
                      <a:pt x="503" y="1597"/>
                      <a:pt x="506" y="1610"/>
                    </a:cubicBezTo>
                    <a:cubicBezTo>
                      <a:pt x="506" y="1614"/>
                      <a:pt x="508" y="1619"/>
                      <a:pt x="505" y="1622"/>
                    </a:cubicBezTo>
                    <a:cubicBezTo>
                      <a:pt x="503" y="1625"/>
                      <a:pt x="497" y="1628"/>
                      <a:pt x="497" y="1628"/>
                    </a:cubicBezTo>
                    <a:cubicBezTo>
                      <a:pt x="488" y="1642"/>
                      <a:pt x="509" y="1644"/>
                      <a:pt x="517" y="1644"/>
                    </a:cubicBezTo>
                    <a:cubicBezTo>
                      <a:pt x="539" y="1639"/>
                      <a:pt x="557" y="1635"/>
                      <a:pt x="579" y="1633"/>
                    </a:cubicBezTo>
                    <a:cubicBezTo>
                      <a:pt x="598" y="1630"/>
                      <a:pt x="613" y="1627"/>
                      <a:pt x="632" y="1624"/>
                    </a:cubicBezTo>
                    <a:cubicBezTo>
                      <a:pt x="635" y="1624"/>
                      <a:pt x="638" y="1622"/>
                      <a:pt x="641" y="1621"/>
                    </a:cubicBezTo>
                    <a:cubicBezTo>
                      <a:pt x="642" y="1621"/>
                      <a:pt x="644" y="1619"/>
                      <a:pt x="646" y="1617"/>
                    </a:cubicBezTo>
                    <a:cubicBezTo>
                      <a:pt x="649" y="1617"/>
                      <a:pt x="655" y="1616"/>
                      <a:pt x="655" y="1616"/>
                    </a:cubicBezTo>
                    <a:cubicBezTo>
                      <a:pt x="659" y="1610"/>
                      <a:pt x="664" y="1603"/>
                      <a:pt x="670" y="1600"/>
                    </a:cubicBezTo>
                    <a:cubicBezTo>
                      <a:pt x="675" y="1594"/>
                      <a:pt x="678" y="1591"/>
                      <a:pt x="683" y="1588"/>
                    </a:cubicBezTo>
                    <a:cubicBezTo>
                      <a:pt x="687" y="1581"/>
                      <a:pt x="697" y="1577"/>
                      <a:pt x="704" y="1574"/>
                    </a:cubicBezTo>
                    <a:cubicBezTo>
                      <a:pt x="715" y="1563"/>
                      <a:pt x="726" y="1550"/>
                      <a:pt x="731" y="1535"/>
                    </a:cubicBezTo>
                    <a:cubicBezTo>
                      <a:pt x="731" y="1531"/>
                      <a:pt x="729" y="1528"/>
                      <a:pt x="729" y="1525"/>
                    </a:cubicBezTo>
                    <a:cubicBezTo>
                      <a:pt x="729" y="1494"/>
                      <a:pt x="737" y="1505"/>
                      <a:pt x="754" y="1494"/>
                    </a:cubicBezTo>
                    <a:cubicBezTo>
                      <a:pt x="759" y="1488"/>
                      <a:pt x="762" y="1483"/>
                      <a:pt x="765" y="1475"/>
                    </a:cubicBezTo>
                    <a:cubicBezTo>
                      <a:pt x="763" y="1458"/>
                      <a:pt x="765" y="1439"/>
                      <a:pt x="755" y="1424"/>
                    </a:cubicBezTo>
                    <a:cubicBezTo>
                      <a:pt x="759" y="1413"/>
                      <a:pt x="771" y="1419"/>
                      <a:pt x="779" y="1422"/>
                    </a:cubicBezTo>
                    <a:cubicBezTo>
                      <a:pt x="782" y="1427"/>
                      <a:pt x="782" y="1435"/>
                      <a:pt x="785" y="1427"/>
                    </a:cubicBezTo>
                    <a:cubicBezTo>
                      <a:pt x="786" y="1416"/>
                      <a:pt x="786" y="1405"/>
                      <a:pt x="786" y="1396"/>
                    </a:cubicBezTo>
                    <a:cubicBezTo>
                      <a:pt x="788" y="1386"/>
                      <a:pt x="810" y="1385"/>
                      <a:pt x="817" y="1380"/>
                    </a:cubicBezTo>
                    <a:cubicBezTo>
                      <a:pt x="820" y="1374"/>
                      <a:pt x="831" y="1367"/>
                      <a:pt x="837" y="1363"/>
                    </a:cubicBezTo>
                    <a:cubicBezTo>
                      <a:pt x="841" y="1361"/>
                      <a:pt x="847" y="1356"/>
                      <a:pt x="847" y="1356"/>
                    </a:cubicBezTo>
                    <a:cubicBezTo>
                      <a:pt x="855" y="1345"/>
                      <a:pt x="845" y="1333"/>
                      <a:pt x="844" y="1320"/>
                    </a:cubicBezTo>
                    <a:cubicBezTo>
                      <a:pt x="845" y="1310"/>
                      <a:pt x="847" y="1308"/>
                      <a:pt x="850" y="1299"/>
                    </a:cubicBezTo>
                    <a:cubicBezTo>
                      <a:pt x="847" y="1288"/>
                      <a:pt x="842" y="1288"/>
                      <a:pt x="834" y="1280"/>
                    </a:cubicBezTo>
                    <a:cubicBezTo>
                      <a:pt x="833" y="1275"/>
                      <a:pt x="830" y="1266"/>
                      <a:pt x="830" y="1266"/>
                    </a:cubicBezTo>
                    <a:cubicBezTo>
                      <a:pt x="831" y="1250"/>
                      <a:pt x="831" y="1236"/>
                      <a:pt x="831" y="1220"/>
                    </a:cubicBezTo>
                    <a:cubicBezTo>
                      <a:pt x="833" y="1192"/>
                      <a:pt x="861" y="1183"/>
                      <a:pt x="876" y="1166"/>
                    </a:cubicBezTo>
                    <a:cubicBezTo>
                      <a:pt x="879" y="1160"/>
                      <a:pt x="884" y="1160"/>
                      <a:pt x="885" y="1153"/>
                    </a:cubicBezTo>
                    <a:cubicBezTo>
                      <a:pt x="890" y="1144"/>
                      <a:pt x="889" y="1142"/>
                      <a:pt x="895" y="1136"/>
                    </a:cubicBezTo>
                    <a:cubicBezTo>
                      <a:pt x="898" y="1127"/>
                      <a:pt x="906" y="1114"/>
                      <a:pt x="915" y="1111"/>
                    </a:cubicBezTo>
                    <a:cubicBezTo>
                      <a:pt x="920" y="1105"/>
                      <a:pt x="924" y="1099"/>
                      <a:pt x="930" y="1094"/>
                    </a:cubicBezTo>
                    <a:cubicBezTo>
                      <a:pt x="935" y="1089"/>
                      <a:pt x="938" y="1089"/>
                      <a:pt x="943" y="1084"/>
                    </a:cubicBezTo>
                    <a:cubicBezTo>
                      <a:pt x="947" y="1080"/>
                      <a:pt x="949" y="1078"/>
                      <a:pt x="955" y="1077"/>
                    </a:cubicBezTo>
                    <a:cubicBezTo>
                      <a:pt x="961" y="1066"/>
                      <a:pt x="958" y="1069"/>
                      <a:pt x="966" y="1064"/>
                    </a:cubicBezTo>
                    <a:cubicBezTo>
                      <a:pt x="972" y="1055"/>
                      <a:pt x="978" y="1045"/>
                      <a:pt x="983" y="1036"/>
                    </a:cubicBezTo>
                    <a:cubicBezTo>
                      <a:pt x="988" y="1030"/>
                      <a:pt x="989" y="1019"/>
                      <a:pt x="991" y="1013"/>
                    </a:cubicBezTo>
                    <a:cubicBezTo>
                      <a:pt x="994" y="1003"/>
                      <a:pt x="992" y="1009"/>
                      <a:pt x="998" y="999"/>
                    </a:cubicBezTo>
                    <a:cubicBezTo>
                      <a:pt x="1003" y="992"/>
                      <a:pt x="1003" y="984"/>
                      <a:pt x="1005" y="977"/>
                    </a:cubicBezTo>
                    <a:cubicBezTo>
                      <a:pt x="1003" y="966"/>
                      <a:pt x="1000" y="970"/>
                      <a:pt x="989" y="974"/>
                    </a:cubicBezTo>
                    <a:cubicBezTo>
                      <a:pt x="971" y="986"/>
                      <a:pt x="941" y="983"/>
                      <a:pt x="921" y="983"/>
                    </a:cubicBezTo>
                    <a:cubicBezTo>
                      <a:pt x="892" y="981"/>
                      <a:pt x="895" y="977"/>
                      <a:pt x="878" y="961"/>
                    </a:cubicBezTo>
                    <a:cubicBezTo>
                      <a:pt x="875" y="949"/>
                      <a:pt x="867" y="944"/>
                      <a:pt x="858" y="936"/>
                    </a:cubicBezTo>
                    <a:cubicBezTo>
                      <a:pt x="853" y="933"/>
                      <a:pt x="844" y="930"/>
                      <a:pt x="844" y="930"/>
                    </a:cubicBezTo>
                    <a:cubicBezTo>
                      <a:pt x="837" y="909"/>
                      <a:pt x="828" y="891"/>
                      <a:pt x="817" y="872"/>
                    </a:cubicBezTo>
                    <a:cubicBezTo>
                      <a:pt x="811" y="866"/>
                      <a:pt x="816" y="869"/>
                      <a:pt x="805" y="863"/>
                    </a:cubicBezTo>
                    <a:cubicBezTo>
                      <a:pt x="802" y="859"/>
                      <a:pt x="796" y="856"/>
                      <a:pt x="796" y="856"/>
                    </a:cubicBezTo>
                    <a:cubicBezTo>
                      <a:pt x="786" y="842"/>
                      <a:pt x="794" y="825"/>
                      <a:pt x="785" y="813"/>
                    </a:cubicBezTo>
                    <a:cubicBezTo>
                      <a:pt x="774" y="794"/>
                      <a:pt x="759" y="772"/>
                      <a:pt x="745" y="758"/>
                    </a:cubicBezTo>
                    <a:cubicBezTo>
                      <a:pt x="742" y="744"/>
                      <a:pt x="737" y="736"/>
                      <a:pt x="729" y="723"/>
                    </a:cubicBezTo>
                    <a:cubicBezTo>
                      <a:pt x="726" y="720"/>
                      <a:pt x="723" y="709"/>
                      <a:pt x="723" y="709"/>
                    </a:cubicBezTo>
                    <a:cubicBezTo>
                      <a:pt x="740" y="705"/>
                      <a:pt x="757" y="733"/>
                      <a:pt x="766" y="744"/>
                    </a:cubicBezTo>
                    <a:cubicBezTo>
                      <a:pt x="771" y="758"/>
                      <a:pt x="771" y="759"/>
                      <a:pt x="786" y="764"/>
                    </a:cubicBezTo>
                    <a:cubicBezTo>
                      <a:pt x="793" y="766"/>
                      <a:pt x="800" y="773"/>
                      <a:pt x="800" y="773"/>
                    </a:cubicBezTo>
                    <a:cubicBezTo>
                      <a:pt x="803" y="780"/>
                      <a:pt x="808" y="784"/>
                      <a:pt x="813" y="791"/>
                    </a:cubicBezTo>
                    <a:cubicBezTo>
                      <a:pt x="813" y="803"/>
                      <a:pt x="814" y="809"/>
                      <a:pt x="817" y="819"/>
                    </a:cubicBezTo>
                    <a:cubicBezTo>
                      <a:pt x="819" y="842"/>
                      <a:pt x="820" y="841"/>
                      <a:pt x="839" y="847"/>
                    </a:cubicBezTo>
                    <a:cubicBezTo>
                      <a:pt x="844" y="852"/>
                      <a:pt x="847" y="856"/>
                      <a:pt x="851" y="861"/>
                    </a:cubicBezTo>
                    <a:cubicBezTo>
                      <a:pt x="851" y="863"/>
                      <a:pt x="853" y="864"/>
                      <a:pt x="853" y="866"/>
                    </a:cubicBezTo>
                    <a:cubicBezTo>
                      <a:pt x="853" y="869"/>
                      <a:pt x="853" y="874"/>
                      <a:pt x="855" y="877"/>
                    </a:cubicBezTo>
                    <a:cubicBezTo>
                      <a:pt x="856" y="884"/>
                      <a:pt x="870" y="889"/>
                      <a:pt x="875" y="894"/>
                    </a:cubicBezTo>
                    <a:cubicBezTo>
                      <a:pt x="887" y="927"/>
                      <a:pt x="870" y="945"/>
                      <a:pt x="910" y="955"/>
                    </a:cubicBezTo>
                    <a:cubicBezTo>
                      <a:pt x="921" y="953"/>
                      <a:pt x="926" y="955"/>
                      <a:pt x="933" y="949"/>
                    </a:cubicBezTo>
                    <a:cubicBezTo>
                      <a:pt x="938" y="942"/>
                      <a:pt x="944" y="941"/>
                      <a:pt x="951" y="936"/>
                    </a:cubicBezTo>
                    <a:cubicBezTo>
                      <a:pt x="972" y="924"/>
                      <a:pt x="978" y="920"/>
                      <a:pt x="1003" y="916"/>
                    </a:cubicBezTo>
                    <a:cubicBezTo>
                      <a:pt x="1009" y="914"/>
                      <a:pt x="1017" y="911"/>
                      <a:pt x="1025" y="909"/>
                    </a:cubicBezTo>
                    <a:cubicBezTo>
                      <a:pt x="1031" y="906"/>
                      <a:pt x="1036" y="899"/>
                      <a:pt x="1042" y="897"/>
                    </a:cubicBezTo>
                    <a:cubicBezTo>
                      <a:pt x="1051" y="894"/>
                      <a:pt x="1060" y="894"/>
                      <a:pt x="1068" y="888"/>
                    </a:cubicBezTo>
                    <a:cubicBezTo>
                      <a:pt x="1073" y="881"/>
                      <a:pt x="1079" y="877"/>
                      <a:pt x="1084" y="869"/>
                    </a:cubicBezTo>
                    <a:cubicBezTo>
                      <a:pt x="1087" y="861"/>
                      <a:pt x="1088" y="850"/>
                      <a:pt x="1098" y="844"/>
                    </a:cubicBezTo>
                    <a:cubicBezTo>
                      <a:pt x="1104" y="836"/>
                      <a:pt x="1105" y="825"/>
                      <a:pt x="1108" y="816"/>
                    </a:cubicBezTo>
                    <a:cubicBezTo>
                      <a:pt x="1110" y="811"/>
                      <a:pt x="1115" y="808"/>
                      <a:pt x="1116" y="803"/>
                    </a:cubicBezTo>
                    <a:cubicBezTo>
                      <a:pt x="1110" y="800"/>
                      <a:pt x="1110" y="805"/>
                      <a:pt x="1102" y="808"/>
                    </a:cubicBezTo>
                    <a:cubicBezTo>
                      <a:pt x="1099" y="802"/>
                      <a:pt x="1104" y="795"/>
                      <a:pt x="1098" y="792"/>
                    </a:cubicBezTo>
                    <a:cubicBezTo>
                      <a:pt x="1094" y="789"/>
                      <a:pt x="1084" y="788"/>
                      <a:pt x="1084" y="788"/>
                    </a:cubicBezTo>
                    <a:cubicBezTo>
                      <a:pt x="1077" y="780"/>
                      <a:pt x="1076" y="783"/>
                      <a:pt x="1067" y="786"/>
                    </a:cubicBezTo>
                    <a:cubicBezTo>
                      <a:pt x="1064" y="788"/>
                      <a:pt x="1057" y="789"/>
                      <a:pt x="1057" y="789"/>
                    </a:cubicBezTo>
                    <a:cubicBezTo>
                      <a:pt x="1054" y="789"/>
                      <a:pt x="1051" y="789"/>
                      <a:pt x="1048" y="788"/>
                    </a:cubicBezTo>
                    <a:cubicBezTo>
                      <a:pt x="1046" y="786"/>
                      <a:pt x="1045" y="778"/>
                      <a:pt x="1045" y="778"/>
                    </a:cubicBezTo>
                    <a:cubicBezTo>
                      <a:pt x="1046" y="778"/>
                      <a:pt x="1048" y="777"/>
                      <a:pt x="1050" y="775"/>
                    </a:cubicBezTo>
                    <a:cubicBezTo>
                      <a:pt x="1060" y="772"/>
                      <a:pt x="1067" y="778"/>
                      <a:pt x="1060" y="763"/>
                    </a:cubicBezTo>
                    <a:cubicBezTo>
                      <a:pt x="1059" y="763"/>
                      <a:pt x="1057" y="761"/>
                      <a:pt x="1056" y="761"/>
                    </a:cubicBezTo>
                    <a:cubicBezTo>
                      <a:pt x="1053" y="761"/>
                      <a:pt x="1048" y="761"/>
                      <a:pt x="1046" y="763"/>
                    </a:cubicBezTo>
                    <a:cubicBezTo>
                      <a:pt x="1046" y="764"/>
                      <a:pt x="1045" y="766"/>
                      <a:pt x="1043" y="767"/>
                    </a:cubicBezTo>
                    <a:cubicBezTo>
                      <a:pt x="1036" y="775"/>
                      <a:pt x="1025" y="777"/>
                      <a:pt x="1016" y="780"/>
                    </a:cubicBezTo>
                    <a:cubicBezTo>
                      <a:pt x="1011" y="780"/>
                      <a:pt x="1006" y="778"/>
                      <a:pt x="1003" y="777"/>
                    </a:cubicBezTo>
                    <a:cubicBezTo>
                      <a:pt x="1002" y="777"/>
                      <a:pt x="997" y="775"/>
                      <a:pt x="997" y="775"/>
                    </a:cubicBezTo>
                    <a:cubicBezTo>
                      <a:pt x="988" y="763"/>
                      <a:pt x="986" y="761"/>
                      <a:pt x="971" y="758"/>
                    </a:cubicBezTo>
                    <a:cubicBezTo>
                      <a:pt x="971" y="753"/>
                      <a:pt x="974" y="747"/>
                      <a:pt x="971" y="742"/>
                    </a:cubicBezTo>
                    <a:cubicBezTo>
                      <a:pt x="969" y="739"/>
                      <a:pt x="960" y="736"/>
                      <a:pt x="957" y="734"/>
                    </a:cubicBezTo>
                    <a:cubicBezTo>
                      <a:pt x="954" y="733"/>
                      <a:pt x="947" y="731"/>
                      <a:pt x="947" y="731"/>
                    </a:cubicBezTo>
                    <a:cubicBezTo>
                      <a:pt x="941" y="725"/>
                      <a:pt x="935" y="722"/>
                      <a:pt x="929" y="716"/>
                    </a:cubicBezTo>
                    <a:cubicBezTo>
                      <a:pt x="930" y="706"/>
                      <a:pt x="932" y="700"/>
                      <a:pt x="941" y="697"/>
                    </a:cubicBezTo>
                    <a:cubicBezTo>
                      <a:pt x="955" y="698"/>
                      <a:pt x="968" y="702"/>
                      <a:pt x="980" y="705"/>
                    </a:cubicBezTo>
                    <a:cubicBezTo>
                      <a:pt x="986" y="711"/>
                      <a:pt x="988" y="716"/>
                      <a:pt x="995" y="720"/>
                    </a:cubicBezTo>
                    <a:cubicBezTo>
                      <a:pt x="1005" y="734"/>
                      <a:pt x="1012" y="736"/>
                      <a:pt x="1025" y="744"/>
                    </a:cubicBezTo>
                    <a:cubicBezTo>
                      <a:pt x="1033" y="742"/>
                      <a:pt x="1045" y="747"/>
                      <a:pt x="1051" y="741"/>
                    </a:cubicBezTo>
                    <a:cubicBezTo>
                      <a:pt x="1060" y="733"/>
                      <a:pt x="1048" y="738"/>
                      <a:pt x="1059" y="734"/>
                    </a:cubicBezTo>
                    <a:cubicBezTo>
                      <a:pt x="1064" y="738"/>
                      <a:pt x="1068" y="739"/>
                      <a:pt x="1073" y="742"/>
                    </a:cubicBezTo>
                    <a:cubicBezTo>
                      <a:pt x="1079" y="752"/>
                      <a:pt x="1093" y="750"/>
                      <a:pt x="1104" y="753"/>
                    </a:cubicBezTo>
                    <a:cubicBezTo>
                      <a:pt x="1121" y="764"/>
                      <a:pt x="1110" y="759"/>
                      <a:pt x="1141" y="761"/>
                    </a:cubicBezTo>
                    <a:cubicBezTo>
                      <a:pt x="1152" y="763"/>
                      <a:pt x="1156" y="766"/>
                      <a:pt x="1163" y="775"/>
                    </a:cubicBezTo>
                    <a:cubicBezTo>
                      <a:pt x="1159" y="788"/>
                      <a:pt x="1167" y="781"/>
                      <a:pt x="1173" y="777"/>
                    </a:cubicBezTo>
                    <a:cubicBezTo>
                      <a:pt x="1175" y="770"/>
                      <a:pt x="1178" y="770"/>
                      <a:pt x="1181" y="764"/>
                    </a:cubicBezTo>
                    <a:cubicBezTo>
                      <a:pt x="1190" y="767"/>
                      <a:pt x="1189" y="772"/>
                      <a:pt x="1187" y="783"/>
                    </a:cubicBezTo>
                    <a:cubicBezTo>
                      <a:pt x="1195" y="789"/>
                      <a:pt x="1206" y="786"/>
                      <a:pt x="1215" y="789"/>
                    </a:cubicBezTo>
                    <a:cubicBezTo>
                      <a:pt x="1221" y="791"/>
                      <a:pt x="1226" y="797"/>
                      <a:pt x="1234" y="800"/>
                    </a:cubicBezTo>
                    <a:cubicBezTo>
                      <a:pt x="1245" y="803"/>
                      <a:pt x="1255" y="808"/>
                      <a:pt x="1265" y="816"/>
                    </a:cubicBezTo>
                    <a:cubicBezTo>
                      <a:pt x="1268" y="827"/>
                      <a:pt x="1272" y="831"/>
                      <a:pt x="1282" y="834"/>
                    </a:cubicBezTo>
                    <a:cubicBezTo>
                      <a:pt x="1286" y="842"/>
                      <a:pt x="1288" y="847"/>
                      <a:pt x="1296" y="852"/>
                    </a:cubicBezTo>
                    <a:cubicBezTo>
                      <a:pt x="1308" y="849"/>
                      <a:pt x="1302" y="850"/>
                      <a:pt x="1314" y="847"/>
                    </a:cubicBezTo>
                    <a:cubicBezTo>
                      <a:pt x="1316" y="845"/>
                      <a:pt x="1319" y="845"/>
                      <a:pt x="1319" y="845"/>
                    </a:cubicBezTo>
                    <a:cubicBezTo>
                      <a:pt x="1328" y="852"/>
                      <a:pt x="1322" y="842"/>
                      <a:pt x="1319" y="839"/>
                    </a:cubicBezTo>
                    <a:cubicBezTo>
                      <a:pt x="1316" y="844"/>
                      <a:pt x="1311" y="847"/>
                      <a:pt x="1310" y="853"/>
                    </a:cubicBezTo>
                    <a:cubicBezTo>
                      <a:pt x="1310" y="856"/>
                      <a:pt x="1307" y="863"/>
                      <a:pt x="1307" y="863"/>
                    </a:cubicBezTo>
                    <a:cubicBezTo>
                      <a:pt x="1308" y="869"/>
                      <a:pt x="1310" y="880"/>
                      <a:pt x="1319" y="880"/>
                    </a:cubicBezTo>
                    <a:lnTo>
                      <a:pt x="1320" y="916"/>
                    </a:lnTo>
                    <a:lnTo>
                      <a:pt x="1348" y="1005"/>
                    </a:lnTo>
                    <a:lnTo>
                      <a:pt x="1373" y="1033"/>
                    </a:lnTo>
                    <a:lnTo>
                      <a:pt x="1416" y="994"/>
                    </a:lnTo>
                    <a:lnTo>
                      <a:pt x="1413" y="967"/>
                    </a:lnTo>
                    <a:lnTo>
                      <a:pt x="1424" y="959"/>
                    </a:lnTo>
                    <a:lnTo>
                      <a:pt x="1423" y="925"/>
                    </a:lnTo>
                    <a:lnTo>
                      <a:pt x="1452" y="916"/>
                    </a:lnTo>
                    <a:lnTo>
                      <a:pt x="1520" y="855"/>
                    </a:lnTo>
                    <a:lnTo>
                      <a:pt x="1533" y="839"/>
                    </a:lnTo>
                    <a:lnTo>
                      <a:pt x="1588" y="824"/>
                    </a:lnTo>
                    <a:lnTo>
                      <a:pt x="1608" y="847"/>
                    </a:lnTo>
                    <a:lnTo>
                      <a:pt x="1602" y="858"/>
                    </a:lnTo>
                    <a:lnTo>
                      <a:pt x="1619" y="875"/>
                    </a:lnTo>
                    <a:lnTo>
                      <a:pt x="1624" y="899"/>
                    </a:lnTo>
                    <a:lnTo>
                      <a:pt x="1641" y="906"/>
                    </a:lnTo>
                    <a:lnTo>
                      <a:pt x="1677" y="892"/>
                    </a:lnTo>
                    <a:lnTo>
                      <a:pt x="1675" y="975"/>
                    </a:lnTo>
                    <a:lnTo>
                      <a:pt x="1684" y="956"/>
                    </a:lnTo>
                    <a:lnTo>
                      <a:pt x="1707" y="1000"/>
                    </a:lnTo>
                    <a:lnTo>
                      <a:pt x="1704" y="1030"/>
                    </a:lnTo>
                    <a:lnTo>
                      <a:pt x="1718" y="1013"/>
                    </a:lnTo>
                    <a:lnTo>
                      <a:pt x="1721" y="997"/>
                    </a:lnTo>
                    <a:lnTo>
                      <a:pt x="1738" y="972"/>
                    </a:lnTo>
                    <a:lnTo>
                      <a:pt x="1728" y="958"/>
                    </a:lnTo>
                    <a:lnTo>
                      <a:pt x="1737" y="942"/>
                    </a:lnTo>
                    <a:lnTo>
                      <a:pt x="1725" y="913"/>
                    </a:lnTo>
                    <a:lnTo>
                      <a:pt x="1732" y="889"/>
                    </a:lnTo>
                    <a:lnTo>
                      <a:pt x="1715" y="895"/>
                    </a:lnTo>
                    <a:lnTo>
                      <a:pt x="1707" y="874"/>
                    </a:lnTo>
                    <a:lnTo>
                      <a:pt x="1701" y="844"/>
                    </a:lnTo>
                    <a:lnTo>
                      <a:pt x="1714" y="816"/>
                    </a:lnTo>
                    <a:lnTo>
                      <a:pt x="1728" y="834"/>
                    </a:lnTo>
                    <a:lnTo>
                      <a:pt x="1721" y="880"/>
                    </a:lnTo>
                    <a:lnTo>
                      <a:pt x="1738" y="849"/>
                    </a:lnTo>
                    <a:lnTo>
                      <a:pt x="1732" y="824"/>
                    </a:lnTo>
                    <a:lnTo>
                      <a:pt x="1752" y="808"/>
                    </a:lnTo>
                    <a:lnTo>
                      <a:pt x="1752" y="797"/>
                    </a:lnTo>
                    <a:lnTo>
                      <a:pt x="1759" y="800"/>
                    </a:lnTo>
                    <a:lnTo>
                      <a:pt x="1796" y="756"/>
                    </a:lnTo>
                    <a:lnTo>
                      <a:pt x="1805" y="684"/>
                    </a:lnTo>
                    <a:lnTo>
                      <a:pt x="1810" y="655"/>
                    </a:lnTo>
                    <a:lnTo>
                      <a:pt x="1794" y="664"/>
                    </a:lnTo>
                    <a:lnTo>
                      <a:pt x="1788" y="655"/>
                    </a:lnTo>
                    <a:lnTo>
                      <a:pt x="1800" y="638"/>
                    </a:lnTo>
                    <a:lnTo>
                      <a:pt x="1776" y="592"/>
                    </a:lnTo>
                    <a:lnTo>
                      <a:pt x="1763" y="580"/>
                    </a:lnTo>
                    <a:lnTo>
                      <a:pt x="1783" y="544"/>
                    </a:lnTo>
                    <a:lnTo>
                      <a:pt x="1762" y="539"/>
                    </a:lnTo>
                    <a:lnTo>
                      <a:pt x="1743" y="531"/>
                    </a:lnTo>
                    <a:lnTo>
                      <a:pt x="1751" y="503"/>
                    </a:lnTo>
                    <a:lnTo>
                      <a:pt x="1763" y="487"/>
                    </a:lnTo>
                    <a:lnTo>
                      <a:pt x="1766" y="519"/>
                    </a:lnTo>
                    <a:lnTo>
                      <a:pt x="1788" y="498"/>
                    </a:lnTo>
                    <a:lnTo>
                      <a:pt x="1805" y="497"/>
                    </a:lnTo>
                    <a:lnTo>
                      <a:pt x="1797" y="519"/>
                    </a:lnTo>
                    <a:lnTo>
                      <a:pt x="1824" y="528"/>
                    </a:lnTo>
                    <a:lnTo>
                      <a:pt x="1816" y="545"/>
                    </a:lnTo>
                    <a:lnTo>
                      <a:pt x="1830" y="559"/>
                    </a:lnTo>
                    <a:lnTo>
                      <a:pt x="1830" y="588"/>
                    </a:lnTo>
                    <a:lnTo>
                      <a:pt x="1861" y="559"/>
                    </a:lnTo>
                    <a:lnTo>
                      <a:pt x="1850" y="531"/>
                    </a:lnTo>
                    <a:lnTo>
                      <a:pt x="1821" y="489"/>
                    </a:lnTo>
                    <a:lnTo>
                      <a:pt x="1830" y="473"/>
                    </a:lnTo>
                    <a:lnTo>
                      <a:pt x="1824" y="448"/>
                    </a:lnTo>
                    <a:lnTo>
                      <a:pt x="1844" y="427"/>
                    </a:lnTo>
                    <a:lnTo>
                      <a:pt x="1868" y="416"/>
                    </a:lnTo>
                    <a:lnTo>
                      <a:pt x="1867" y="367"/>
                    </a:lnTo>
                    <a:lnTo>
                      <a:pt x="1865" y="333"/>
                    </a:lnTo>
                    <a:lnTo>
                      <a:pt x="1858" y="302"/>
                    </a:lnTo>
                    <a:lnTo>
                      <a:pt x="1830" y="248"/>
                    </a:lnTo>
                    <a:lnTo>
                      <a:pt x="1825" y="275"/>
                    </a:lnTo>
                    <a:lnTo>
                      <a:pt x="1807" y="258"/>
                    </a:lnTo>
                    <a:lnTo>
                      <a:pt x="1790" y="266"/>
                    </a:lnTo>
                    <a:lnTo>
                      <a:pt x="1805" y="226"/>
                    </a:lnTo>
                    <a:lnTo>
                      <a:pt x="1821" y="192"/>
                    </a:lnTo>
                    <a:lnTo>
                      <a:pt x="1850" y="176"/>
                    </a:lnTo>
                    <a:lnTo>
                      <a:pt x="1853" y="161"/>
                    </a:lnTo>
                    <a:lnTo>
                      <a:pt x="1873" y="155"/>
                    </a:lnTo>
                    <a:lnTo>
                      <a:pt x="1873" y="170"/>
                    </a:lnTo>
                    <a:lnTo>
                      <a:pt x="1896" y="145"/>
                    </a:lnTo>
                    <a:lnTo>
                      <a:pt x="1882" y="139"/>
                    </a:lnTo>
                    <a:lnTo>
                      <a:pt x="1882" y="120"/>
                    </a:lnTo>
                    <a:lnTo>
                      <a:pt x="1899" y="108"/>
                    </a:lnTo>
                    <a:lnTo>
                      <a:pt x="1906" y="122"/>
                    </a:lnTo>
                    <a:lnTo>
                      <a:pt x="1929" y="100"/>
                    </a:lnTo>
                    <a:lnTo>
                      <a:pt x="1926" y="120"/>
                    </a:lnTo>
                    <a:lnTo>
                      <a:pt x="1927" y="136"/>
                    </a:lnTo>
                    <a:lnTo>
                      <a:pt x="1926" y="158"/>
                    </a:lnTo>
                    <a:lnTo>
                      <a:pt x="1918" y="175"/>
                    </a:lnTo>
                    <a:lnTo>
                      <a:pt x="1932" y="197"/>
                    </a:lnTo>
                    <a:lnTo>
                      <a:pt x="1938" y="212"/>
                    </a:lnTo>
                    <a:lnTo>
                      <a:pt x="1947" y="209"/>
                    </a:lnTo>
                    <a:lnTo>
                      <a:pt x="1992" y="256"/>
                    </a:lnTo>
                    <a:lnTo>
                      <a:pt x="2002" y="233"/>
                    </a:lnTo>
                    <a:lnTo>
                      <a:pt x="2014" y="216"/>
                    </a:lnTo>
                    <a:lnTo>
                      <a:pt x="1994" y="205"/>
                    </a:lnTo>
                    <a:lnTo>
                      <a:pt x="1999" y="184"/>
                    </a:lnTo>
                    <a:lnTo>
                      <a:pt x="1999" y="172"/>
                    </a:lnTo>
                    <a:lnTo>
                      <a:pt x="1978" y="150"/>
                    </a:lnTo>
                    <a:lnTo>
                      <a:pt x="1960" y="147"/>
                    </a:lnTo>
                    <a:lnTo>
                      <a:pt x="1943" y="123"/>
                    </a:lnTo>
                    <a:lnTo>
                      <a:pt x="1966" y="119"/>
                    </a:lnTo>
                    <a:lnTo>
                      <a:pt x="1977" y="100"/>
                    </a:lnTo>
                    <a:lnTo>
                      <a:pt x="1991" y="106"/>
                    </a:lnTo>
                    <a:lnTo>
                      <a:pt x="2005" y="98"/>
                    </a:lnTo>
                    <a:lnTo>
                      <a:pt x="1990" y="80"/>
                    </a:lnTo>
                    <a:lnTo>
                      <a:pt x="2002" y="69"/>
                    </a:lnTo>
                    <a:lnTo>
                      <a:pt x="2021" y="68"/>
                    </a:lnTo>
                    <a:lnTo>
                      <a:pt x="2000" y="53"/>
                    </a:lnTo>
                    <a:lnTo>
                      <a:pt x="1975" y="51"/>
                    </a:lnTo>
                    <a:lnTo>
                      <a:pt x="1990" y="32"/>
                    </a:lnTo>
                    <a:lnTo>
                      <a:pt x="1989" y="11"/>
                    </a:lnTo>
                    <a:lnTo>
                      <a:pt x="2005" y="27"/>
                    </a:lnTo>
                    <a:lnTo>
                      <a:pt x="2015" y="18"/>
                    </a:lnTo>
                    <a:lnTo>
                      <a:pt x="2024" y="21"/>
                    </a:lnTo>
                    <a:lnTo>
                      <a:pt x="2038" y="36"/>
                    </a:lnTo>
                    <a:lnTo>
                      <a:pt x="2060" y="33"/>
                    </a:lnTo>
                    <a:lnTo>
                      <a:pt x="2042" y="15"/>
                    </a:lnTo>
                    <a:lnTo>
                      <a:pt x="2038" y="0"/>
                    </a:lnTo>
                    <a:lnTo>
                      <a:pt x="2006" y="5"/>
                    </a:lnTo>
                    <a:lnTo>
                      <a:pt x="1994" y="0"/>
                    </a:lnTo>
                    <a:lnTo>
                      <a:pt x="1955" y="11"/>
                    </a:lnTo>
                    <a:lnTo>
                      <a:pt x="1913" y="18"/>
                    </a:lnTo>
                    <a:lnTo>
                      <a:pt x="1886" y="30"/>
                    </a:lnTo>
                    <a:lnTo>
                      <a:pt x="1885" y="47"/>
                    </a:lnTo>
                    <a:lnTo>
                      <a:pt x="1864" y="50"/>
                    </a:lnTo>
                    <a:cubicBezTo>
                      <a:pt x="1858" y="55"/>
                      <a:pt x="1854" y="75"/>
                      <a:pt x="1847" y="77"/>
                    </a:cubicBezTo>
                    <a:cubicBezTo>
                      <a:pt x="1839" y="82"/>
                      <a:pt x="1830" y="65"/>
                      <a:pt x="1820" y="63"/>
                    </a:cubicBezTo>
                    <a:lnTo>
                      <a:pt x="1786" y="66"/>
                    </a:lnTo>
                    <a:lnTo>
                      <a:pt x="1732" y="56"/>
                    </a:lnTo>
                    <a:lnTo>
                      <a:pt x="1709" y="62"/>
                    </a:lnTo>
                    <a:lnTo>
                      <a:pt x="1678" y="56"/>
                    </a:lnTo>
                    <a:lnTo>
                      <a:pt x="1666" y="47"/>
                    </a:lnTo>
                    <a:lnTo>
                      <a:pt x="1643" y="50"/>
                    </a:lnTo>
                    <a:cubicBezTo>
                      <a:pt x="1635" y="52"/>
                      <a:pt x="1626" y="57"/>
                      <a:pt x="1618" y="60"/>
                    </a:cubicBezTo>
                    <a:cubicBezTo>
                      <a:pt x="1610" y="63"/>
                      <a:pt x="1603" y="67"/>
                      <a:pt x="1597" y="71"/>
                    </a:cubicBezTo>
                    <a:cubicBezTo>
                      <a:pt x="1591" y="75"/>
                      <a:pt x="1587" y="84"/>
                      <a:pt x="1583" y="83"/>
                    </a:cubicBezTo>
                    <a:cubicBezTo>
                      <a:pt x="1571" y="90"/>
                      <a:pt x="1576" y="67"/>
                      <a:pt x="1571" y="65"/>
                    </a:cubicBezTo>
                    <a:lnTo>
                      <a:pt x="1553" y="69"/>
                    </a:lnTo>
                    <a:cubicBezTo>
                      <a:pt x="1544" y="66"/>
                      <a:pt x="1531" y="50"/>
                      <a:pt x="1517" y="47"/>
                    </a:cubicBezTo>
                    <a:cubicBezTo>
                      <a:pt x="1503" y="46"/>
                      <a:pt x="1479" y="45"/>
                      <a:pt x="1468" y="48"/>
                    </a:cubicBezTo>
                    <a:cubicBezTo>
                      <a:pt x="1457" y="51"/>
                      <a:pt x="1461" y="63"/>
                      <a:pt x="1451" y="63"/>
                    </a:cubicBezTo>
                    <a:cubicBezTo>
                      <a:pt x="1439" y="66"/>
                      <a:pt x="1419" y="48"/>
                      <a:pt x="1408" y="47"/>
                    </a:cubicBezTo>
                    <a:cubicBezTo>
                      <a:pt x="1397" y="46"/>
                      <a:pt x="1390" y="59"/>
                      <a:pt x="1382" y="59"/>
                    </a:cubicBezTo>
                    <a:cubicBezTo>
                      <a:pt x="1374" y="59"/>
                      <a:pt x="1362" y="52"/>
                      <a:pt x="1357" y="47"/>
                    </a:cubicBezTo>
                    <a:cubicBezTo>
                      <a:pt x="1352" y="42"/>
                      <a:pt x="1356" y="36"/>
                      <a:pt x="1349" y="30"/>
                    </a:cubicBezTo>
                    <a:cubicBezTo>
                      <a:pt x="1333" y="26"/>
                      <a:pt x="1330" y="13"/>
                      <a:pt x="1318" y="11"/>
                    </a:cubicBezTo>
                    <a:cubicBezTo>
                      <a:pt x="1306" y="9"/>
                      <a:pt x="1287" y="20"/>
                      <a:pt x="1277" y="20"/>
                    </a:cubicBezTo>
                    <a:cubicBezTo>
                      <a:pt x="1267" y="20"/>
                      <a:pt x="1268" y="10"/>
                      <a:pt x="1259" y="9"/>
                    </a:cubicBezTo>
                    <a:lnTo>
                      <a:pt x="1222" y="14"/>
                    </a:lnTo>
                    <a:lnTo>
                      <a:pt x="1210" y="32"/>
                    </a:lnTo>
                    <a:cubicBezTo>
                      <a:pt x="1203" y="35"/>
                      <a:pt x="1187" y="28"/>
                      <a:pt x="1178" y="29"/>
                    </a:cubicBezTo>
                    <a:cubicBezTo>
                      <a:pt x="1169" y="30"/>
                      <a:pt x="1164" y="36"/>
                      <a:pt x="1154" y="39"/>
                    </a:cubicBezTo>
                    <a:cubicBezTo>
                      <a:pt x="1144" y="42"/>
                      <a:pt x="1124" y="44"/>
                      <a:pt x="1120" y="48"/>
                    </a:cubicBezTo>
                    <a:cubicBezTo>
                      <a:pt x="1109" y="57"/>
                      <a:pt x="1132" y="61"/>
                      <a:pt x="1132" y="65"/>
                    </a:cubicBezTo>
                    <a:cubicBezTo>
                      <a:pt x="1132" y="69"/>
                      <a:pt x="1126" y="70"/>
                      <a:pt x="1118" y="72"/>
                    </a:cubicBezTo>
                    <a:cubicBezTo>
                      <a:pt x="1110" y="74"/>
                      <a:pt x="1084" y="72"/>
                      <a:pt x="1085" y="77"/>
                    </a:cubicBezTo>
                    <a:cubicBezTo>
                      <a:pt x="1085" y="86"/>
                      <a:pt x="1126" y="103"/>
                      <a:pt x="1127" y="105"/>
                    </a:cubicBezTo>
                    <a:lnTo>
                      <a:pt x="1090" y="90"/>
                    </a:lnTo>
                    <a:lnTo>
                      <a:pt x="1072" y="95"/>
                    </a:lnTo>
                    <a:cubicBezTo>
                      <a:pt x="1063" y="93"/>
                      <a:pt x="1039" y="65"/>
                      <a:pt x="1033" y="80"/>
                    </a:cubicBezTo>
                    <a:cubicBezTo>
                      <a:pt x="1027" y="95"/>
                      <a:pt x="1077" y="132"/>
                      <a:pt x="1084" y="147"/>
                    </a:cubicBezTo>
                    <a:lnTo>
                      <a:pt x="1075" y="171"/>
                    </a:lnTo>
                    <a:lnTo>
                      <a:pt x="1040" y="170"/>
                    </a:lnTo>
                    <a:cubicBezTo>
                      <a:pt x="1040" y="170"/>
                      <a:pt x="1061" y="164"/>
                      <a:pt x="1060" y="155"/>
                    </a:cubicBezTo>
                    <a:cubicBezTo>
                      <a:pt x="1059" y="146"/>
                      <a:pt x="1043" y="127"/>
                      <a:pt x="1031" y="113"/>
                    </a:cubicBezTo>
                    <a:cubicBezTo>
                      <a:pt x="1025" y="101"/>
                      <a:pt x="1030" y="84"/>
                      <a:pt x="1024" y="81"/>
                    </a:cubicBezTo>
                    <a:cubicBezTo>
                      <a:pt x="1018" y="78"/>
                      <a:pt x="997" y="65"/>
                      <a:pt x="989" y="71"/>
                    </a:cubicBezTo>
                    <a:cubicBezTo>
                      <a:pt x="968" y="74"/>
                      <a:pt x="970" y="107"/>
                      <a:pt x="974" y="116"/>
                    </a:cubicBezTo>
                    <a:cubicBezTo>
                      <a:pt x="978" y="125"/>
                      <a:pt x="1009" y="122"/>
                      <a:pt x="1012" y="125"/>
                    </a:cubicBezTo>
                    <a:cubicBezTo>
                      <a:pt x="1028" y="153"/>
                      <a:pt x="1005" y="143"/>
                      <a:pt x="989" y="134"/>
                    </a:cubicBezTo>
                    <a:cubicBezTo>
                      <a:pt x="973" y="125"/>
                      <a:pt x="968" y="128"/>
                      <a:pt x="958" y="128"/>
                    </a:cubicBezTo>
                    <a:cubicBezTo>
                      <a:pt x="948" y="128"/>
                      <a:pt x="931" y="133"/>
                      <a:pt x="926" y="137"/>
                    </a:cubicBezTo>
                    <a:cubicBezTo>
                      <a:pt x="921" y="141"/>
                      <a:pt x="939" y="157"/>
                      <a:pt x="926" y="152"/>
                    </a:cubicBezTo>
                    <a:cubicBezTo>
                      <a:pt x="913" y="147"/>
                      <a:pt x="899" y="149"/>
                      <a:pt x="886" y="147"/>
                    </a:cubicBezTo>
                    <a:cubicBezTo>
                      <a:pt x="873" y="145"/>
                      <a:pt x="863" y="136"/>
                      <a:pt x="847" y="140"/>
                    </a:cubicBezTo>
                    <a:cubicBezTo>
                      <a:pt x="825" y="147"/>
                      <a:pt x="794" y="185"/>
                      <a:pt x="787" y="171"/>
                    </a:cubicBezTo>
                    <a:cubicBezTo>
                      <a:pt x="780" y="157"/>
                      <a:pt x="800" y="155"/>
                      <a:pt x="800" y="150"/>
                    </a:cubicBezTo>
                    <a:cubicBezTo>
                      <a:pt x="800" y="145"/>
                      <a:pt x="796" y="138"/>
                      <a:pt x="790" y="138"/>
                    </a:cubicBezTo>
                    <a:cubicBezTo>
                      <a:pt x="784" y="138"/>
                      <a:pt x="764" y="144"/>
                      <a:pt x="763" y="152"/>
                    </a:cubicBezTo>
                    <a:cubicBezTo>
                      <a:pt x="761" y="163"/>
                      <a:pt x="783" y="181"/>
                      <a:pt x="782" y="186"/>
                    </a:cubicBezTo>
                    <a:cubicBezTo>
                      <a:pt x="781" y="191"/>
                      <a:pt x="765" y="180"/>
                      <a:pt x="758" y="183"/>
                    </a:cubicBezTo>
                    <a:cubicBezTo>
                      <a:pt x="751" y="186"/>
                      <a:pt x="746" y="207"/>
                      <a:pt x="742" y="203"/>
                    </a:cubicBezTo>
                    <a:lnTo>
                      <a:pt x="728" y="189"/>
                    </a:lnTo>
                    <a:lnTo>
                      <a:pt x="746" y="170"/>
                    </a:lnTo>
                    <a:lnTo>
                      <a:pt x="733" y="158"/>
                    </a:lnTo>
                    <a:cubicBezTo>
                      <a:pt x="727" y="155"/>
                      <a:pt x="718" y="150"/>
                      <a:pt x="712" y="149"/>
                    </a:cubicBezTo>
                    <a:cubicBezTo>
                      <a:pt x="706" y="148"/>
                      <a:pt x="701" y="154"/>
                      <a:pt x="698" y="152"/>
                    </a:cubicBezTo>
                    <a:cubicBezTo>
                      <a:pt x="695" y="150"/>
                      <a:pt x="698" y="139"/>
                      <a:pt x="695" y="138"/>
                    </a:cubicBezTo>
                    <a:cubicBezTo>
                      <a:pt x="692" y="137"/>
                      <a:pt x="685" y="146"/>
                      <a:pt x="680" y="146"/>
                    </a:cubicBezTo>
                    <a:cubicBezTo>
                      <a:pt x="675" y="146"/>
                      <a:pt x="677" y="142"/>
                      <a:pt x="667" y="140"/>
                    </a:cubicBezTo>
                    <a:cubicBezTo>
                      <a:pt x="657" y="138"/>
                      <a:pt x="632" y="139"/>
                      <a:pt x="622" y="135"/>
                    </a:cubicBezTo>
                    <a:cubicBezTo>
                      <a:pt x="612" y="131"/>
                      <a:pt x="632" y="117"/>
                      <a:pt x="608" y="113"/>
                    </a:cubicBezTo>
                    <a:cubicBezTo>
                      <a:pt x="584" y="109"/>
                      <a:pt x="590" y="119"/>
                      <a:pt x="583" y="119"/>
                    </a:cubicBezTo>
                    <a:lnTo>
                      <a:pt x="568" y="114"/>
                    </a:lnTo>
                    <a:cubicBezTo>
                      <a:pt x="555" y="116"/>
                      <a:pt x="521" y="125"/>
                      <a:pt x="505" y="131"/>
                    </a:cubicBezTo>
                    <a:cubicBezTo>
                      <a:pt x="482" y="140"/>
                      <a:pt x="485" y="140"/>
                      <a:pt x="472" y="152"/>
                    </a:cubicBezTo>
                    <a:cubicBezTo>
                      <a:pt x="459" y="164"/>
                      <a:pt x="443" y="192"/>
                      <a:pt x="428" y="204"/>
                    </a:cubicBezTo>
                    <a:cubicBezTo>
                      <a:pt x="410" y="223"/>
                      <a:pt x="393" y="217"/>
                      <a:pt x="382" y="224"/>
                    </a:cubicBezTo>
                    <a:lnTo>
                      <a:pt x="364" y="248"/>
                    </a:lnTo>
                    <a:lnTo>
                      <a:pt x="368" y="290"/>
                    </a:lnTo>
                    <a:lnTo>
                      <a:pt x="389" y="306"/>
                    </a:lnTo>
                    <a:lnTo>
                      <a:pt x="436" y="290"/>
                    </a:lnTo>
                    <a:cubicBezTo>
                      <a:pt x="447" y="296"/>
                      <a:pt x="448" y="335"/>
                      <a:pt x="457" y="341"/>
                    </a:cubicBezTo>
                    <a:cubicBezTo>
                      <a:pt x="468" y="348"/>
                      <a:pt x="486" y="330"/>
                      <a:pt x="491" y="324"/>
                    </a:cubicBezTo>
                    <a:lnTo>
                      <a:pt x="496" y="300"/>
                    </a:lnTo>
                    <a:lnTo>
                      <a:pt x="514" y="281"/>
                    </a:lnTo>
                    <a:cubicBezTo>
                      <a:pt x="515" y="270"/>
                      <a:pt x="499" y="245"/>
                      <a:pt x="502" y="234"/>
                    </a:cubicBezTo>
                    <a:cubicBezTo>
                      <a:pt x="505" y="225"/>
                      <a:pt x="526" y="220"/>
                      <a:pt x="535" y="213"/>
                    </a:cubicBezTo>
                    <a:cubicBezTo>
                      <a:pt x="544" y="206"/>
                      <a:pt x="546" y="192"/>
                      <a:pt x="554" y="191"/>
                    </a:cubicBezTo>
                    <a:cubicBezTo>
                      <a:pt x="567" y="190"/>
                      <a:pt x="580" y="200"/>
                      <a:pt x="581" y="204"/>
                    </a:cubicBezTo>
                    <a:cubicBezTo>
                      <a:pt x="581" y="208"/>
                      <a:pt x="560" y="200"/>
                      <a:pt x="557" y="215"/>
                    </a:cubicBezTo>
                    <a:cubicBezTo>
                      <a:pt x="554" y="230"/>
                      <a:pt x="535" y="233"/>
                      <a:pt x="533" y="242"/>
                    </a:cubicBezTo>
                    <a:lnTo>
                      <a:pt x="548" y="267"/>
                    </a:lnTo>
                    <a:lnTo>
                      <a:pt x="571" y="276"/>
                    </a:lnTo>
                    <a:lnTo>
                      <a:pt x="598" y="264"/>
                    </a:lnTo>
                    <a:lnTo>
                      <a:pt x="625" y="261"/>
                    </a:lnTo>
                    <a:cubicBezTo>
                      <a:pt x="632" y="263"/>
                      <a:pt x="645" y="271"/>
                      <a:pt x="638" y="276"/>
                    </a:cubicBezTo>
                    <a:cubicBezTo>
                      <a:pt x="631" y="281"/>
                      <a:pt x="593" y="287"/>
                      <a:pt x="584" y="293"/>
                    </a:cubicBezTo>
                    <a:cubicBezTo>
                      <a:pt x="575" y="299"/>
                      <a:pt x="587" y="309"/>
                      <a:pt x="581" y="311"/>
                    </a:cubicBezTo>
                    <a:cubicBezTo>
                      <a:pt x="567" y="319"/>
                      <a:pt x="556" y="301"/>
                      <a:pt x="550" y="303"/>
                    </a:cubicBezTo>
                    <a:lnTo>
                      <a:pt x="547" y="323"/>
                    </a:lnTo>
                    <a:lnTo>
                      <a:pt x="536" y="350"/>
                    </a:lnTo>
                    <a:lnTo>
                      <a:pt x="512" y="351"/>
                    </a:lnTo>
                    <a:lnTo>
                      <a:pt x="476" y="360"/>
                    </a:lnTo>
                    <a:lnTo>
                      <a:pt x="457" y="351"/>
                    </a:lnTo>
                    <a:lnTo>
                      <a:pt x="443" y="357"/>
                    </a:lnTo>
                    <a:lnTo>
                      <a:pt x="419" y="342"/>
                    </a:lnTo>
                    <a:cubicBezTo>
                      <a:pt x="417" y="335"/>
                      <a:pt x="433" y="329"/>
                      <a:pt x="428" y="317"/>
                    </a:cubicBezTo>
                    <a:cubicBezTo>
                      <a:pt x="423" y="305"/>
                      <a:pt x="396" y="313"/>
                      <a:pt x="392" y="321"/>
                    </a:cubicBezTo>
                    <a:lnTo>
                      <a:pt x="397" y="362"/>
                    </a:lnTo>
                    <a:lnTo>
                      <a:pt x="373" y="362"/>
                    </a:lnTo>
                    <a:cubicBezTo>
                      <a:pt x="365" y="366"/>
                      <a:pt x="355" y="380"/>
                      <a:pt x="347" y="386"/>
                    </a:cubicBezTo>
                    <a:cubicBezTo>
                      <a:pt x="339" y="392"/>
                      <a:pt x="332" y="379"/>
                      <a:pt x="322" y="399"/>
                    </a:cubicBezTo>
                    <a:cubicBezTo>
                      <a:pt x="312" y="419"/>
                      <a:pt x="301" y="411"/>
                      <a:pt x="293" y="414"/>
                    </a:cubicBezTo>
                    <a:cubicBezTo>
                      <a:pt x="285" y="417"/>
                      <a:pt x="280" y="414"/>
                      <a:pt x="275" y="416"/>
                    </a:cubicBezTo>
                    <a:cubicBezTo>
                      <a:pt x="270" y="418"/>
                      <a:pt x="267" y="426"/>
                      <a:pt x="260" y="426"/>
                    </a:cubicBezTo>
                    <a:cubicBezTo>
                      <a:pt x="253" y="426"/>
                      <a:pt x="238" y="417"/>
                      <a:pt x="232" y="419"/>
                    </a:cubicBezTo>
                    <a:cubicBezTo>
                      <a:pt x="226" y="421"/>
                      <a:pt x="221" y="432"/>
                      <a:pt x="226" y="437"/>
                    </a:cubicBezTo>
                    <a:lnTo>
                      <a:pt x="263" y="449"/>
                    </a:lnTo>
                    <a:lnTo>
                      <a:pt x="272" y="474"/>
                    </a:lnTo>
                    <a:lnTo>
                      <a:pt x="262" y="503"/>
                    </a:lnTo>
                    <a:cubicBezTo>
                      <a:pt x="251" y="507"/>
                      <a:pt x="223" y="499"/>
                      <a:pt x="206" y="498"/>
                    </a:cubicBezTo>
                    <a:cubicBezTo>
                      <a:pt x="189" y="497"/>
                      <a:pt x="164" y="492"/>
                      <a:pt x="158" y="498"/>
                    </a:cubicBezTo>
                    <a:cubicBezTo>
                      <a:pt x="152" y="504"/>
                      <a:pt x="167" y="527"/>
                      <a:pt x="167" y="537"/>
                    </a:cubicBezTo>
                    <a:cubicBezTo>
                      <a:pt x="167" y="547"/>
                      <a:pt x="159" y="551"/>
                      <a:pt x="157" y="557"/>
                    </a:cubicBezTo>
                    <a:cubicBezTo>
                      <a:pt x="155" y="563"/>
                      <a:pt x="161" y="569"/>
                      <a:pt x="157" y="576"/>
                    </a:cubicBezTo>
                    <a:cubicBezTo>
                      <a:pt x="153" y="583"/>
                      <a:pt x="127" y="594"/>
                      <a:pt x="130" y="597"/>
                    </a:cubicBezTo>
                    <a:cubicBezTo>
                      <a:pt x="139" y="606"/>
                      <a:pt x="160" y="592"/>
                      <a:pt x="176" y="592"/>
                    </a:cubicBezTo>
                    <a:lnTo>
                      <a:pt x="226" y="598"/>
                    </a:lnTo>
                    <a:lnTo>
                      <a:pt x="260" y="588"/>
                    </a:lnTo>
                    <a:lnTo>
                      <a:pt x="274" y="576"/>
                    </a:lnTo>
                    <a:cubicBezTo>
                      <a:pt x="282" y="573"/>
                      <a:pt x="306" y="573"/>
                      <a:pt x="307" y="569"/>
                    </a:cubicBezTo>
                    <a:cubicBezTo>
                      <a:pt x="321" y="557"/>
                      <a:pt x="283" y="559"/>
                      <a:pt x="283" y="552"/>
                    </a:cubicBezTo>
                    <a:cubicBezTo>
                      <a:pt x="283" y="545"/>
                      <a:pt x="300" y="533"/>
                      <a:pt x="307" y="528"/>
                    </a:cubicBezTo>
                    <a:lnTo>
                      <a:pt x="325" y="522"/>
                    </a:lnTo>
                    <a:lnTo>
                      <a:pt x="320" y="503"/>
                    </a:lnTo>
                    <a:cubicBezTo>
                      <a:pt x="323" y="499"/>
                      <a:pt x="336" y="495"/>
                      <a:pt x="342" y="495"/>
                    </a:cubicBezTo>
                    <a:cubicBezTo>
                      <a:pt x="348" y="495"/>
                      <a:pt x="350" y="506"/>
                      <a:pt x="358" y="505"/>
                    </a:cubicBezTo>
                    <a:cubicBezTo>
                      <a:pt x="366" y="504"/>
                      <a:pt x="384" y="490"/>
                      <a:pt x="393" y="491"/>
                    </a:cubicBezTo>
                    <a:lnTo>
                      <a:pt x="415" y="510"/>
                    </a:lnTo>
                    <a:cubicBezTo>
                      <a:pt x="416" y="517"/>
                      <a:pt x="407" y="520"/>
                      <a:pt x="401" y="530"/>
                    </a:cubicBezTo>
                    <a:lnTo>
                      <a:pt x="381" y="573"/>
                    </a:lnTo>
                    <a:lnTo>
                      <a:pt x="406" y="576"/>
                    </a:lnTo>
                    <a:lnTo>
                      <a:pt x="412" y="561"/>
                    </a:lnTo>
                    <a:lnTo>
                      <a:pt x="404" y="543"/>
                    </a:lnTo>
                    <a:cubicBezTo>
                      <a:pt x="406" y="539"/>
                      <a:pt x="417" y="541"/>
                      <a:pt x="423" y="538"/>
                    </a:cubicBezTo>
                    <a:cubicBezTo>
                      <a:pt x="430" y="537"/>
                      <a:pt x="435" y="526"/>
                      <a:pt x="441" y="527"/>
                    </a:cubicBezTo>
                    <a:cubicBezTo>
                      <a:pt x="447" y="528"/>
                      <a:pt x="453" y="542"/>
                      <a:pt x="460" y="547"/>
                    </a:cubicBezTo>
                    <a:lnTo>
                      <a:pt x="483" y="559"/>
                    </a:lnTo>
                    <a:lnTo>
                      <a:pt x="490" y="573"/>
                    </a:lnTo>
                    <a:lnTo>
                      <a:pt x="493" y="590"/>
                    </a:lnTo>
                    <a:lnTo>
                      <a:pt x="508" y="579"/>
                    </a:lnTo>
                    <a:cubicBezTo>
                      <a:pt x="508" y="579"/>
                      <a:pt x="507" y="566"/>
                      <a:pt x="509" y="564"/>
                    </a:cubicBezTo>
                    <a:cubicBezTo>
                      <a:pt x="513" y="561"/>
                      <a:pt x="512" y="581"/>
                      <a:pt x="521" y="569"/>
                    </a:cubicBezTo>
                    <a:cubicBezTo>
                      <a:pt x="530" y="557"/>
                      <a:pt x="525" y="556"/>
                      <a:pt x="515" y="549"/>
                    </a:cubicBezTo>
                    <a:lnTo>
                      <a:pt x="468" y="523"/>
                    </a:lnTo>
                    <a:lnTo>
                      <a:pt x="441" y="508"/>
                    </a:lnTo>
                    <a:lnTo>
                      <a:pt x="455" y="480"/>
                    </a:lnTo>
                    <a:lnTo>
                      <a:pt x="464" y="498"/>
                    </a:lnTo>
                    <a:lnTo>
                      <a:pt x="487" y="512"/>
                    </a:lnTo>
                    <a:lnTo>
                      <a:pt x="517" y="527"/>
                    </a:lnTo>
                    <a:cubicBezTo>
                      <a:pt x="526" y="535"/>
                      <a:pt x="529" y="546"/>
                      <a:pt x="539" y="559"/>
                    </a:cubicBezTo>
                    <a:cubicBezTo>
                      <a:pt x="549" y="572"/>
                      <a:pt x="570" y="602"/>
                      <a:pt x="579" y="608"/>
                    </a:cubicBezTo>
                    <a:cubicBezTo>
                      <a:pt x="588" y="614"/>
                      <a:pt x="588" y="598"/>
                      <a:pt x="592" y="597"/>
                    </a:cubicBezTo>
                    <a:cubicBezTo>
                      <a:pt x="596" y="594"/>
                      <a:pt x="604" y="602"/>
                      <a:pt x="604" y="599"/>
                    </a:cubicBezTo>
                    <a:cubicBezTo>
                      <a:pt x="604" y="596"/>
                      <a:pt x="596" y="583"/>
                      <a:pt x="593" y="578"/>
                    </a:cubicBezTo>
                    <a:cubicBezTo>
                      <a:pt x="589" y="574"/>
                      <a:pt x="590" y="568"/>
                      <a:pt x="587" y="567"/>
                    </a:cubicBezTo>
                    <a:cubicBezTo>
                      <a:pt x="585" y="563"/>
                      <a:pt x="583" y="558"/>
                      <a:pt x="584" y="555"/>
                    </a:cubicBezTo>
                    <a:cubicBezTo>
                      <a:pt x="585" y="552"/>
                      <a:pt x="589" y="550"/>
                      <a:pt x="592" y="548"/>
                    </a:cubicBezTo>
                    <a:lnTo>
                      <a:pt x="601" y="542"/>
                    </a:lnTo>
                    <a:cubicBezTo>
                      <a:pt x="607" y="541"/>
                      <a:pt x="621" y="541"/>
                      <a:pt x="627" y="541"/>
                    </a:cubicBezTo>
                    <a:cubicBezTo>
                      <a:pt x="633" y="541"/>
                      <a:pt x="636" y="541"/>
                      <a:pt x="640" y="539"/>
                    </a:cubicBezTo>
                    <a:cubicBezTo>
                      <a:pt x="644" y="537"/>
                      <a:pt x="648" y="532"/>
                      <a:pt x="650" y="528"/>
                    </a:cubicBezTo>
                    <a:lnTo>
                      <a:pt x="653" y="513"/>
                    </a:lnTo>
                    <a:lnTo>
                      <a:pt x="639" y="505"/>
                    </a:lnTo>
                    <a:cubicBezTo>
                      <a:pt x="639" y="503"/>
                      <a:pt x="650" y="505"/>
                      <a:pt x="655" y="501"/>
                    </a:cubicBezTo>
                    <a:cubicBezTo>
                      <a:pt x="660" y="497"/>
                      <a:pt x="665" y="488"/>
                      <a:pt x="670" y="483"/>
                    </a:cubicBezTo>
                    <a:cubicBezTo>
                      <a:pt x="675" y="478"/>
                      <a:pt x="681" y="471"/>
                      <a:pt x="686" y="470"/>
                    </a:cubicBezTo>
                    <a:lnTo>
                      <a:pt x="703" y="476"/>
                    </a:lnTo>
                    <a:lnTo>
                      <a:pt x="718" y="494"/>
                    </a:lnTo>
                    <a:cubicBezTo>
                      <a:pt x="723" y="498"/>
                      <a:pt x="727" y="503"/>
                      <a:pt x="731" y="501"/>
                    </a:cubicBezTo>
                    <a:cubicBezTo>
                      <a:pt x="735" y="499"/>
                      <a:pt x="742" y="488"/>
                      <a:pt x="742" y="482"/>
                    </a:cubicBezTo>
                    <a:lnTo>
                      <a:pt x="728" y="466"/>
                    </a:lnTo>
                    <a:cubicBezTo>
                      <a:pt x="730" y="462"/>
                      <a:pt x="746" y="463"/>
                      <a:pt x="755" y="459"/>
                    </a:cubicBezTo>
                    <a:cubicBezTo>
                      <a:pt x="764" y="455"/>
                      <a:pt x="777" y="444"/>
                      <a:pt x="782" y="444"/>
                    </a:cubicBezTo>
                    <a:cubicBezTo>
                      <a:pt x="787" y="444"/>
                      <a:pt x="786" y="452"/>
                      <a:pt x="784" y="458"/>
                    </a:cubicBezTo>
                    <a:cubicBezTo>
                      <a:pt x="782" y="464"/>
                      <a:pt x="765" y="469"/>
                      <a:pt x="772" y="480"/>
                    </a:cubicBezTo>
                    <a:cubicBezTo>
                      <a:pt x="779" y="491"/>
                      <a:pt x="820" y="516"/>
                      <a:pt x="824" y="525"/>
                    </a:cubicBezTo>
                    <a:cubicBezTo>
                      <a:pt x="828" y="534"/>
                      <a:pt x="808" y="535"/>
                      <a:pt x="796" y="537"/>
                    </a:cubicBezTo>
                    <a:cubicBezTo>
                      <a:pt x="784" y="539"/>
                      <a:pt x="763" y="541"/>
                      <a:pt x="751" y="539"/>
                    </a:cubicBezTo>
                    <a:cubicBezTo>
                      <a:pt x="739" y="537"/>
                      <a:pt x="739" y="524"/>
                      <a:pt x="722" y="524"/>
                    </a:cubicBezTo>
                    <a:cubicBezTo>
                      <a:pt x="705" y="524"/>
                      <a:pt x="707" y="533"/>
                      <a:pt x="697" y="537"/>
                    </a:cubicBezTo>
                    <a:lnTo>
                      <a:pt x="667" y="538"/>
                    </a:lnTo>
                    <a:lnTo>
                      <a:pt x="623" y="560"/>
                    </a:lnTo>
                    <a:lnTo>
                      <a:pt x="634" y="576"/>
                    </a:lnTo>
                    <a:lnTo>
                      <a:pt x="639" y="598"/>
                    </a:lnTo>
                    <a:lnTo>
                      <a:pt x="669" y="617"/>
                    </a:lnTo>
                    <a:lnTo>
                      <a:pt x="700" y="602"/>
                    </a:lnTo>
                    <a:lnTo>
                      <a:pt x="718" y="611"/>
                    </a:lnTo>
                    <a:lnTo>
                      <a:pt x="752" y="608"/>
                    </a:lnTo>
                    <a:lnTo>
                      <a:pt x="757" y="644"/>
                    </a:lnTo>
                    <a:lnTo>
                      <a:pt x="697" y="677"/>
                    </a:ln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83034" name="Group 90"/>
            <p:cNvGrpSpPr>
              <a:grpSpLocks/>
            </p:cNvGrpSpPr>
            <p:nvPr/>
          </p:nvGrpSpPr>
          <p:grpSpPr bwMode="auto">
            <a:xfrm>
              <a:off x="3019" y="1680"/>
              <a:ext cx="1874" cy="2024"/>
              <a:chOff x="4383" y="1774"/>
              <a:chExt cx="1874" cy="2024"/>
            </a:xfrm>
          </p:grpSpPr>
          <p:sp>
            <p:nvSpPr>
              <p:cNvPr id="83035" name="Freeform 91"/>
              <p:cNvSpPr>
                <a:spLocks/>
              </p:cNvSpPr>
              <p:nvPr/>
            </p:nvSpPr>
            <p:spPr bwMode="gray">
              <a:xfrm>
                <a:off x="4464" y="1868"/>
                <a:ext cx="1299" cy="1930"/>
              </a:xfrm>
              <a:custGeom>
                <a:avLst/>
                <a:gdLst>
                  <a:gd name="T0" fmla="*/ 116 w 1692"/>
                  <a:gd name="T1" fmla="*/ 258 h 2586"/>
                  <a:gd name="T2" fmla="*/ 320 w 1692"/>
                  <a:gd name="T3" fmla="*/ 210 h 2586"/>
                  <a:gd name="T4" fmla="*/ 434 w 1692"/>
                  <a:gd name="T5" fmla="*/ 240 h 2586"/>
                  <a:gd name="T6" fmla="*/ 416 w 1692"/>
                  <a:gd name="T7" fmla="*/ 444 h 2586"/>
                  <a:gd name="T8" fmla="*/ 272 w 1692"/>
                  <a:gd name="T9" fmla="*/ 582 h 2586"/>
                  <a:gd name="T10" fmla="*/ 218 w 1692"/>
                  <a:gd name="T11" fmla="*/ 714 h 2586"/>
                  <a:gd name="T12" fmla="*/ 284 w 1692"/>
                  <a:gd name="T13" fmla="*/ 964 h 2586"/>
                  <a:gd name="T14" fmla="*/ 316 w 1692"/>
                  <a:gd name="T15" fmla="*/ 960 h 2586"/>
                  <a:gd name="T16" fmla="*/ 328 w 1692"/>
                  <a:gd name="T17" fmla="*/ 906 h 2586"/>
                  <a:gd name="T18" fmla="*/ 478 w 1692"/>
                  <a:gd name="T19" fmla="*/ 1154 h 2586"/>
                  <a:gd name="T20" fmla="*/ 650 w 1692"/>
                  <a:gd name="T21" fmla="*/ 1200 h 2586"/>
                  <a:gd name="T22" fmla="*/ 794 w 1692"/>
                  <a:gd name="T23" fmla="*/ 1350 h 2586"/>
                  <a:gd name="T24" fmla="*/ 854 w 1692"/>
                  <a:gd name="T25" fmla="*/ 1422 h 2586"/>
                  <a:gd name="T26" fmla="*/ 770 w 1692"/>
                  <a:gd name="T27" fmla="*/ 1608 h 2586"/>
                  <a:gd name="T28" fmla="*/ 916 w 1692"/>
                  <a:gd name="T29" fmla="*/ 1782 h 2586"/>
                  <a:gd name="T30" fmla="*/ 1034 w 1692"/>
                  <a:gd name="T31" fmla="*/ 2022 h 2586"/>
                  <a:gd name="T32" fmla="*/ 1094 w 1692"/>
                  <a:gd name="T33" fmla="*/ 2310 h 2586"/>
                  <a:gd name="T34" fmla="*/ 1194 w 1692"/>
                  <a:gd name="T35" fmla="*/ 2540 h 2586"/>
                  <a:gd name="T36" fmla="*/ 1280 w 1692"/>
                  <a:gd name="T37" fmla="*/ 2520 h 2586"/>
                  <a:gd name="T38" fmla="*/ 1244 w 1692"/>
                  <a:gd name="T39" fmla="*/ 2394 h 2586"/>
                  <a:gd name="T40" fmla="*/ 1288 w 1692"/>
                  <a:gd name="T41" fmla="*/ 2306 h 2586"/>
                  <a:gd name="T42" fmla="*/ 1368 w 1692"/>
                  <a:gd name="T43" fmla="*/ 2228 h 2586"/>
                  <a:gd name="T44" fmla="*/ 1448 w 1692"/>
                  <a:gd name="T45" fmla="*/ 2076 h 2586"/>
                  <a:gd name="T46" fmla="*/ 1568 w 1692"/>
                  <a:gd name="T47" fmla="*/ 1950 h 2586"/>
                  <a:gd name="T48" fmla="*/ 1622 w 1692"/>
                  <a:gd name="T49" fmla="*/ 1746 h 2586"/>
                  <a:gd name="T50" fmla="*/ 1552 w 1692"/>
                  <a:gd name="T51" fmla="*/ 1538 h 2586"/>
                  <a:gd name="T52" fmla="*/ 1376 w 1692"/>
                  <a:gd name="T53" fmla="*/ 1410 h 2586"/>
                  <a:gd name="T54" fmla="*/ 1104 w 1692"/>
                  <a:gd name="T55" fmla="*/ 1280 h 2586"/>
                  <a:gd name="T56" fmla="*/ 974 w 1692"/>
                  <a:gd name="T57" fmla="*/ 1260 h 2586"/>
                  <a:gd name="T58" fmla="*/ 904 w 1692"/>
                  <a:gd name="T59" fmla="*/ 1268 h 2586"/>
                  <a:gd name="T60" fmla="*/ 794 w 1692"/>
                  <a:gd name="T61" fmla="*/ 1308 h 2586"/>
                  <a:gd name="T62" fmla="*/ 758 w 1692"/>
                  <a:gd name="T63" fmla="*/ 1174 h 2586"/>
                  <a:gd name="T64" fmla="*/ 736 w 1692"/>
                  <a:gd name="T65" fmla="*/ 1062 h 2586"/>
                  <a:gd name="T66" fmla="*/ 632 w 1692"/>
                  <a:gd name="T67" fmla="*/ 1104 h 2586"/>
                  <a:gd name="T68" fmla="*/ 568 w 1692"/>
                  <a:gd name="T69" fmla="*/ 950 h 2586"/>
                  <a:gd name="T70" fmla="*/ 740 w 1692"/>
                  <a:gd name="T71" fmla="*/ 912 h 2586"/>
                  <a:gd name="T72" fmla="*/ 842 w 1692"/>
                  <a:gd name="T73" fmla="*/ 906 h 2586"/>
                  <a:gd name="T74" fmla="*/ 896 w 1692"/>
                  <a:gd name="T75" fmla="*/ 900 h 2586"/>
                  <a:gd name="T76" fmla="*/ 1058 w 1692"/>
                  <a:gd name="T77" fmla="*/ 750 h 2586"/>
                  <a:gd name="T78" fmla="*/ 1184 w 1692"/>
                  <a:gd name="T79" fmla="*/ 678 h 2586"/>
                  <a:gd name="T80" fmla="*/ 1278 w 1692"/>
                  <a:gd name="T81" fmla="*/ 636 h 2586"/>
                  <a:gd name="T82" fmla="*/ 1340 w 1692"/>
                  <a:gd name="T83" fmla="*/ 538 h 2586"/>
                  <a:gd name="T84" fmla="*/ 1288 w 1692"/>
                  <a:gd name="T85" fmla="*/ 512 h 2586"/>
                  <a:gd name="T86" fmla="*/ 1526 w 1692"/>
                  <a:gd name="T87" fmla="*/ 456 h 2586"/>
                  <a:gd name="T88" fmla="*/ 1406 w 1692"/>
                  <a:gd name="T89" fmla="*/ 342 h 2586"/>
                  <a:gd name="T90" fmla="*/ 1328 w 1692"/>
                  <a:gd name="T91" fmla="*/ 264 h 2586"/>
                  <a:gd name="T92" fmla="*/ 1222 w 1692"/>
                  <a:gd name="T93" fmla="*/ 364 h 2586"/>
                  <a:gd name="T94" fmla="*/ 1110 w 1692"/>
                  <a:gd name="T95" fmla="*/ 444 h 2586"/>
                  <a:gd name="T96" fmla="*/ 1022 w 1692"/>
                  <a:gd name="T97" fmla="*/ 304 h 2586"/>
                  <a:gd name="T98" fmla="*/ 1212 w 1692"/>
                  <a:gd name="T99" fmla="*/ 240 h 2586"/>
                  <a:gd name="T100" fmla="*/ 1266 w 1692"/>
                  <a:gd name="T101" fmla="*/ 198 h 2586"/>
                  <a:gd name="T102" fmla="*/ 1328 w 1692"/>
                  <a:gd name="T103" fmla="*/ 172 h 2586"/>
                  <a:gd name="T104" fmla="*/ 1286 w 1692"/>
                  <a:gd name="T105" fmla="*/ 144 h 2586"/>
                  <a:gd name="T106" fmla="*/ 1262 w 1692"/>
                  <a:gd name="T107" fmla="*/ 120 h 2586"/>
                  <a:gd name="T108" fmla="*/ 1202 w 1692"/>
                  <a:gd name="T109" fmla="*/ 102 h 2586"/>
                  <a:gd name="T110" fmla="*/ 1106 w 1692"/>
                  <a:gd name="T111" fmla="*/ 136 h 2586"/>
                  <a:gd name="T112" fmla="*/ 950 w 1692"/>
                  <a:gd name="T113" fmla="*/ 120 h 2586"/>
                  <a:gd name="T114" fmla="*/ 550 w 1692"/>
                  <a:gd name="T115" fmla="*/ 0 h 2586"/>
                  <a:gd name="T116" fmla="*/ 344 w 1692"/>
                  <a:gd name="T117" fmla="*/ 32 h 2586"/>
                  <a:gd name="T118" fmla="*/ 290 w 1692"/>
                  <a:gd name="T119" fmla="*/ 102 h 2586"/>
                  <a:gd name="T120" fmla="*/ 128 w 1692"/>
                  <a:gd name="T121" fmla="*/ 174 h 2586"/>
                  <a:gd name="T122" fmla="*/ 128 w 1692"/>
                  <a:gd name="T123" fmla="*/ 216 h 2586"/>
                  <a:gd name="T124" fmla="*/ 2 w 1692"/>
                  <a:gd name="T125" fmla="*/ 252 h 2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92" h="2586">
                    <a:moveTo>
                      <a:pt x="2" y="252"/>
                    </a:moveTo>
                    <a:lnTo>
                      <a:pt x="68" y="264"/>
                    </a:lnTo>
                    <a:lnTo>
                      <a:pt x="116" y="258"/>
                    </a:lnTo>
                    <a:lnTo>
                      <a:pt x="188" y="216"/>
                    </a:lnTo>
                    <a:lnTo>
                      <a:pt x="236" y="210"/>
                    </a:lnTo>
                    <a:lnTo>
                      <a:pt x="320" y="210"/>
                    </a:lnTo>
                    <a:lnTo>
                      <a:pt x="368" y="216"/>
                    </a:lnTo>
                    <a:lnTo>
                      <a:pt x="398" y="246"/>
                    </a:lnTo>
                    <a:lnTo>
                      <a:pt x="434" y="240"/>
                    </a:lnTo>
                    <a:lnTo>
                      <a:pt x="422" y="294"/>
                    </a:lnTo>
                    <a:lnTo>
                      <a:pt x="404" y="354"/>
                    </a:lnTo>
                    <a:lnTo>
                      <a:pt x="416" y="444"/>
                    </a:lnTo>
                    <a:lnTo>
                      <a:pt x="408" y="480"/>
                    </a:lnTo>
                    <a:lnTo>
                      <a:pt x="380" y="474"/>
                    </a:lnTo>
                    <a:lnTo>
                      <a:pt x="272" y="582"/>
                    </a:lnTo>
                    <a:lnTo>
                      <a:pt x="236" y="628"/>
                    </a:lnTo>
                    <a:lnTo>
                      <a:pt x="242" y="672"/>
                    </a:lnTo>
                    <a:lnTo>
                      <a:pt x="218" y="714"/>
                    </a:lnTo>
                    <a:lnTo>
                      <a:pt x="268" y="774"/>
                    </a:lnTo>
                    <a:lnTo>
                      <a:pt x="262" y="844"/>
                    </a:lnTo>
                    <a:lnTo>
                      <a:pt x="284" y="964"/>
                    </a:lnTo>
                    <a:lnTo>
                      <a:pt x="320" y="1010"/>
                    </a:lnTo>
                    <a:lnTo>
                      <a:pt x="324" y="970"/>
                    </a:lnTo>
                    <a:lnTo>
                      <a:pt x="316" y="960"/>
                    </a:lnTo>
                    <a:lnTo>
                      <a:pt x="302" y="834"/>
                    </a:lnTo>
                    <a:lnTo>
                      <a:pt x="326" y="830"/>
                    </a:lnTo>
                    <a:lnTo>
                      <a:pt x="328" y="906"/>
                    </a:lnTo>
                    <a:lnTo>
                      <a:pt x="380" y="996"/>
                    </a:lnTo>
                    <a:lnTo>
                      <a:pt x="368" y="1074"/>
                    </a:lnTo>
                    <a:lnTo>
                      <a:pt x="478" y="1154"/>
                    </a:lnTo>
                    <a:lnTo>
                      <a:pt x="564" y="1164"/>
                    </a:lnTo>
                    <a:lnTo>
                      <a:pt x="612" y="1208"/>
                    </a:lnTo>
                    <a:lnTo>
                      <a:pt x="650" y="1200"/>
                    </a:lnTo>
                    <a:lnTo>
                      <a:pt x="680" y="1224"/>
                    </a:lnTo>
                    <a:lnTo>
                      <a:pt x="698" y="1272"/>
                    </a:lnTo>
                    <a:lnTo>
                      <a:pt x="794" y="1350"/>
                    </a:lnTo>
                    <a:lnTo>
                      <a:pt x="842" y="1308"/>
                    </a:lnTo>
                    <a:lnTo>
                      <a:pt x="848" y="1350"/>
                    </a:lnTo>
                    <a:lnTo>
                      <a:pt x="854" y="1422"/>
                    </a:lnTo>
                    <a:lnTo>
                      <a:pt x="786" y="1490"/>
                    </a:lnTo>
                    <a:lnTo>
                      <a:pt x="788" y="1542"/>
                    </a:lnTo>
                    <a:lnTo>
                      <a:pt x="770" y="1608"/>
                    </a:lnTo>
                    <a:lnTo>
                      <a:pt x="802" y="1634"/>
                    </a:lnTo>
                    <a:lnTo>
                      <a:pt x="848" y="1668"/>
                    </a:lnTo>
                    <a:lnTo>
                      <a:pt x="916" y="1782"/>
                    </a:lnTo>
                    <a:lnTo>
                      <a:pt x="956" y="1800"/>
                    </a:lnTo>
                    <a:lnTo>
                      <a:pt x="1010" y="1848"/>
                    </a:lnTo>
                    <a:lnTo>
                      <a:pt x="1034" y="2022"/>
                    </a:lnTo>
                    <a:lnTo>
                      <a:pt x="1058" y="2178"/>
                    </a:lnTo>
                    <a:lnTo>
                      <a:pt x="1046" y="2244"/>
                    </a:lnTo>
                    <a:lnTo>
                      <a:pt x="1094" y="2310"/>
                    </a:lnTo>
                    <a:lnTo>
                      <a:pt x="1118" y="2364"/>
                    </a:lnTo>
                    <a:lnTo>
                      <a:pt x="1138" y="2458"/>
                    </a:lnTo>
                    <a:lnTo>
                      <a:pt x="1194" y="2540"/>
                    </a:lnTo>
                    <a:lnTo>
                      <a:pt x="1286" y="2586"/>
                    </a:lnTo>
                    <a:lnTo>
                      <a:pt x="1382" y="2574"/>
                    </a:lnTo>
                    <a:lnTo>
                      <a:pt x="1280" y="2520"/>
                    </a:lnTo>
                    <a:lnTo>
                      <a:pt x="1266" y="2472"/>
                    </a:lnTo>
                    <a:lnTo>
                      <a:pt x="1288" y="2428"/>
                    </a:lnTo>
                    <a:lnTo>
                      <a:pt x="1244" y="2394"/>
                    </a:lnTo>
                    <a:lnTo>
                      <a:pt x="1284" y="2334"/>
                    </a:lnTo>
                    <a:lnTo>
                      <a:pt x="1244" y="2300"/>
                    </a:lnTo>
                    <a:lnTo>
                      <a:pt x="1288" y="2306"/>
                    </a:lnTo>
                    <a:lnTo>
                      <a:pt x="1286" y="2244"/>
                    </a:lnTo>
                    <a:lnTo>
                      <a:pt x="1330" y="2268"/>
                    </a:lnTo>
                    <a:lnTo>
                      <a:pt x="1368" y="2228"/>
                    </a:lnTo>
                    <a:lnTo>
                      <a:pt x="1334" y="2160"/>
                    </a:lnTo>
                    <a:lnTo>
                      <a:pt x="1382" y="2184"/>
                    </a:lnTo>
                    <a:lnTo>
                      <a:pt x="1448" y="2076"/>
                    </a:lnTo>
                    <a:lnTo>
                      <a:pt x="1468" y="2052"/>
                    </a:lnTo>
                    <a:lnTo>
                      <a:pt x="1476" y="1982"/>
                    </a:lnTo>
                    <a:lnTo>
                      <a:pt x="1568" y="1950"/>
                    </a:lnTo>
                    <a:lnTo>
                      <a:pt x="1612" y="1880"/>
                    </a:lnTo>
                    <a:lnTo>
                      <a:pt x="1628" y="1830"/>
                    </a:lnTo>
                    <a:lnTo>
                      <a:pt x="1622" y="1746"/>
                    </a:lnTo>
                    <a:lnTo>
                      <a:pt x="1692" y="1644"/>
                    </a:lnTo>
                    <a:lnTo>
                      <a:pt x="1652" y="1578"/>
                    </a:lnTo>
                    <a:lnTo>
                      <a:pt x="1552" y="1538"/>
                    </a:lnTo>
                    <a:lnTo>
                      <a:pt x="1448" y="1500"/>
                    </a:lnTo>
                    <a:lnTo>
                      <a:pt x="1376" y="1494"/>
                    </a:lnTo>
                    <a:lnTo>
                      <a:pt x="1376" y="1410"/>
                    </a:lnTo>
                    <a:lnTo>
                      <a:pt x="1262" y="1356"/>
                    </a:lnTo>
                    <a:lnTo>
                      <a:pt x="1166" y="1272"/>
                    </a:lnTo>
                    <a:lnTo>
                      <a:pt x="1104" y="1280"/>
                    </a:lnTo>
                    <a:lnTo>
                      <a:pt x="1048" y="1276"/>
                    </a:lnTo>
                    <a:lnTo>
                      <a:pt x="1020" y="1244"/>
                    </a:lnTo>
                    <a:lnTo>
                      <a:pt x="974" y="1260"/>
                    </a:lnTo>
                    <a:lnTo>
                      <a:pt x="984" y="1238"/>
                    </a:lnTo>
                    <a:lnTo>
                      <a:pt x="934" y="1268"/>
                    </a:lnTo>
                    <a:lnTo>
                      <a:pt x="904" y="1268"/>
                    </a:lnTo>
                    <a:lnTo>
                      <a:pt x="872" y="1314"/>
                    </a:lnTo>
                    <a:lnTo>
                      <a:pt x="836" y="1272"/>
                    </a:lnTo>
                    <a:lnTo>
                      <a:pt x="794" y="1308"/>
                    </a:lnTo>
                    <a:lnTo>
                      <a:pt x="748" y="1278"/>
                    </a:lnTo>
                    <a:lnTo>
                      <a:pt x="758" y="1242"/>
                    </a:lnTo>
                    <a:lnTo>
                      <a:pt x="758" y="1174"/>
                    </a:lnTo>
                    <a:lnTo>
                      <a:pt x="698" y="1176"/>
                    </a:lnTo>
                    <a:lnTo>
                      <a:pt x="668" y="1140"/>
                    </a:lnTo>
                    <a:lnTo>
                      <a:pt x="736" y="1062"/>
                    </a:lnTo>
                    <a:lnTo>
                      <a:pt x="712" y="1050"/>
                    </a:lnTo>
                    <a:lnTo>
                      <a:pt x="658" y="1062"/>
                    </a:lnTo>
                    <a:lnTo>
                      <a:pt x="632" y="1104"/>
                    </a:lnTo>
                    <a:lnTo>
                      <a:pt x="596" y="1110"/>
                    </a:lnTo>
                    <a:lnTo>
                      <a:pt x="538" y="1066"/>
                    </a:lnTo>
                    <a:lnTo>
                      <a:pt x="568" y="950"/>
                    </a:lnTo>
                    <a:lnTo>
                      <a:pt x="632" y="894"/>
                    </a:lnTo>
                    <a:lnTo>
                      <a:pt x="686" y="894"/>
                    </a:lnTo>
                    <a:lnTo>
                      <a:pt x="740" y="912"/>
                    </a:lnTo>
                    <a:lnTo>
                      <a:pt x="736" y="900"/>
                    </a:lnTo>
                    <a:lnTo>
                      <a:pt x="766" y="868"/>
                    </a:lnTo>
                    <a:lnTo>
                      <a:pt x="842" y="906"/>
                    </a:lnTo>
                    <a:lnTo>
                      <a:pt x="848" y="966"/>
                    </a:lnTo>
                    <a:lnTo>
                      <a:pt x="884" y="984"/>
                    </a:lnTo>
                    <a:lnTo>
                      <a:pt x="896" y="900"/>
                    </a:lnTo>
                    <a:lnTo>
                      <a:pt x="878" y="858"/>
                    </a:lnTo>
                    <a:lnTo>
                      <a:pt x="998" y="806"/>
                    </a:lnTo>
                    <a:lnTo>
                      <a:pt x="1058" y="750"/>
                    </a:lnTo>
                    <a:lnTo>
                      <a:pt x="1100" y="696"/>
                    </a:lnTo>
                    <a:lnTo>
                      <a:pt x="1130" y="672"/>
                    </a:lnTo>
                    <a:lnTo>
                      <a:pt x="1184" y="678"/>
                    </a:lnTo>
                    <a:lnTo>
                      <a:pt x="1190" y="636"/>
                    </a:lnTo>
                    <a:lnTo>
                      <a:pt x="1280" y="588"/>
                    </a:lnTo>
                    <a:lnTo>
                      <a:pt x="1278" y="636"/>
                    </a:lnTo>
                    <a:lnTo>
                      <a:pt x="1360" y="602"/>
                    </a:lnTo>
                    <a:lnTo>
                      <a:pt x="1322" y="570"/>
                    </a:lnTo>
                    <a:lnTo>
                      <a:pt x="1340" y="538"/>
                    </a:lnTo>
                    <a:lnTo>
                      <a:pt x="1320" y="522"/>
                    </a:lnTo>
                    <a:lnTo>
                      <a:pt x="1286" y="546"/>
                    </a:lnTo>
                    <a:lnTo>
                      <a:pt x="1288" y="512"/>
                    </a:lnTo>
                    <a:lnTo>
                      <a:pt x="1400" y="504"/>
                    </a:lnTo>
                    <a:lnTo>
                      <a:pt x="1490" y="480"/>
                    </a:lnTo>
                    <a:lnTo>
                      <a:pt x="1526" y="456"/>
                    </a:lnTo>
                    <a:lnTo>
                      <a:pt x="1484" y="394"/>
                    </a:lnTo>
                    <a:cubicBezTo>
                      <a:pt x="1474" y="370"/>
                      <a:pt x="1479" y="319"/>
                      <a:pt x="1466" y="310"/>
                    </a:cubicBezTo>
                    <a:cubicBezTo>
                      <a:pt x="1456" y="300"/>
                      <a:pt x="1423" y="343"/>
                      <a:pt x="1406" y="342"/>
                    </a:cubicBezTo>
                    <a:lnTo>
                      <a:pt x="1376" y="312"/>
                    </a:lnTo>
                    <a:lnTo>
                      <a:pt x="1376" y="270"/>
                    </a:lnTo>
                    <a:lnTo>
                      <a:pt x="1328" y="264"/>
                    </a:lnTo>
                    <a:lnTo>
                      <a:pt x="1312" y="252"/>
                    </a:lnTo>
                    <a:lnTo>
                      <a:pt x="1256" y="314"/>
                    </a:lnTo>
                    <a:lnTo>
                      <a:pt x="1222" y="364"/>
                    </a:lnTo>
                    <a:lnTo>
                      <a:pt x="1172" y="402"/>
                    </a:lnTo>
                    <a:lnTo>
                      <a:pt x="1136" y="474"/>
                    </a:lnTo>
                    <a:lnTo>
                      <a:pt x="1110" y="444"/>
                    </a:lnTo>
                    <a:lnTo>
                      <a:pt x="1128" y="394"/>
                    </a:lnTo>
                    <a:lnTo>
                      <a:pt x="1038" y="334"/>
                    </a:lnTo>
                    <a:lnTo>
                      <a:pt x="1022" y="304"/>
                    </a:lnTo>
                    <a:lnTo>
                      <a:pt x="1122" y="226"/>
                    </a:lnTo>
                    <a:lnTo>
                      <a:pt x="1184" y="222"/>
                    </a:lnTo>
                    <a:lnTo>
                      <a:pt x="1212" y="240"/>
                    </a:lnTo>
                    <a:lnTo>
                      <a:pt x="1248" y="220"/>
                    </a:lnTo>
                    <a:lnTo>
                      <a:pt x="1300" y="220"/>
                    </a:lnTo>
                    <a:lnTo>
                      <a:pt x="1266" y="198"/>
                    </a:lnTo>
                    <a:lnTo>
                      <a:pt x="1208" y="196"/>
                    </a:lnTo>
                    <a:lnTo>
                      <a:pt x="1250" y="174"/>
                    </a:lnTo>
                    <a:lnTo>
                      <a:pt x="1328" y="172"/>
                    </a:lnTo>
                    <a:lnTo>
                      <a:pt x="1364" y="132"/>
                    </a:lnTo>
                    <a:cubicBezTo>
                      <a:pt x="1346" y="124"/>
                      <a:pt x="1343" y="119"/>
                      <a:pt x="1324" y="122"/>
                    </a:cubicBezTo>
                    <a:cubicBezTo>
                      <a:pt x="1310" y="124"/>
                      <a:pt x="1294" y="132"/>
                      <a:pt x="1286" y="144"/>
                    </a:cubicBezTo>
                    <a:cubicBezTo>
                      <a:pt x="1282" y="149"/>
                      <a:pt x="1274" y="148"/>
                      <a:pt x="1268" y="150"/>
                    </a:cubicBezTo>
                    <a:cubicBezTo>
                      <a:pt x="1266" y="144"/>
                      <a:pt x="1259" y="138"/>
                      <a:pt x="1262" y="132"/>
                    </a:cubicBezTo>
                    <a:cubicBezTo>
                      <a:pt x="1269" y="118"/>
                      <a:pt x="1303" y="134"/>
                      <a:pt x="1262" y="120"/>
                    </a:cubicBezTo>
                    <a:cubicBezTo>
                      <a:pt x="1221" y="134"/>
                      <a:pt x="1252" y="105"/>
                      <a:pt x="1262" y="90"/>
                    </a:cubicBezTo>
                    <a:cubicBezTo>
                      <a:pt x="1260" y="84"/>
                      <a:pt x="1262" y="75"/>
                      <a:pt x="1256" y="72"/>
                    </a:cubicBezTo>
                    <a:cubicBezTo>
                      <a:pt x="1238" y="63"/>
                      <a:pt x="1202" y="102"/>
                      <a:pt x="1202" y="102"/>
                    </a:cubicBezTo>
                    <a:cubicBezTo>
                      <a:pt x="1198" y="108"/>
                      <a:pt x="1186" y="140"/>
                      <a:pt x="1180" y="144"/>
                    </a:cubicBezTo>
                    <a:cubicBezTo>
                      <a:pt x="1169" y="151"/>
                      <a:pt x="1148" y="122"/>
                      <a:pt x="1148" y="122"/>
                    </a:cubicBezTo>
                    <a:cubicBezTo>
                      <a:pt x="1138" y="123"/>
                      <a:pt x="1121" y="137"/>
                      <a:pt x="1106" y="136"/>
                    </a:cubicBezTo>
                    <a:cubicBezTo>
                      <a:pt x="1091" y="135"/>
                      <a:pt x="1074" y="117"/>
                      <a:pt x="1056" y="116"/>
                    </a:cubicBezTo>
                    <a:cubicBezTo>
                      <a:pt x="1038" y="115"/>
                      <a:pt x="1016" y="131"/>
                      <a:pt x="998" y="132"/>
                    </a:cubicBezTo>
                    <a:cubicBezTo>
                      <a:pt x="997" y="132"/>
                      <a:pt x="956" y="125"/>
                      <a:pt x="950" y="120"/>
                    </a:cubicBezTo>
                    <a:cubicBezTo>
                      <a:pt x="918" y="94"/>
                      <a:pt x="960" y="108"/>
                      <a:pt x="920" y="90"/>
                    </a:cubicBezTo>
                    <a:cubicBezTo>
                      <a:pt x="852" y="60"/>
                      <a:pt x="806" y="58"/>
                      <a:pt x="730" y="54"/>
                    </a:cubicBezTo>
                    <a:cubicBezTo>
                      <a:pt x="656" y="39"/>
                      <a:pt x="625" y="15"/>
                      <a:pt x="550" y="0"/>
                    </a:cubicBezTo>
                    <a:cubicBezTo>
                      <a:pt x="510" y="2"/>
                      <a:pt x="486" y="5"/>
                      <a:pt x="446" y="8"/>
                    </a:cubicBezTo>
                    <a:cubicBezTo>
                      <a:pt x="424" y="9"/>
                      <a:pt x="423" y="14"/>
                      <a:pt x="406" y="18"/>
                    </a:cubicBezTo>
                    <a:cubicBezTo>
                      <a:pt x="389" y="22"/>
                      <a:pt x="353" y="24"/>
                      <a:pt x="344" y="32"/>
                    </a:cubicBezTo>
                    <a:cubicBezTo>
                      <a:pt x="346" y="38"/>
                      <a:pt x="354" y="60"/>
                      <a:pt x="350" y="64"/>
                    </a:cubicBezTo>
                    <a:cubicBezTo>
                      <a:pt x="274" y="50"/>
                      <a:pt x="250" y="81"/>
                      <a:pt x="236" y="82"/>
                    </a:cubicBezTo>
                    <a:cubicBezTo>
                      <a:pt x="278" y="110"/>
                      <a:pt x="270" y="72"/>
                      <a:pt x="290" y="102"/>
                    </a:cubicBezTo>
                    <a:cubicBezTo>
                      <a:pt x="234" y="121"/>
                      <a:pt x="178" y="104"/>
                      <a:pt x="128" y="138"/>
                    </a:cubicBezTo>
                    <a:cubicBezTo>
                      <a:pt x="126" y="144"/>
                      <a:pt x="122" y="150"/>
                      <a:pt x="122" y="156"/>
                    </a:cubicBezTo>
                    <a:cubicBezTo>
                      <a:pt x="122" y="162"/>
                      <a:pt x="132" y="170"/>
                      <a:pt x="128" y="174"/>
                    </a:cubicBezTo>
                    <a:cubicBezTo>
                      <a:pt x="126" y="182"/>
                      <a:pt x="109" y="197"/>
                      <a:pt x="112" y="202"/>
                    </a:cubicBezTo>
                    <a:cubicBezTo>
                      <a:pt x="124" y="206"/>
                      <a:pt x="137" y="195"/>
                      <a:pt x="146" y="204"/>
                    </a:cubicBezTo>
                    <a:cubicBezTo>
                      <a:pt x="151" y="209"/>
                      <a:pt x="135" y="213"/>
                      <a:pt x="128" y="216"/>
                    </a:cubicBezTo>
                    <a:cubicBezTo>
                      <a:pt x="116" y="221"/>
                      <a:pt x="104" y="226"/>
                      <a:pt x="92" y="228"/>
                    </a:cubicBezTo>
                    <a:cubicBezTo>
                      <a:pt x="48" y="237"/>
                      <a:pt x="72" y="233"/>
                      <a:pt x="20" y="240"/>
                    </a:cubicBezTo>
                    <a:cubicBezTo>
                      <a:pt x="0" y="247"/>
                      <a:pt x="2" y="240"/>
                      <a:pt x="2" y="252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36" name="Freeform 92"/>
              <p:cNvSpPr>
                <a:spLocks/>
              </p:cNvSpPr>
              <p:nvPr/>
            </p:nvSpPr>
            <p:spPr bwMode="gray">
              <a:xfrm>
                <a:off x="4423" y="2052"/>
                <a:ext cx="35" cy="28"/>
              </a:xfrm>
              <a:custGeom>
                <a:avLst/>
                <a:gdLst>
                  <a:gd name="T0" fmla="*/ 16 w 46"/>
                  <a:gd name="T1" fmla="*/ 4 h 38"/>
                  <a:gd name="T2" fmla="*/ 0 w 46"/>
                  <a:gd name="T3" fmla="*/ 22 h 38"/>
                  <a:gd name="T4" fmla="*/ 22 w 46"/>
                  <a:gd name="T5" fmla="*/ 38 h 38"/>
                  <a:gd name="T6" fmla="*/ 46 w 46"/>
                  <a:gd name="T7" fmla="*/ 26 h 38"/>
                  <a:gd name="T8" fmla="*/ 30 w 46"/>
                  <a:gd name="T9" fmla="*/ 0 h 38"/>
                  <a:gd name="T10" fmla="*/ 16 w 46"/>
                  <a:gd name="T11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38">
                    <a:moveTo>
                      <a:pt x="16" y="4"/>
                    </a:moveTo>
                    <a:lnTo>
                      <a:pt x="0" y="22"/>
                    </a:lnTo>
                    <a:lnTo>
                      <a:pt x="22" y="38"/>
                    </a:lnTo>
                    <a:lnTo>
                      <a:pt x="46" y="26"/>
                    </a:lnTo>
                    <a:lnTo>
                      <a:pt x="30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37" name="Freeform 93"/>
              <p:cNvSpPr>
                <a:spLocks/>
              </p:cNvSpPr>
              <p:nvPr/>
            </p:nvSpPr>
            <p:spPr bwMode="gray">
              <a:xfrm>
                <a:off x="4738" y="2174"/>
                <a:ext cx="40" cy="32"/>
              </a:xfrm>
              <a:custGeom>
                <a:avLst/>
                <a:gdLst>
                  <a:gd name="T0" fmla="*/ 12 w 52"/>
                  <a:gd name="T1" fmla="*/ 0 h 44"/>
                  <a:gd name="T2" fmla="*/ 26 w 52"/>
                  <a:gd name="T3" fmla="*/ 44 h 44"/>
                  <a:gd name="T4" fmla="*/ 42 w 52"/>
                  <a:gd name="T5" fmla="*/ 42 h 44"/>
                  <a:gd name="T6" fmla="*/ 38 w 52"/>
                  <a:gd name="T7" fmla="*/ 16 h 44"/>
                  <a:gd name="T8" fmla="*/ 26 w 52"/>
                  <a:gd name="T9" fmla="*/ 2 h 44"/>
                  <a:gd name="T10" fmla="*/ 12 w 52"/>
                  <a:gd name="T1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4">
                    <a:moveTo>
                      <a:pt x="12" y="0"/>
                    </a:moveTo>
                    <a:cubicBezTo>
                      <a:pt x="16" y="14"/>
                      <a:pt x="18" y="32"/>
                      <a:pt x="26" y="44"/>
                    </a:cubicBezTo>
                    <a:cubicBezTo>
                      <a:pt x="31" y="43"/>
                      <a:pt x="37" y="44"/>
                      <a:pt x="42" y="42"/>
                    </a:cubicBezTo>
                    <a:cubicBezTo>
                      <a:pt x="52" y="38"/>
                      <a:pt x="48" y="19"/>
                      <a:pt x="38" y="16"/>
                    </a:cubicBezTo>
                    <a:cubicBezTo>
                      <a:pt x="33" y="9"/>
                      <a:pt x="34" y="5"/>
                      <a:pt x="26" y="2"/>
                    </a:cubicBezTo>
                    <a:cubicBezTo>
                      <a:pt x="4" y="4"/>
                      <a:pt x="0" y="8"/>
                      <a:pt x="12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38" name="Freeform 94"/>
              <p:cNvSpPr>
                <a:spLocks/>
              </p:cNvSpPr>
              <p:nvPr/>
            </p:nvSpPr>
            <p:spPr bwMode="gray">
              <a:xfrm>
                <a:off x="5539" y="2230"/>
                <a:ext cx="101" cy="74"/>
              </a:xfrm>
              <a:custGeom>
                <a:avLst/>
                <a:gdLst>
                  <a:gd name="T0" fmla="*/ 97 w 131"/>
                  <a:gd name="T1" fmla="*/ 0 h 98"/>
                  <a:gd name="T2" fmla="*/ 79 w 131"/>
                  <a:gd name="T3" fmla="*/ 8 h 98"/>
                  <a:gd name="T4" fmla="*/ 53 w 131"/>
                  <a:gd name="T5" fmla="*/ 24 h 98"/>
                  <a:gd name="T6" fmla="*/ 39 w 131"/>
                  <a:gd name="T7" fmla="*/ 40 h 98"/>
                  <a:gd name="T8" fmla="*/ 21 w 131"/>
                  <a:gd name="T9" fmla="*/ 52 h 98"/>
                  <a:gd name="T10" fmla="*/ 63 w 131"/>
                  <a:gd name="T11" fmla="*/ 82 h 98"/>
                  <a:gd name="T12" fmla="*/ 79 w 131"/>
                  <a:gd name="T13" fmla="*/ 94 h 98"/>
                  <a:gd name="T14" fmla="*/ 85 w 131"/>
                  <a:gd name="T15" fmla="*/ 92 h 98"/>
                  <a:gd name="T16" fmla="*/ 89 w 131"/>
                  <a:gd name="T17" fmla="*/ 86 h 98"/>
                  <a:gd name="T18" fmla="*/ 97 w 131"/>
                  <a:gd name="T19" fmla="*/ 98 h 98"/>
                  <a:gd name="T20" fmla="*/ 123 w 131"/>
                  <a:gd name="T21" fmla="*/ 86 h 98"/>
                  <a:gd name="T22" fmla="*/ 129 w 131"/>
                  <a:gd name="T23" fmla="*/ 74 h 98"/>
                  <a:gd name="T24" fmla="*/ 101 w 131"/>
                  <a:gd name="T25" fmla="*/ 40 h 98"/>
                  <a:gd name="T26" fmla="*/ 115 w 131"/>
                  <a:gd name="T27" fmla="*/ 24 h 98"/>
                  <a:gd name="T28" fmla="*/ 111 w 131"/>
                  <a:gd name="T29" fmla="*/ 4 h 98"/>
                  <a:gd name="T30" fmla="*/ 97 w 131"/>
                  <a:gd name="T3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1" h="98">
                    <a:moveTo>
                      <a:pt x="97" y="0"/>
                    </a:moveTo>
                    <a:cubicBezTo>
                      <a:pt x="83" y="5"/>
                      <a:pt x="89" y="2"/>
                      <a:pt x="79" y="8"/>
                    </a:cubicBezTo>
                    <a:cubicBezTo>
                      <a:pt x="76" y="18"/>
                      <a:pt x="62" y="18"/>
                      <a:pt x="53" y="24"/>
                    </a:cubicBezTo>
                    <a:cubicBezTo>
                      <a:pt x="49" y="29"/>
                      <a:pt x="44" y="36"/>
                      <a:pt x="39" y="40"/>
                    </a:cubicBezTo>
                    <a:cubicBezTo>
                      <a:pt x="34" y="45"/>
                      <a:pt x="21" y="52"/>
                      <a:pt x="21" y="52"/>
                    </a:cubicBezTo>
                    <a:cubicBezTo>
                      <a:pt x="0" y="84"/>
                      <a:pt x="41" y="75"/>
                      <a:pt x="63" y="82"/>
                    </a:cubicBezTo>
                    <a:cubicBezTo>
                      <a:pt x="68" y="89"/>
                      <a:pt x="71" y="91"/>
                      <a:pt x="79" y="94"/>
                    </a:cubicBezTo>
                    <a:cubicBezTo>
                      <a:pt x="81" y="93"/>
                      <a:pt x="83" y="93"/>
                      <a:pt x="85" y="92"/>
                    </a:cubicBezTo>
                    <a:cubicBezTo>
                      <a:pt x="87" y="90"/>
                      <a:pt x="87" y="85"/>
                      <a:pt x="89" y="86"/>
                    </a:cubicBezTo>
                    <a:cubicBezTo>
                      <a:pt x="93" y="88"/>
                      <a:pt x="97" y="98"/>
                      <a:pt x="97" y="98"/>
                    </a:cubicBezTo>
                    <a:cubicBezTo>
                      <a:pt x="112" y="95"/>
                      <a:pt x="111" y="90"/>
                      <a:pt x="123" y="86"/>
                    </a:cubicBezTo>
                    <a:cubicBezTo>
                      <a:pt x="124" y="82"/>
                      <a:pt x="128" y="78"/>
                      <a:pt x="129" y="74"/>
                    </a:cubicBezTo>
                    <a:cubicBezTo>
                      <a:pt x="131" y="61"/>
                      <a:pt x="108" y="47"/>
                      <a:pt x="101" y="40"/>
                    </a:cubicBezTo>
                    <a:cubicBezTo>
                      <a:pt x="103" y="33"/>
                      <a:pt x="115" y="24"/>
                      <a:pt x="115" y="24"/>
                    </a:cubicBezTo>
                    <a:cubicBezTo>
                      <a:pt x="121" y="15"/>
                      <a:pt x="124" y="8"/>
                      <a:pt x="111" y="4"/>
                    </a:cubicBezTo>
                    <a:cubicBezTo>
                      <a:pt x="101" y="7"/>
                      <a:pt x="97" y="13"/>
                      <a:pt x="97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39" name="Freeform 95"/>
              <p:cNvSpPr>
                <a:spLocks/>
              </p:cNvSpPr>
              <p:nvPr/>
            </p:nvSpPr>
            <p:spPr bwMode="gray">
              <a:xfrm>
                <a:off x="5053" y="2613"/>
                <a:ext cx="162" cy="84"/>
              </a:xfrm>
              <a:custGeom>
                <a:avLst/>
                <a:gdLst>
                  <a:gd name="T0" fmla="*/ 47 w 212"/>
                  <a:gd name="T1" fmla="*/ 12 h 112"/>
                  <a:gd name="T2" fmla="*/ 17 w 212"/>
                  <a:gd name="T3" fmla="*/ 12 h 112"/>
                  <a:gd name="T4" fmla="*/ 5 w 212"/>
                  <a:gd name="T5" fmla="*/ 16 h 112"/>
                  <a:gd name="T6" fmla="*/ 25 w 212"/>
                  <a:gd name="T7" fmla="*/ 52 h 112"/>
                  <a:gd name="T8" fmla="*/ 51 w 212"/>
                  <a:gd name="T9" fmla="*/ 44 h 112"/>
                  <a:gd name="T10" fmla="*/ 93 w 212"/>
                  <a:gd name="T11" fmla="*/ 54 h 112"/>
                  <a:gd name="T12" fmla="*/ 111 w 212"/>
                  <a:gd name="T13" fmla="*/ 60 h 112"/>
                  <a:gd name="T14" fmla="*/ 133 w 212"/>
                  <a:gd name="T15" fmla="*/ 88 h 112"/>
                  <a:gd name="T16" fmla="*/ 141 w 212"/>
                  <a:gd name="T17" fmla="*/ 112 h 112"/>
                  <a:gd name="T18" fmla="*/ 157 w 212"/>
                  <a:gd name="T19" fmla="*/ 100 h 112"/>
                  <a:gd name="T20" fmla="*/ 169 w 212"/>
                  <a:gd name="T21" fmla="*/ 96 h 112"/>
                  <a:gd name="T22" fmla="*/ 187 w 212"/>
                  <a:gd name="T23" fmla="*/ 102 h 112"/>
                  <a:gd name="T24" fmla="*/ 195 w 212"/>
                  <a:gd name="T25" fmla="*/ 80 h 112"/>
                  <a:gd name="T26" fmla="*/ 153 w 212"/>
                  <a:gd name="T27" fmla="*/ 54 h 112"/>
                  <a:gd name="T28" fmla="*/ 105 w 212"/>
                  <a:gd name="T29" fmla="*/ 20 h 112"/>
                  <a:gd name="T30" fmla="*/ 53 w 212"/>
                  <a:gd name="T31" fmla="*/ 26 h 112"/>
                  <a:gd name="T32" fmla="*/ 47 w 212"/>
                  <a:gd name="T33" fmla="*/ 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2" h="112">
                    <a:moveTo>
                      <a:pt x="47" y="12"/>
                    </a:moveTo>
                    <a:cubicBezTo>
                      <a:pt x="39" y="0"/>
                      <a:pt x="28" y="7"/>
                      <a:pt x="17" y="12"/>
                    </a:cubicBezTo>
                    <a:cubicBezTo>
                      <a:pt x="13" y="14"/>
                      <a:pt x="5" y="16"/>
                      <a:pt x="5" y="16"/>
                    </a:cubicBezTo>
                    <a:cubicBezTo>
                      <a:pt x="0" y="31"/>
                      <a:pt x="10" y="48"/>
                      <a:pt x="25" y="52"/>
                    </a:cubicBezTo>
                    <a:cubicBezTo>
                      <a:pt x="37" y="50"/>
                      <a:pt x="41" y="47"/>
                      <a:pt x="51" y="44"/>
                    </a:cubicBezTo>
                    <a:cubicBezTo>
                      <a:pt x="65" y="53"/>
                      <a:pt x="76" y="53"/>
                      <a:pt x="93" y="54"/>
                    </a:cubicBezTo>
                    <a:cubicBezTo>
                      <a:pt x="99" y="56"/>
                      <a:pt x="111" y="60"/>
                      <a:pt x="111" y="60"/>
                    </a:cubicBezTo>
                    <a:cubicBezTo>
                      <a:pt x="120" y="69"/>
                      <a:pt x="129" y="75"/>
                      <a:pt x="133" y="88"/>
                    </a:cubicBezTo>
                    <a:cubicBezTo>
                      <a:pt x="125" y="100"/>
                      <a:pt x="126" y="107"/>
                      <a:pt x="141" y="112"/>
                    </a:cubicBezTo>
                    <a:cubicBezTo>
                      <a:pt x="145" y="106"/>
                      <a:pt x="150" y="103"/>
                      <a:pt x="157" y="100"/>
                    </a:cubicBezTo>
                    <a:cubicBezTo>
                      <a:pt x="161" y="98"/>
                      <a:pt x="169" y="96"/>
                      <a:pt x="169" y="96"/>
                    </a:cubicBezTo>
                    <a:cubicBezTo>
                      <a:pt x="175" y="98"/>
                      <a:pt x="187" y="102"/>
                      <a:pt x="187" y="102"/>
                    </a:cubicBezTo>
                    <a:cubicBezTo>
                      <a:pt x="203" y="100"/>
                      <a:pt x="212" y="94"/>
                      <a:pt x="195" y="80"/>
                    </a:cubicBezTo>
                    <a:cubicBezTo>
                      <a:pt x="183" y="70"/>
                      <a:pt x="165" y="66"/>
                      <a:pt x="153" y="54"/>
                    </a:cubicBezTo>
                    <a:cubicBezTo>
                      <a:pt x="141" y="42"/>
                      <a:pt x="122" y="26"/>
                      <a:pt x="105" y="20"/>
                    </a:cubicBezTo>
                    <a:cubicBezTo>
                      <a:pt x="85" y="21"/>
                      <a:pt x="71" y="20"/>
                      <a:pt x="53" y="26"/>
                    </a:cubicBezTo>
                    <a:cubicBezTo>
                      <a:pt x="47" y="24"/>
                      <a:pt x="33" y="12"/>
                      <a:pt x="47" y="12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40" name="Freeform 96"/>
              <p:cNvSpPr>
                <a:spLocks/>
              </p:cNvSpPr>
              <p:nvPr/>
            </p:nvSpPr>
            <p:spPr bwMode="gray">
              <a:xfrm>
                <a:off x="5187" y="2677"/>
                <a:ext cx="101" cy="40"/>
              </a:xfrm>
              <a:custGeom>
                <a:avLst/>
                <a:gdLst>
                  <a:gd name="T0" fmla="*/ 57 w 133"/>
                  <a:gd name="T1" fmla="*/ 0 h 54"/>
                  <a:gd name="T2" fmla="*/ 43 w 133"/>
                  <a:gd name="T3" fmla="*/ 6 h 54"/>
                  <a:gd name="T4" fmla="*/ 31 w 133"/>
                  <a:gd name="T5" fmla="*/ 30 h 54"/>
                  <a:gd name="T6" fmla="*/ 15 w 133"/>
                  <a:gd name="T7" fmla="*/ 34 h 54"/>
                  <a:gd name="T8" fmla="*/ 3 w 133"/>
                  <a:gd name="T9" fmla="*/ 42 h 54"/>
                  <a:gd name="T10" fmla="*/ 13 w 133"/>
                  <a:gd name="T11" fmla="*/ 54 h 54"/>
                  <a:gd name="T12" fmla="*/ 133 w 133"/>
                  <a:gd name="T13" fmla="*/ 34 h 54"/>
                  <a:gd name="T14" fmla="*/ 123 w 133"/>
                  <a:gd name="T15" fmla="*/ 16 h 54"/>
                  <a:gd name="T16" fmla="*/ 105 w 133"/>
                  <a:gd name="T17" fmla="*/ 8 h 54"/>
                  <a:gd name="T18" fmla="*/ 101 w 133"/>
                  <a:gd name="T19" fmla="*/ 24 h 54"/>
                  <a:gd name="T20" fmla="*/ 89 w 133"/>
                  <a:gd name="T21" fmla="*/ 18 h 54"/>
                  <a:gd name="T22" fmla="*/ 67 w 133"/>
                  <a:gd name="T23" fmla="*/ 14 h 54"/>
                  <a:gd name="T24" fmla="*/ 57 w 133"/>
                  <a:gd name="T2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3" h="54">
                    <a:moveTo>
                      <a:pt x="57" y="0"/>
                    </a:moveTo>
                    <a:cubicBezTo>
                      <a:pt x="53" y="3"/>
                      <a:pt x="46" y="2"/>
                      <a:pt x="43" y="6"/>
                    </a:cubicBezTo>
                    <a:cubicBezTo>
                      <a:pt x="36" y="14"/>
                      <a:pt x="43" y="26"/>
                      <a:pt x="31" y="30"/>
                    </a:cubicBezTo>
                    <a:cubicBezTo>
                      <a:pt x="26" y="32"/>
                      <a:pt x="20" y="31"/>
                      <a:pt x="15" y="34"/>
                    </a:cubicBezTo>
                    <a:cubicBezTo>
                      <a:pt x="11" y="36"/>
                      <a:pt x="3" y="42"/>
                      <a:pt x="3" y="42"/>
                    </a:cubicBezTo>
                    <a:cubicBezTo>
                      <a:pt x="0" y="51"/>
                      <a:pt x="5" y="51"/>
                      <a:pt x="13" y="54"/>
                    </a:cubicBezTo>
                    <a:cubicBezTo>
                      <a:pt x="51" y="51"/>
                      <a:pt x="97" y="46"/>
                      <a:pt x="133" y="34"/>
                    </a:cubicBezTo>
                    <a:cubicBezTo>
                      <a:pt x="129" y="28"/>
                      <a:pt x="128" y="21"/>
                      <a:pt x="123" y="16"/>
                    </a:cubicBezTo>
                    <a:cubicBezTo>
                      <a:pt x="118" y="11"/>
                      <a:pt x="105" y="8"/>
                      <a:pt x="105" y="8"/>
                    </a:cubicBezTo>
                    <a:cubicBezTo>
                      <a:pt x="84" y="13"/>
                      <a:pt x="106" y="19"/>
                      <a:pt x="101" y="24"/>
                    </a:cubicBezTo>
                    <a:cubicBezTo>
                      <a:pt x="99" y="26"/>
                      <a:pt x="89" y="18"/>
                      <a:pt x="89" y="18"/>
                    </a:cubicBezTo>
                    <a:cubicBezTo>
                      <a:pt x="83" y="15"/>
                      <a:pt x="73" y="15"/>
                      <a:pt x="67" y="14"/>
                    </a:cubicBezTo>
                    <a:cubicBezTo>
                      <a:pt x="58" y="8"/>
                      <a:pt x="62" y="12"/>
                      <a:pt x="57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41" name="Freeform 97"/>
              <p:cNvSpPr>
                <a:spLocks/>
              </p:cNvSpPr>
              <p:nvPr/>
            </p:nvSpPr>
            <p:spPr bwMode="gray">
              <a:xfrm>
                <a:off x="5294" y="2702"/>
                <a:ext cx="39" cy="18"/>
              </a:xfrm>
              <a:custGeom>
                <a:avLst/>
                <a:gdLst>
                  <a:gd name="T0" fmla="*/ 13 w 51"/>
                  <a:gd name="T1" fmla="*/ 0 h 24"/>
                  <a:gd name="T2" fmla="*/ 7 w 51"/>
                  <a:gd name="T3" fmla="*/ 18 h 24"/>
                  <a:gd name="T4" fmla="*/ 27 w 51"/>
                  <a:gd name="T5" fmla="*/ 24 h 24"/>
                  <a:gd name="T6" fmla="*/ 33 w 51"/>
                  <a:gd name="T7" fmla="*/ 4 h 24"/>
                  <a:gd name="T8" fmla="*/ 13 w 5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42" name="Freeform 98"/>
              <p:cNvSpPr>
                <a:spLocks/>
              </p:cNvSpPr>
              <p:nvPr/>
            </p:nvSpPr>
            <p:spPr bwMode="gray">
              <a:xfrm>
                <a:off x="5352" y="2705"/>
                <a:ext cx="12" cy="25"/>
              </a:xfrm>
              <a:custGeom>
                <a:avLst/>
                <a:gdLst>
                  <a:gd name="T0" fmla="*/ 14 w 16"/>
                  <a:gd name="T1" fmla="*/ 0 h 34"/>
                  <a:gd name="T2" fmla="*/ 0 w 16"/>
                  <a:gd name="T3" fmla="*/ 14 h 34"/>
                  <a:gd name="T4" fmla="*/ 16 w 16"/>
                  <a:gd name="T5" fmla="*/ 34 h 34"/>
                  <a:gd name="T6" fmla="*/ 12 w 16"/>
                  <a:gd name="T7" fmla="*/ 18 h 34"/>
                  <a:gd name="T8" fmla="*/ 16 w 16"/>
                  <a:gd name="T9" fmla="*/ 6 h 34"/>
                  <a:gd name="T10" fmla="*/ 14 w 16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4">
                    <a:moveTo>
                      <a:pt x="14" y="0"/>
                    </a:moveTo>
                    <a:cubicBezTo>
                      <a:pt x="5" y="3"/>
                      <a:pt x="2" y="4"/>
                      <a:pt x="0" y="14"/>
                    </a:cubicBezTo>
                    <a:cubicBezTo>
                      <a:pt x="3" y="26"/>
                      <a:pt x="4" y="30"/>
                      <a:pt x="16" y="34"/>
                    </a:cubicBezTo>
                    <a:cubicBezTo>
                      <a:pt x="15" y="29"/>
                      <a:pt x="11" y="23"/>
                      <a:pt x="12" y="18"/>
                    </a:cubicBezTo>
                    <a:cubicBezTo>
                      <a:pt x="12" y="14"/>
                      <a:pt x="16" y="6"/>
                      <a:pt x="16" y="6"/>
                    </a:cubicBezTo>
                    <a:cubicBezTo>
                      <a:pt x="9" y="1"/>
                      <a:pt x="8" y="3"/>
                      <a:pt x="14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43" name="Freeform 99"/>
              <p:cNvSpPr>
                <a:spLocks/>
              </p:cNvSpPr>
              <p:nvPr/>
            </p:nvSpPr>
            <p:spPr bwMode="gray">
              <a:xfrm>
                <a:off x="5164" y="1863"/>
                <a:ext cx="185" cy="87"/>
              </a:xfrm>
              <a:custGeom>
                <a:avLst/>
                <a:gdLst>
                  <a:gd name="T0" fmla="*/ 64 w 240"/>
                  <a:gd name="T1" fmla="*/ 1 h 117"/>
                  <a:gd name="T2" fmla="*/ 24 w 240"/>
                  <a:gd name="T3" fmla="*/ 31 h 117"/>
                  <a:gd name="T4" fmla="*/ 6 w 240"/>
                  <a:gd name="T5" fmla="*/ 37 h 117"/>
                  <a:gd name="T6" fmla="*/ 0 w 240"/>
                  <a:gd name="T7" fmla="*/ 39 h 117"/>
                  <a:gd name="T8" fmla="*/ 26 w 240"/>
                  <a:gd name="T9" fmla="*/ 59 h 117"/>
                  <a:gd name="T10" fmla="*/ 38 w 240"/>
                  <a:gd name="T11" fmla="*/ 63 h 117"/>
                  <a:gd name="T12" fmla="*/ 68 w 240"/>
                  <a:gd name="T13" fmla="*/ 47 h 117"/>
                  <a:gd name="T14" fmla="*/ 80 w 240"/>
                  <a:gd name="T15" fmla="*/ 43 h 117"/>
                  <a:gd name="T16" fmla="*/ 82 w 240"/>
                  <a:gd name="T17" fmla="*/ 55 h 117"/>
                  <a:gd name="T18" fmla="*/ 64 w 240"/>
                  <a:gd name="T19" fmla="*/ 61 h 117"/>
                  <a:gd name="T20" fmla="*/ 72 w 240"/>
                  <a:gd name="T21" fmla="*/ 73 h 117"/>
                  <a:gd name="T22" fmla="*/ 40 w 240"/>
                  <a:gd name="T23" fmla="*/ 87 h 117"/>
                  <a:gd name="T24" fmla="*/ 70 w 240"/>
                  <a:gd name="T25" fmla="*/ 109 h 117"/>
                  <a:gd name="T26" fmla="*/ 82 w 240"/>
                  <a:gd name="T27" fmla="*/ 113 h 117"/>
                  <a:gd name="T28" fmla="*/ 118 w 240"/>
                  <a:gd name="T29" fmla="*/ 103 h 117"/>
                  <a:gd name="T30" fmla="*/ 150 w 240"/>
                  <a:gd name="T31" fmla="*/ 105 h 117"/>
                  <a:gd name="T32" fmla="*/ 168 w 240"/>
                  <a:gd name="T33" fmla="*/ 117 h 117"/>
                  <a:gd name="T34" fmla="*/ 204 w 240"/>
                  <a:gd name="T35" fmla="*/ 109 h 117"/>
                  <a:gd name="T36" fmla="*/ 224 w 240"/>
                  <a:gd name="T37" fmla="*/ 103 h 117"/>
                  <a:gd name="T38" fmla="*/ 222 w 240"/>
                  <a:gd name="T39" fmla="*/ 77 h 117"/>
                  <a:gd name="T40" fmla="*/ 234 w 240"/>
                  <a:gd name="T41" fmla="*/ 69 h 117"/>
                  <a:gd name="T42" fmla="*/ 238 w 240"/>
                  <a:gd name="T43" fmla="*/ 47 h 117"/>
                  <a:gd name="T44" fmla="*/ 210 w 240"/>
                  <a:gd name="T45" fmla="*/ 57 h 117"/>
                  <a:gd name="T46" fmla="*/ 200 w 240"/>
                  <a:gd name="T47" fmla="*/ 43 h 117"/>
                  <a:gd name="T48" fmla="*/ 172 w 240"/>
                  <a:gd name="T49" fmla="*/ 45 h 117"/>
                  <a:gd name="T50" fmla="*/ 134 w 240"/>
                  <a:gd name="T51" fmla="*/ 9 h 117"/>
                  <a:gd name="T52" fmla="*/ 94 w 240"/>
                  <a:gd name="T53" fmla="*/ 11 h 117"/>
                  <a:gd name="T54" fmla="*/ 82 w 240"/>
                  <a:gd name="T55" fmla="*/ 1 h 117"/>
                  <a:gd name="T56" fmla="*/ 64 w 240"/>
                  <a:gd name="T57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0" h="117">
                    <a:moveTo>
                      <a:pt x="64" y="1"/>
                    </a:moveTo>
                    <a:cubicBezTo>
                      <a:pt x="57" y="21"/>
                      <a:pt x="44" y="24"/>
                      <a:pt x="24" y="31"/>
                    </a:cubicBezTo>
                    <a:cubicBezTo>
                      <a:pt x="18" y="33"/>
                      <a:pt x="12" y="35"/>
                      <a:pt x="6" y="37"/>
                    </a:cubicBezTo>
                    <a:cubicBezTo>
                      <a:pt x="4" y="38"/>
                      <a:pt x="0" y="39"/>
                      <a:pt x="0" y="39"/>
                    </a:cubicBezTo>
                    <a:cubicBezTo>
                      <a:pt x="3" y="55"/>
                      <a:pt x="12" y="54"/>
                      <a:pt x="26" y="59"/>
                    </a:cubicBezTo>
                    <a:cubicBezTo>
                      <a:pt x="30" y="60"/>
                      <a:pt x="38" y="63"/>
                      <a:pt x="38" y="63"/>
                    </a:cubicBezTo>
                    <a:cubicBezTo>
                      <a:pt x="50" y="59"/>
                      <a:pt x="57" y="54"/>
                      <a:pt x="68" y="47"/>
                    </a:cubicBezTo>
                    <a:cubicBezTo>
                      <a:pt x="72" y="45"/>
                      <a:pt x="80" y="43"/>
                      <a:pt x="80" y="43"/>
                    </a:cubicBezTo>
                    <a:cubicBezTo>
                      <a:pt x="82" y="46"/>
                      <a:pt x="88" y="51"/>
                      <a:pt x="82" y="55"/>
                    </a:cubicBezTo>
                    <a:cubicBezTo>
                      <a:pt x="77" y="59"/>
                      <a:pt x="64" y="61"/>
                      <a:pt x="64" y="61"/>
                    </a:cubicBezTo>
                    <a:cubicBezTo>
                      <a:pt x="58" y="70"/>
                      <a:pt x="63" y="70"/>
                      <a:pt x="72" y="73"/>
                    </a:cubicBezTo>
                    <a:cubicBezTo>
                      <a:pt x="77" y="88"/>
                      <a:pt x="50" y="86"/>
                      <a:pt x="40" y="87"/>
                    </a:cubicBezTo>
                    <a:cubicBezTo>
                      <a:pt x="47" y="94"/>
                      <a:pt x="60" y="106"/>
                      <a:pt x="70" y="109"/>
                    </a:cubicBezTo>
                    <a:cubicBezTo>
                      <a:pt x="74" y="110"/>
                      <a:pt x="82" y="113"/>
                      <a:pt x="82" y="113"/>
                    </a:cubicBezTo>
                    <a:cubicBezTo>
                      <a:pt x="99" y="111"/>
                      <a:pt x="104" y="108"/>
                      <a:pt x="118" y="103"/>
                    </a:cubicBezTo>
                    <a:cubicBezTo>
                      <a:pt x="129" y="104"/>
                      <a:pt x="140" y="103"/>
                      <a:pt x="150" y="105"/>
                    </a:cubicBezTo>
                    <a:cubicBezTo>
                      <a:pt x="157" y="107"/>
                      <a:pt x="168" y="117"/>
                      <a:pt x="168" y="117"/>
                    </a:cubicBezTo>
                    <a:cubicBezTo>
                      <a:pt x="193" y="115"/>
                      <a:pt x="188" y="116"/>
                      <a:pt x="204" y="109"/>
                    </a:cubicBezTo>
                    <a:cubicBezTo>
                      <a:pt x="210" y="106"/>
                      <a:pt x="224" y="103"/>
                      <a:pt x="224" y="103"/>
                    </a:cubicBezTo>
                    <a:cubicBezTo>
                      <a:pt x="223" y="98"/>
                      <a:pt x="217" y="82"/>
                      <a:pt x="222" y="77"/>
                    </a:cubicBezTo>
                    <a:cubicBezTo>
                      <a:pt x="225" y="73"/>
                      <a:pt x="234" y="69"/>
                      <a:pt x="234" y="69"/>
                    </a:cubicBezTo>
                    <a:cubicBezTo>
                      <a:pt x="237" y="59"/>
                      <a:pt x="240" y="59"/>
                      <a:pt x="238" y="47"/>
                    </a:cubicBezTo>
                    <a:cubicBezTo>
                      <a:pt x="228" y="49"/>
                      <a:pt x="219" y="51"/>
                      <a:pt x="210" y="57"/>
                    </a:cubicBezTo>
                    <a:cubicBezTo>
                      <a:pt x="201" y="71"/>
                      <a:pt x="201" y="50"/>
                      <a:pt x="200" y="43"/>
                    </a:cubicBezTo>
                    <a:cubicBezTo>
                      <a:pt x="189" y="45"/>
                      <a:pt x="182" y="48"/>
                      <a:pt x="172" y="45"/>
                    </a:cubicBezTo>
                    <a:cubicBezTo>
                      <a:pt x="161" y="34"/>
                      <a:pt x="148" y="14"/>
                      <a:pt x="134" y="9"/>
                    </a:cubicBezTo>
                    <a:cubicBezTo>
                      <a:pt x="119" y="11"/>
                      <a:pt x="108" y="13"/>
                      <a:pt x="94" y="11"/>
                    </a:cubicBezTo>
                    <a:cubicBezTo>
                      <a:pt x="92" y="9"/>
                      <a:pt x="85" y="2"/>
                      <a:pt x="82" y="1"/>
                    </a:cubicBezTo>
                    <a:cubicBezTo>
                      <a:pt x="74" y="0"/>
                      <a:pt x="72" y="9"/>
                      <a:pt x="64" y="1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44" name="Freeform 100"/>
              <p:cNvSpPr>
                <a:spLocks/>
              </p:cNvSpPr>
              <p:nvPr/>
            </p:nvSpPr>
            <p:spPr bwMode="gray">
              <a:xfrm>
                <a:off x="5246" y="1822"/>
                <a:ext cx="150" cy="60"/>
              </a:xfrm>
              <a:custGeom>
                <a:avLst/>
                <a:gdLst>
                  <a:gd name="T0" fmla="*/ 97 w 194"/>
                  <a:gd name="T1" fmla="*/ 10 h 80"/>
                  <a:gd name="T2" fmla="*/ 13 w 194"/>
                  <a:gd name="T3" fmla="*/ 24 h 80"/>
                  <a:gd name="T4" fmla="*/ 9 w 194"/>
                  <a:gd name="T5" fmla="*/ 34 h 80"/>
                  <a:gd name="T6" fmla="*/ 57 w 194"/>
                  <a:gd name="T7" fmla="*/ 52 h 80"/>
                  <a:gd name="T8" fmla="*/ 135 w 194"/>
                  <a:gd name="T9" fmla="*/ 74 h 80"/>
                  <a:gd name="T10" fmla="*/ 175 w 194"/>
                  <a:gd name="T11" fmla="*/ 68 h 80"/>
                  <a:gd name="T12" fmla="*/ 187 w 194"/>
                  <a:gd name="T13" fmla="*/ 64 h 80"/>
                  <a:gd name="T14" fmla="*/ 175 w 194"/>
                  <a:gd name="T15" fmla="*/ 44 h 80"/>
                  <a:gd name="T16" fmla="*/ 163 w 194"/>
                  <a:gd name="T17" fmla="*/ 36 h 80"/>
                  <a:gd name="T18" fmla="*/ 129 w 194"/>
                  <a:gd name="T19" fmla="*/ 26 h 80"/>
                  <a:gd name="T20" fmla="*/ 97 w 194"/>
                  <a:gd name="T21" fmla="*/ 1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4" h="80">
                    <a:moveTo>
                      <a:pt x="97" y="10"/>
                    </a:moveTo>
                    <a:cubicBezTo>
                      <a:pt x="70" y="19"/>
                      <a:pt x="42" y="22"/>
                      <a:pt x="13" y="24"/>
                    </a:cubicBezTo>
                    <a:cubicBezTo>
                      <a:pt x="9" y="25"/>
                      <a:pt x="0" y="26"/>
                      <a:pt x="9" y="34"/>
                    </a:cubicBezTo>
                    <a:cubicBezTo>
                      <a:pt x="21" y="44"/>
                      <a:pt x="43" y="43"/>
                      <a:pt x="57" y="52"/>
                    </a:cubicBezTo>
                    <a:cubicBezTo>
                      <a:pt x="75" y="80"/>
                      <a:pt x="104" y="73"/>
                      <a:pt x="135" y="74"/>
                    </a:cubicBezTo>
                    <a:cubicBezTo>
                      <a:pt x="153" y="73"/>
                      <a:pt x="159" y="73"/>
                      <a:pt x="175" y="68"/>
                    </a:cubicBezTo>
                    <a:cubicBezTo>
                      <a:pt x="179" y="67"/>
                      <a:pt x="187" y="64"/>
                      <a:pt x="187" y="64"/>
                    </a:cubicBezTo>
                    <a:cubicBezTo>
                      <a:pt x="194" y="53"/>
                      <a:pt x="184" y="49"/>
                      <a:pt x="175" y="44"/>
                    </a:cubicBezTo>
                    <a:cubicBezTo>
                      <a:pt x="171" y="42"/>
                      <a:pt x="163" y="36"/>
                      <a:pt x="163" y="36"/>
                    </a:cubicBezTo>
                    <a:cubicBezTo>
                      <a:pt x="140" y="41"/>
                      <a:pt x="147" y="38"/>
                      <a:pt x="129" y="26"/>
                    </a:cubicBezTo>
                    <a:cubicBezTo>
                      <a:pt x="123" y="17"/>
                      <a:pt x="107" y="0"/>
                      <a:pt x="97" y="1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45" name="Freeform 101"/>
              <p:cNvSpPr>
                <a:spLocks/>
              </p:cNvSpPr>
              <p:nvPr/>
            </p:nvSpPr>
            <p:spPr bwMode="gray">
              <a:xfrm>
                <a:off x="5456" y="1892"/>
                <a:ext cx="239" cy="189"/>
              </a:xfrm>
              <a:custGeom>
                <a:avLst/>
                <a:gdLst>
                  <a:gd name="T0" fmla="*/ 67 w 310"/>
                  <a:gd name="T1" fmla="*/ 9 h 254"/>
                  <a:gd name="T2" fmla="*/ 51 w 310"/>
                  <a:gd name="T3" fmla="*/ 23 h 254"/>
                  <a:gd name="T4" fmla="*/ 21 w 310"/>
                  <a:gd name="T5" fmla="*/ 39 h 254"/>
                  <a:gd name="T6" fmla="*/ 53 w 310"/>
                  <a:gd name="T7" fmla="*/ 77 h 254"/>
                  <a:gd name="T8" fmla="*/ 79 w 310"/>
                  <a:gd name="T9" fmla="*/ 85 h 254"/>
                  <a:gd name="T10" fmla="*/ 103 w 310"/>
                  <a:gd name="T11" fmla="*/ 99 h 254"/>
                  <a:gd name="T12" fmla="*/ 127 w 310"/>
                  <a:gd name="T13" fmla="*/ 85 h 254"/>
                  <a:gd name="T14" fmla="*/ 143 w 310"/>
                  <a:gd name="T15" fmla="*/ 101 h 254"/>
                  <a:gd name="T16" fmla="*/ 149 w 310"/>
                  <a:gd name="T17" fmla="*/ 127 h 254"/>
                  <a:gd name="T18" fmla="*/ 115 w 310"/>
                  <a:gd name="T19" fmla="*/ 151 h 254"/>
                  <a:gd name="T20" fmla="*/ 89 w 310"/>
                  <a:gd name="T21" fmla="*/ 173 h 254"/>
                  <a:gd name="T22" fmla="*/ 69 w 310"/>
                  <a:gd name="T23" fmla="*/ 169 h 254"/>
                  <a:gd name="T24" fmla="*/ 57 w 310"/>
                  <a:gd name="T25" fmla="*/ 165 h 254"/>
                  <a:gd name="T26" fmla="*/ 43 w 310"/>
                  <a:gd name="T27" fmla="*/ 187 h 254"/>
                  <a:gd name="T28" fmla="*/ 39 w 310"/>
                  <a:gd name="T29" fmla="*/ 199 h 254"/>
                  <a:gd name="T30" fmla="*/ 73 w 310"/>
                  <a:gd name="T31" fmla="*/ 205 h 254"/>
                  <a:gd name="T32" fmla="*/ 95 w 310"/>
                  <a:gd name="T33" fmla="*/ 203 h 254"/>
                  <a:gd name="T34" fmla="*/ 115 w 310"/>
                  <a:gd name="T35" fmla="*/ 231 h 254"/>
                  <a:gd name="T36" fmla="*/ 127 w 310"/>
                  <a:gd name="T37" fmla="*/ 235 h 254"/>
                  <a:gd name="T38" fmla="*/ 139 w 310"/>
                  <a:gd name="T39" fmla="*/ 239 h 254"/>
                  <a:gd name="T40" fmla="*/ 155 w 310"/>
                  <a:gd name="T41" fmla="*/ 251 h 254"/>
                  <a:gd name="T42" fmla="*/ 181 w 310"/>
                  <a:gd name="T43" fmla="*/ 237 h 254"/>
                  <a:gd name="T44" fmla="*/ 203 w 310"/>
                  <a:gd name="T45" fmla="*/ 235 h 254"/>
                  <a:gd name="T46" fmla="*/ 229 w 310"/>
                  <a:gd name="T47" fmla="*/ 213 h 254"/>
                  <a:gd name="T48" fmla="*/ 225 w 310"/>
                  <a:gd name="T49" fmla="*/ 185 h 254"/>
                  <a:gd name="T50" fmla="*/ 217 w 310"/>
                  <a:gd name="T51" fmla="*/ 173 h 254"/>
                  <a:gd name="T52" fmla="*/ 233 w 310"/>
                  <a:gd name="T53" fmla="*/ 167 h 254"/>
                  <a:gd name="T54" fmla="*/ 245 w 310"/>
                  <a:gd name="T55" fmla="*/ 183 h 254"/>
                  <a:gd name="T56" fmla="*/ 247 w 310"/>
                  <a:gd name="T57" fmla="*/ 197 h 254"/>
                  <a:gd name="T58" fmla="*/ 261 w 310"/>
                  <a:gd name="T59" fmla="*/ 193 h 254"/>
                  <a:gd name="T60" fmla="*/ 303 w 310"/>
                  <a:gd name="T61" fmla="*/ 169 h 254"/>
                  <a:gd name="T62" fmla="*/ 293 w 310"/>
                  <a:gd name="T63" fmla="*/ 147 h 254"/>
                  <a:gd name="T64" fmla="*/ 259 w 310"/>
                  <a:gd name="T65" fmla="*/ 123 h 254"/>
                  <a:gd name="T66" fmla="*/ 265 w 310"/>
                  <a:gd name="T67" fmla="*/ 107 h 254"/>
                  <a:gd name="T68" fmla="*/ 277 w 310"/>
                  <a:gd name="T69" fmla="*/ 103 h 254"/>
                  <a:gd name="T70" fmla="*/ 253 w 310"/>
                  <a:gd name="T71" fmla="*/ 63 h 254"/>
                  <a:gd name="T72" fmla="*/ 233 w 310"/>
                  <a:gd name="T73" fmla="*/ 59 h 254"/>
                  <a:gd name="T74" fmla="*/ 221 w 310"/>
                  <a:gd name="T75" fmla="*/ 55 h 254"/>
                  <a:gd name="T76" fmla="*/ 201 w 310"/>
                  <a:gd name="T77" fmla="*/ 33 h 254"/>
                  <a:gd name="T78" fmla="*/ 155 w 310"/>
                  <a:gd name="T79" fmla="*/ 45 h 254"/>
                  <a:gd name="T80" fmla="*/ 167 w 310"/>
                  <a:gd name="T81" fmla="*/ 25 h 254"/>
                  <a:gd name="T82" fmla="*/ 139 w 310"/>
                  <a:gd name="T83" fmla="*/ 17 h 254"/>
                  <a:gd name="T84" fmla="*/ 119 w 310"/>
                  <a:gd name="T85" fmla="*/ 19 h 254"/>
                  <a:gd name="T86" fmla="*/ 67 w 310"/>
                  <a:gd name="T87" fmla="*/ 9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0" h="254">
                    <a:moveTo>
                      <a:pt x="67" y="9"/>
                    </a:moveTo>
                    <a:cubicBezTo>
                      <a:pt x="63" y="15"/>
                      <a:pt x="51" y="23"/>
                      <a:pt x="51" y="23"/>
                    </a:cubicBezTo>
                    <a:cubicBezTo>
                      <a:pt x="43" y="34"/>
                      <a:pt x="33" y="35"/>
                      <a:pt x="21" y="39"/>
                    </a:cubicBezTo>
                    <a:cubicBezTo>
                      <a:pt x="0" y="71"/>
                      <a:pt x="30" y="74"/>
                      <a:pt x="53" y="77"/>
                    </a:cubicBezTo>
                    <a:cubicBezTo>
                      <a:pt x="61" y="89"/>
                      <a:pt x="63" y="87"/>
                      <a:pt x="79" y="85"/>
                    </a:cubicBezTo>
                    <a:cubicBezTo>
                      <a:pt x="88" y="88"/>
                      <a:pt x="93" y="96"/>
                      <a:pt x="103" y="99"/>
                    </a:cubicBezTo>
                    <a:cubicBezTo>
                      <a:pt x="117" y="96"/>
                      <a:pt x="116" y="89"/>
                      <a:pt x="127" y="85"/>
                    </a:cubicBezTo>
                    <a:cubicBezTo>
                      <a:pt x="134" y="90"/>
                      <a:pt x="138" y="94"/>
                      <a:pt x="143" y="101"/>
                    </a:cubicBezTo>
                    <a:cubicBezTo>
                      <a:pt x="140" y="116"/>
                      <a:pt x="134" y="117"/>
                      <a:pt x="149" y="127"/>
                    </a:cubicBezTo>
                    <a:cubicBezTo>
                      <a:pt x="161" y="144"/>
                      <a:pt x="126" y="147"/>
                      <a:pt x="115" y="151"/>
                    </a:cubicBezTo>
                    <a:cubicBezTo>
                      <a:pt x="109" y="160"/>
                      <a:pt x="100" y="169"/>
                      <a:pt x="89" y="173"/>
                    </a:cubicBezTo>
                    <a:cubicBezTo>
                      <a:pt x="81" y="172"/>
                      <a:pt x="76" y="171"/>
                      <a:pt x="69" y="169"/>
                    </a:cubicBezTo>
                    <a:cubicBezTo>
                      <a:pt x="65" y="168"/>
                      <a:pt x="57" y="165"/>
                      <a:pt x="57" y="165"/>
                    </a:cubicBezTo>
                    <a:cubicBezTo>
                      <a:pt x="46" y="169"/>
                      <a:pt x="46" y="177"/>
                      <a:pt x="43" y="187"/>
                    </a:cubicBezTo>
                    <a:cubicBezTo>
                      <a:pt x="42" y="191"/>
                      <a:pt x="39" y="199"/>
                      <a:pt x="39" y="199"/>
                    </a:cubicBezTo>
                    <a:cubicBezTo>
                      <a:pt x="50" y="203"/>
                      <a:pt x="61" y="204"/>
                      <a:pt x="73" y="205"/>
                    </a:cubicBezTo>
                    <a:cubicBezTo>
                      <a:pt x="82" y="203"/>
                      <a:pt x="86" y="201"/>
                      <a:pt x="95" y="203"/>
                    </a:cubicBezTo>
                    <a:cubicBezTo>
                      <a:pt x="107" y="211"/>
                      <a:pt x="111" y="218"/>
                      <a:pt x="115" y="231"/>
                    </a:cubicBezTo>
                    <a:cubicBezTo>
                      <a:pt x="116" y="235"/>
                      <a:pt x="123" y="234"/>
                      <a:pt x="127" y="235"/>
                    </a:cubicBezTo>
                    <a:cubicBezTo>
                      <a:pt x="131" y="236"/>
                      <a:pt x="139" y="239"/>
                      <a:pt x="139" y="239"/>
                    </a:cubicBezTo>
                    <a:cubicBezTo>
                      <a:pt x="144" y="246"/>
                      <a:pt x="147" y="248"/>
                      <a:pt x="155" y="251"/>
                    </a:cubicBezTo>
                    <a:cubicBezTo>
                      <a:pt x="169" y="250"/>
                      <a:pt x="187" y="254"/>
                      <a:pt x="181" y="237"/>
                    </a:cubicBezTo>
                    <a:cubicBezTo>
                      <a:pt x="184" y="220"/>
                      <a:pt x="192" y="228"/>
                      <a:pt x="203" y="235"/>
                    </a:cubicBezTo>
                    <a:cubicBezTo>
                      <a:pt x="224" y="233"/>
                      <a:pt x="224" y="232"/>
                      <a:pt x="229" y="213"/>
                    </a:cubicBezTo>
                    <a:cubicBezTo>
                      <a:pt x="229" y="211"/>
                      <a:pt x="229" y="192"/>
                      <a:pt x="225" y="185"/>
                    </a:cubicBezTo>
                    <a:cubicBezTo>
                      <a:pt x="223" y="181"/>
                      <a:pt x="217" y="173"/>
                      <a:pt x="217" y="173"/>
                    </a:cubicBezTo>
                    <a:cubicBezTo>
                      <a:pt x="220" y="163"/>
                      <a:pt x="224" y="165"/>
                      <a:pt x="233" y="167"/>
                    </a:cubicBezTo>
                    <a:cubicBezTo>
                      <a:pt x="240" y="172"/>
                      <a:pt x="242" y="175"/>
                      <a:pt x="245" y="183"/>
                    </a:cubicBezTo>
                    <a:cubicBezTo>
                      <a:pt x="246" y="188"/>
                      <a:pt x="244" y="193"/>
                      <a:pt x="247" y="197"/>
                    </a:cubicBezTo>
                    <a:cubicBezTo>
                      <a:pt x="250" y="201"/>
                      <a:pt x="256" y="194"/>
                      <a:pt x="261" y="193"/>
                    </a:cubicBezTo>
                    <a:cubicBezTo>
                      <a:pt x="276" y="188"/>
                      <a:pt x="290" y="178"/>
                      <a:pt x="303" y="169"/>
                    </a:cubicBezTo>
                    <a:cubicBezTo>
                      <a:pt x="310" y="158"/>
                      <a:pt x="302" y="153"/>
                      <a:pt x="293" y="147"/>
                    </a:cubicBezTo>
                    <a:cubicBezTo>
                      <a:pt x="281" y="129"/>
                      <a:pt x="283" y="126"/>
                      <a:pt x="259" y="123"/>
                    </a:cubicBezTo>
                    <a:cubicBezTo>
                      <a:pt x="256" y="115"/>
                      <a:pt x="257" y="111"/>
                      <a:pt x="265" y="107"/>
                    </a:cubicBezTo>
                    <a:cubicBezTo>
                      <a:pt x="269" y="105"/>
                      <a:pt x="277" y="103"/>
                      <a:pt x="277" y="103"/>
                    </a:cubicBezTo>
                    <a:cubicBezTo>
                      <a:pt x="287" y="88"/>
                      <a:pt x="269" y="66"/>
                      <a:pt x="253" y="63"/>
                    </a:cubicBezTo>
                    <a:cubicBezTo>
                      <a:pt x="239" y="60"/>
                      <a:pt x="244" y="62"/>
                      <a:pt x="233" y="59"/>
                    </a:cubicBezTo>
                    <a:cubicBezTo>
                      <a:pt x="229" y="58"/>
                      <a:pt x="221" y="55"/>
                      <a:pt x="221" y="55"/>
                    </a:cubicBezTo>
                    <a:cubicBezTo>
                      <a:pt x="200" y="60"/>
                      <a:pt x="217" y="38"/>
                      <a:pt x="201" y="33"/>
                    </a:cubicBezTo>
                    <a:cubicBezTo>
                      <a:pt x="185" y="35"/>
                      <a:pt x="169" y="36"/>
                      <a:pt x="155" y="45"/>
                    </a:cubicBezTo>
                    <a:cubicBezTo>
                      <a:pt x="145" y="30"/>
                      <a:pt x="152" y="30"/>
                      <a:pt x="167" y="25"/>
                    </a:cubicBezTo>
                    <a:cubicBezTo>
                      <a:pt x="163" y="10"/>
                      <a:pt x="155" y="15"/>
                      <a:pt x="139" y="17"/>
                    </a:cubicBezTo>
                    <a:cubicBezTo>
                      <a:pt x="131" y="20"/>
                      <a:pt x="127" y="22"/>
                      <a:pt x="119" y="19"/>
                    </a:cubicBezTo>
                    <a:cubicBezTo>
                      <a:pt x="106" y="0"/>
                      <a:pt x="74" y="29"/>
                      <a:pt x="67" y="9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46" name="Freeform 102"/>
              <p:cNvSpPr>
                <a:spLocks/>
              </p:cNvSpPr>
              <p:nvPr/>
            </p:nvSpPr>
            <p:spPr bwMode="gray">
              <a:xfrm>
                <a:off x="5454" y="1810"/>
                <a:ext cx="45" cy="37"/>
              </a:xfrm>
              <a:custGeom>
                <a:avLst/>
                <a:gdLst>
                  <a:gd name="T0" fmla="*/ 26 w 59"/>
                  <a:gd name="T1" fmla="*/ 0 h 50"/>
                  <a:gd name="T2" fmla="*/ 0 w 59"/>
                  <a:gd name="T3" fmla="*/ 10 h 50"/>
                  <a:gd name="T4" fmla="*/ 30 w 59"/>
                  <a:gd name="T5" fmla="*/ 40 h 50"/>
                  <a:gd name="T6" fmla="*/ 48 w 59"/>
                  <a:gd name="T7" fmla="*/ 50 h 50"/>
                  <a:gd name="T8" fmla="*/ 58 w 59"/>
                  <a:gd name="T9" fmla="*/ 28 h 50"/>
                  <a:gd name="T10" fmla="*/ 44 w 59"/>
                  <a:gd name="T11" fmla="*/ 8 h 50"/>
                  <a:gd name="T12" fmla="*/ 26 w 59"/>
                  <a:gd name="T1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50">
                    <a:moveTo>
                      <a:pt x="26" y="0"/>
                    </a:moveTo>
                    <a:cubicBezTo>
                      <a:pt x="13" y="2"/>
                      <a:pt x="7" y="0"/>
                      <a:pt x="0" y="10"/>
                    </a:cubicBezTo>
                    <a:cubicBezTo>
                      <a:pt x="4" y="22"/>
                      <a:pt x="18" y="36"/>
                      <a:pt x="30" y="40"/>
                    </a:cubicBezTo>
                    <a:cubicBezTo>
                      <a:pt x="37" y="42"/>
                      <a:pt x="48" y="50"/>
                      <a:pt x="48" y="50"/>
                    </a:cubicBezTo>
                    <a:cubicBezTo>
                      <a:pt x="57" y="44"/>
                      <a:pt x="55" y="37"/>
                      <a:pt x="58" y="28"/>
                    </a:cubicBezTo>
                    <a:cubicBezTo>
                      <a:pt x="55" y="11"/>
                      <a:pt x="59" y="18"/>
                      <a:pt x="44" y="8"/>
                    </a:cubicBezTo>
                    <a:cubicBezTo>
                      <a:pt x="42" y="6"/>
                      <a:pt x="26" y="5"/>
                      <a:pt x="26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47" name="Freeform 103"/>
              <p:cNvSpPr>
                <a:spLocks/>
              </p:cNvSpPr>
              <p:nvPr/>
            </p:nvSpPr>
            <p:spPr bwMode="gray">
              <a:xfrm>
                <a:off x="5368" y="1880"/>
                <a:ext cx="67" cy="41"/>
              </a:xfrm>
              <a:custGeom>
                <a:avLst/>
                <a:gdLst>
                  <a:gd name="T0" fmla="*/ 44 w 86"/>
                  <a:gd name="T1" fmla="*/ 7 h 57"/>
                  <a:gd name="T2" fmla="*/ 24 w 86"/>
                  <a:gd name="T3" fmla="*/ 25 h 57"/>
                  <a:gd name="T4" fmla="*/ 4 w 86"/>
                  <a:gd name="T5" fmla="*/ 27 h 57"/>
                  <a:gd name="T6" fmla="*/ 16 w 86"/>
                  <a:gd name="T7" fmla="*/ 57 h 57"/>
                  <a:gd name="T8" fmla="*/ 74 w 86"/>
                  <a:gd name="T9" fmla="*/ 35 h 57"/>
                  <a:gd name="T10" fmla="*/ 86 w 86"/>
                  <a:gd name="T11" fmla="*/ 17 h 57"/>
                  <a:gd name="T12" fmla="*/ 56 w 86"/>
                  <a:gd name="T13" fmla="*/ 7 h 57"/>
                  <a:gd name="T14" fmla="*/ 44 w 86"/>
                  <a:gd name="T15" fmla="*/ 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57">
                    <a:moveTo>
                      <a:pt x="44" y="7"/>
                    </a:moveTo>
                    <a:cubicBezTo>
                      <a:pt x="39" y="14"/>
                      <a:pt x="31" y="20"/>
                      <a:pt x="24" y="25"/>
                    </a:cubicBezTo>
                    <a:cubicBezTo>
                      <a:pt x="16" y="19"/>
                      <a:pt x="12" y="22"/>
                      <a:pt x="4" y="27"/>
                    </a:cubicBezTo>
                    <a:cubicBezTo>
                      <a:pt x="0" y="38"/>
                      <a:pt x="4" y="53"/>
                      <a:pt x="16" y="57"/>
                    </a:cubicBezTo>
                    <a:cubicBezTo>
                      <a:pt x="33" y="51"/>
                      <a:pt x="60" y="45"/>
                      <a:pt x="74" y="35"/>
                    </a:cubicBezTo>
                    <a:cubicBezTo>
                      <a:pt x="78" y="29"/>
                      <a:pt x="86" y="17"/>
                      <a:pt x="86" y="17"/>
                    </a:cubicBezTo>
                    <a:cubicBezTo>
                      <a:pt x="80" y="0"/>
                      <a:pt x="74" y="5"/>
                      <a:pt x="56" y="7"/>
                    </a:cubicBezTo>
                    <a:cubicBezTo>
                      <a:pt x="43" y="11"/>
                      <a:pt x="44" y="15"/>
                      <a:pt x="44" y="7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48" name="Freeform 104"/>
              <p:cNvSpPr>
                <a:spLocks/>
              </p:cNvSpPr>
              <p:nvPr/>
            </p:nvSpPr>
            <p:spPr bwMode="gray">
              <a:xfrm>
                <a:off x="5438" y="1888"/>
                <a:ext cx="55" cy="24"/>
              </a:xfrm>
              <a:custGeom>
                <a:avLst/>
                <a:gdLst>
                  <a:gd name="T0" fmla="*/ 40 w 73"/>
                  <a:gd name="T1" fmla="*/ 0 h 34"/>
                  <a:gd name="T2" fmla="*/ 10 w 73"/>
                  <a:gd name="T3" fmla="*/ 16 h 34"/>
                  <a:gd name="T4" fmla="*/ 24 w 73"/>
                  <a:gd name="T5" fmla="*/ 34 h 34"/>
                  <a:gd name="T6" fmla="*/ 52 w 73"/>
                  <a:gd name="T7" fmla="*/ 28 h 34"/>
                  <a:gd name="T8" fmla="*/ 64 w 73"/>
                  <a:gd name="T9" fmla="*/ 20 h 34"/>
                  <a:gd name="T10" fmla="*/ 40 w 73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34">
                    <a:moveTo>
                      <a:pt x="40" y="0"/>
                    </a:moveTo>
                    <a:cubicBezTo>
                      <a:pt x="30" y="6"/>
                      <a:pt x="20" y="10"/>
                      <a:pt x="10" y="16"/>
                    </a:cubicBezTo>
                    <a:cubicBezTo>
                      <a:pt x="0" y="31"/>
                      <a:pt x="13" y="30"/>
                      <a:pt x="24" y="34"/>
                    </a:cubicBezTo>
                    <a:cubicBezTo>
                      <a:pt x="44" y="31"/>
                      <a:pt x="35" y="34"/>
                      <a:pt x="52" y="28"/>
                    </a:cubicBezTo>
                    <a:cubicBezTo>
                      <a:pt x="57" y="26"/>
                      <a:pt x="64" y="20"/>
                      <a:pt x="64" y="20"/>
                    </a:cubicBezTo>
                    <a:cubicBezTo>
                      <a:pt x="73" y="7"/>
                      <a:pt x="48" y="8"/>
                      <a:pt x="40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49" name="Freeform 105"/>
              <p:cNvSpPr>
                <a:spLocks/>
              </p:cNvSpPr>
              <p:nvPr/>
            </p:nvSpPr>
            <p:spPr bwMode="gray">
              <a:xfrm>
                <a:off x="5408" y="1852"/>
                <a:ext cx="66" cy="34"/>
              </a:xfrm>
              <a:custGeom>
                <a:avLst/>
                <a:gdLst>
                  <a:gd name="T0" fmla="*/ 58 w 85"/>
                  <a:gd name="T1" fmla="*/ 10 h 45"/>
                  <a:gd name="T2" fmla="*/ 28 w 85"/>
                  <a:gd name="T3" fmla="*/ 4 h 45"/>
                  <a:gd name="T4" fmla="*/ 0 w 85"/>
                  <a:gd name="T5" fmla="*/ 18 h 45"/>
                  <a:gd name="T6" fmla="*/ 40 w 85"/>
                  <a:gd name="T7" fmla="*/ 32 h 45"/>
                  <a:gd name="T8" fmla="*/ 64 w 85"/>
                  <a:gd name="T9" fmla="*/ 40 h 45"/>
                  <a:gd name="T10" fmla="*/ 84 w 85"/>
                  <a:gd name="T11" fmla="*/ 18 h 45"/>
                  <a:gd name="T12" fmla="*/ 82 w 85"/>
                  <a:gd name="T13" fmla="*/ 6 h 45"/>
                  <a:gd name="T14" fmla="*/ 64 w 85"/>
                  <a:gd name="T15" fmla="*/ 0 h 45"/>
                  <a:gd name="T16" fmla="*/ 58 w 85"/>
                  <a:gd name="T17" fmla="*/ 1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45">
                    <a:moveTo>
                      <a:pt x="58" y="10"/>
                    </a:moveTo>
                    <a:cubicBezTo>
                      <a:pt x="39" y="16"/>
                      <a:pt x="45" y="10"/>
                      <a:pt x="28" y="4"/>
                    </a:cubicBezTo>
                    <a:cubicBezTo>
                      <a:pt x="7" y="6"/>
                      <a:pt x="5" y="2"/>
                      <a:pt x="0" y="18"/>
                    </a:cubicBezTo>
                    <a:cubicBezTo>
                      <a:pt x="5" y="34"/>
                      <a:pt x="26" y="31"/>
                      <a:pt x="40" y="32"/>
                    </a:cubicBezTo>
                    <a:cubicBezTo>
                      <a:pt x="50" y="42"/>
                      <a:pt x="49" y="45"/>
                      <a:pt x="64" y="40"/>
                    </a:cubicBezTo>
                    <a:cubicBezTo>
                      <a:pt x="69" y="32"/>
                      <a:pt x="77" y="25"/>
                      <a:pt x="84" y="18"/>
                    </a:cubicBezTo>
                    <a:cubicBezTo>
                      <a:pt x="83" y="14"/>
                      <a:pt x="85" y="9"/>
                      <a:pt x="82" y="6"/>
                    </a:cubicBezTo>
                    <a:cubicBezTo>
                      <a:pt x="78" y="1"/>
                      <a:pt x="64" y="0"/>
                      <a:pt x="64" y="0"/>
                    </a:cubicBezTo>
                    <a:cubicBezTo>
                      <a:pt x="56" y="3"/>
                      <a:pt x="47" y="21"/>
                      <a:pt x="58" y="1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50" name="Freeform 106"/>
              <p:cNvSpPr>
                <a:spLocks/>
              </p:cNvSpPr>
              <p:nvPr/>
            </p:nvSpPr>
            <p:spPr bwMode="gray">
              <a:xfrm>
                <a:off x="5380" y="1820"/>
                <a:ext cx="45" cy="24"/>
              </a:xfrm>
              <a:custGeom>
                <a:avLst/>
                <a:gdLst>
                  <a:gd name="T0" fmla="*/ 16 w 58"/>
                  <a:gd name="T1" fmla="*/ 4 h 31"/>
                  <a:gd name="T2" fmla="*/ 0 w 58"/>
                  <a:gd name="T3" fmla="*/ 18 h 31"/>
                  <a:gd name="T4" fmla="*/ 20 w 58"/>
                  <a:gd name="T5" fmla="*/ 28 h 31"/>
                  <a:gd name="T6" fmla="*/ 28 w 58"/>
                  <a:gd name="T7" fmla="*/ 20 h 31"/>
                  <a:gd name="T8" fmla="*/ 52 w 58"/>
                  <a:gd name="T9" fmla="*/ 12 h 31"/>
                  <a:gd name="T10" fmla="*/ 44 w 58"/>
                  <a:gd name="T11" fmla="*/ 0 h 31"/>
                  <a:gd name="T12" fmla="*/ 16 w 58"/>
                  <a:gd name="T13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31">
                    <a:moveTo>
                      <a:pt x="16" y="4"/>
                    </a:moveTo>
                    <a:cubicBezTo>
                      <a:pt x="2" y="13"/>
                      <a:pt x="7" y="8"/>
                      <a:pt x="0" y="18"/>
                    </a:cubicBezTo>
                    <a:cubicBezTo>
                      <a:pt x="5" y="26"/>
                      <a:pt x="11" y="25"/>
                      <a:pt x="20" y="28"/>
                    </a:cubicBezTo>
                    <a:cubicBezTo>
                      <a:pt x="36" y="23"/>
                      <a:pt x="17" y="31"/>
                      <a:pt x="28" y="20"/>
                    </a:cubicBezTo>
                    <a:cubicBezTo>
                      <a:pt x="33" y="15"/>
                      <a:pt x="46" y="13"/>
                      <a:pt x="52" y="12"/>
                    </a:cubicBezTo>
                    <a:cubicBezTo>
                      <a:pt x="58" y="3"/>
                      <a:pt x="53" y="3"/>
                      <a:pt x="44" y="0"/>
                    </a:cubicBezTo>
                    <a:cubicBezTo>
                      <a:pt x="38" y="1"/>
                      <a:pt x="20" y="8"/>
                      <a:pt x="16" y="4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51" name="Freeform 107"/>
              <p:cNvSpPr>
                <a:spLocks/>
              </p:cNvSpPr>
              <p:nvPr/>
            </p:nvSpPr>
            <p:spPr bwMode="gray">
              <a:xfrm>
                <a:off x="5497" y="1823"/>
                <a:ext cx="117" cy="77"/>
              </a:xfrm>
              <a:custGeom>
                <a:avLst/>
                <a:gdLst>
                  <a:gd name="T0" fmla="*/ 38 w 152"/>
                  <a:gd name="T1" fmla="*/ 0 h 102"/>
                  <a:gd name="T2" fmla="*/ 14 w 152"/>
                  <a:gd name="T3" fmla="*/ 6 h 102"/>
                  <a:gd name="T4" fmla="*/ 4 w 152"/>
                  <a:gd name="T5" fmla="*/ 38 h 102"/>
                  <a:gd name="T6" fmla="*/ 12 w 152"/>
                  <a:gd name="T7" fmla="*/ 56 h 102"/>
                  <a:gd name="T8" fmla="*/ 0 w 152"/>
                  <a:gd name="T9" fmla="*/ 72 h 102"/>
                  <a:gd name="T10" fmla="*/ 56 w 152"/>
                  <a:gd name="T11" fmla="*/ 86 h 102"/>
                  <a:gd name="T12" fmla="*/ 82 w 152"/>
                  <a:gd name="T13" fmla="*/ 92 h 102"/>
                  <a:gd name="T14" fmla="*/ 152 w 152"/>
                  <a:gd name="T15" fmla="*/ 86 h 102"/>
                  <a:gd name="T16" fmla="*/ 76 w 152"/>
                  <a:gd name="T17" fmla="*/ 70 h 102"/>
                  <a:gd name="T18" fmla="*/ 54 w 152"/>
                  <a:gd name="T19" fmla="*/ 62 h 102"/>
                  <a:gd name="T20" fmla="*/ 44 w 152"/>
                  <a:gd name="T21" fmla="*/ 52 h 102"/>
                  <a:gd name="T22" fmla="*/ 50 w 152"/>
                  <a:gd name="T23" fmla="*/ 34 h 102"/>
                  <a:gd name="T24" fmla="*/ 38 w 152"/>
                  <a:gd name="T2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2" h="102">
                    <a:moveTo>
                      <a:pt x="38" y="0"/>
                    </a:moveTo>
                    <a:cubicBezTo>
                      <a:pt x="22" y="5"/>
                      <a:pt x="30" y="3"/>
                      <a:pt x="14" y="6"/>
                    </a:cubicBezTo>
                    <a:cubicBezTo>
                      <a:pt x="18" y="22"/>
                      <a:pt x="22" y="32"/>
                      <a:pt x="4" y="38"/>
                    </a:cubicBezTo>
                    <a:cubicBezTo>
                      <a:pt x="1" y="47"/>
                      <a:pt x="7" y="49"/>
                      <a:pt x="12" y="56"/>
                    </a:cubicBezTo>
                    <a:cubicBezTo>
                      <a:pt x="10" y="65"/>
                      <a:pt x="9" y="69"/>
                      <a:pt x="0" y="72"/>
                    </a:cubicBezTo>
                    <a:cubicBezTo>
                      <a:pt x="5" y="88"/>
                      <a:pt x="45" y="85"/>
                      <a:pt x="56" y="86"/>
                    </a:cubicBezTo>
                    <a:cubicBezTo>
                      <a:pt x="72" y="97"/>
                      <a:pt x="63" y="95"/>
                      <a:pt x="82" y="92"/>
                    </a:cubicBezTo>
                    <a:cubicBezTo>
                      <a:pt x="86" y="92"/>
                      <a:pt x="147" y="102"/>
                      <a:pt x="152" y="86"/>
                    </a:cubicBezTo>
                    <a:cubicBezTo>
                      <a:pt x="123" y="66"/>
                      <a:pt x="128" y="72"/>
                      <a:pt x="76" y="70"/>
                    </a:cubicBezTo>
                    <a:cubicBezTo>
                      <a:pt x="62" y="56"/>
                      <a:pt x="81" y="73"/>
                      <a:pt x="54" y="62"/>
                    </a:cubicBezTo>
                    <a:cubicBezTo>
                      <a:pt x="50" y="60"/>
                      <a:pt x="48" y="55"/>
                      <a:pt x="44" y="52"/>
                    </a:cubicBezTo>
                    <a:cubicBezTo>
                      <a:pt x="41" y="43"/>
                      <a:pt x="42" y="39"/>
                      <a:pt x="50" y="34"/>
                    </a:cubicBezTo>
                    <a:cubicBezTo>
                      <a:pt x="52" y="27"/>
                      <a:pt x="42" y="9"/>
                      <a:pt x="38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52" name="Freeform 108"/>
              <p:cNvSpPr>
                <a:spLocks/>
              </p:cNvSpPr>
              <p:nvPr/>
            </p:nvSpPr>
            <p:spPr bwMode="gray">
              <a:xfrm>
                <a:off x="4383" y="2067"/>
                <a:ext cx="26" cy="15"/>
              </a:xfrm>
              <a:custGeom>
                <a:avLst/>
                <a:gdLst>
                  <a:gd name="T0" fmla="*/ 34 w 34"/>
                  <a:gd name="T1" fmla="*/ 0 h 20"/>
                  <a:gd name="T2" fmla="*/ 24 w 34"/>
                  <a:gd name="T3" fmla="*/ 20 h 20"/>
                  <a:gd name="T4" fmla="*/ 4 w 34"/>
                  <a:gd name="T5" fmla="*/ 18 h 20"/>
                  <a:gd name="T6" fmla="*/ 4 w 34"/>
                  <a:gd name="T7" fmla="*/ 6 h 20"/>
                  <a:gd name="T8" fmla="*/ 34 w 3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">
                    <a:moveTo>
                      <a:pt x="34" y="0"/>
                    </a:moveTo>
                    <a:cubicBezTo>
                      <a:pt x="32" y="10"/>
                      <a:pt x="34" y="17"/>
                      <a:pt x="24" y="20"/>
                    </a:cubicBezTo>
                    <a:cubicBezTo>
                      <a:pt x="17" y="19"/>
                      <a:pt x="10" y="20"/>
                      <a:pt x="4" y="18"/>
                    </a:cubicBezTo>
                    <a:cubicBezTo>
                      <a:pt x="0" y="17"/>
                      <a:pt x="2" y="7"/>
                      <a:pt x="4" y="6"/>
                    </a:cubicBezTo>
                    <a:cubicBezTo>
                      <a:pt x="12" y="0"/>
                      <a:pt x="24" y="0"/>
                      <a:pt x="34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53" name="Freeform 109"/>
              <p:cNvSpPr>
                <a:spLocks/>
              </p:cNvSpPr>
              <p:nvPr/>
            </p:nvSpPr>
            <p:spPr bwMode="gray">
              <a:xfrm>
                <a:off x="5159" y="2576"/>
                <a:ext cx="16" cy="12"/>
              </a:xfrm>
              <a:custGeom>
                <a:avLst/>
                <a:gdLst>
                  <a:gd name="T0" fmla="*/ 3 w 21"/>
                  <a:gd name="T1" fmla="*/ 0 h 16"/>
                  <a:gd name="T2" fmla="*/ 13 w 21"/>
                  <a:gd name="T3" fmla="*/ 16 h 16"/>
                  <a:gd name="T4" fmla="*/ 3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3" y="0"/>
                    </a:moveTo>
                    <a:cubicBezTo>
                      <a:pt x="0" y="9"/>
                      <a:pt x="6" y="11"/>
                      <a:pt x="13" y="16"/>
                    </a:cubicBezTo>
                    <a:cubicBezTo>
                      <a:pt x="21" y="4"/>
                      <a:pt x="16" y="2"/>
                      <a:pt x="3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54" name="Freeform 110"/>
              <p:cNvSpPr>
                <a:spLocks/>
              </p:cNvSpPr>
              <p:nvPr/>
            </p:nvSpPr>
            <p:spPr bwMode="gray">
              <a:xfrm>
                <a:off x="5162" y="2601"/>
                <a:ext cx="16" cy="12"/>
              </a:xfrm>
              <a:custGeom>
                <a:avLst/>
                <a:gdLst>
                  <a:gd name="T0" fmla="*/ 3 w 21"/>
                  <a:gd name="T1" fmla="*/ 0 h 16"/>
                  <a:gd name="T2" fmla="*/ 13 w 21"/>
                  <a:gd name="T3" fmla="*/ 16 h 16"/>
                  <a:gd name="T4" fmla="*/ 3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3" y="0"/>
                    </a:moveTo>
                    <a:cubicBezTo>
                      <a:pt x="0" y="9"/>
                      <a:pt x="6" y="11"/>
                      <a:pt x="13" y="16"/>
                    </a:cubicBezTo>
                    <a:cubicBezTo>
                      <a:pt x="21" y="4"/>
                      <a:pt x="16" y="2"/>
                      <a:pt x="3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55" name="Freeform 111"/>
              <p:cNvSpPr>
                <a:spLocks/>
              </p:cNvSpPr>
              <p:nvPr/>
            </p:nvSpPr>
            <p:spPr bwMode="gray">
              <a:xfrm>
                <a:off x="5371" y="2732"/>
                <a:ext cx="16" cy="12"/>
              </a:xfrm>
              <a:custGeom>
                <a:avLst/>
                <a:gdLst>
                  <a:gd name="T0" fmla="*/ 3 w 21"/>
                  <a:gd name="T1" fmla="*/ 0 h 16"/>
                  <a:gd name="T2" fmla="*/ 13 w 21"/>
                  <a:gd name="T3" fmla="*/ 16 h 16"/>
                  <a:gd name="T4" fmla="*/ 3 w 21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3" y="0"/>
                    </a:moveTo>
                    <a:cubicBezTo>
                      <a:pt x="0" y="9"/>
                      <a:pt x="6" y="11"/>
                      <a:pt x="13" y="16"/>
                    </a:cubicBezTo>
                    <a:cubicBezTo>
                      <a:pt x="21" y="4"/>
                      <a:pt x="16" y="2"/>
                      <a:pt x="3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56" name="Freeform 112"/>
              <p:cNvSpPr>
                <a:spLocks/>
              </p:cNvSpPr>
              <p:nvPr/>
            </p:nvSpPr>
            <p:spPr bwMode="gray">
              <a:xfrm>
                <a:off x="5498" y="2250"/>
                <a:ext cx="39" cy="18"/>
              </a:xfrm>
              <a:custGeom>
                <a:avLst/>
                <a:gdLst>
                  <a:gd name="T0" fmla="*/ 13 w 51"/>
                  <a:gd name="T1" fmla="*/ 0 h 24"/>
                  <a:gd name="T2" fmla="*/ 7 w 51"/>
                  <a:gd name="T3" fmla="*/ 18 h 24"/>
                  <a:gd name="T4" fmla="*/ 27 w 51"/>
                  <a:gd name="T5" fmla="*/ 24 h 24"/>
                  <a:gd name="T6" fmla="*/ 33 w 51"/>
                  <a:gd name="T7" fmla="*/ 4 h 24"/>
                  <a:gd name="T8" fmla="*/ 13 w 5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57" name="Freeform 113"/>
              <p:cNvSpPr>
                <a:spLocks/>
              </p:cNvSpPr>
              <p:nvPr/>
            </p:nvSpPr>
            <p:spPr bwMode="gray">
              <a:xfrm>
                <a:off x="5396" y="2046"/>
                <a:ext cx="39" cy="18"/>
              </a:xfrm>
              <a:custGeom>
                <a:avLst/>
                <a:gdLst>
                  <a:gd name="T0" fmla="*/ 13 w 51"/>
                  <a:gd name="T1" fmla="*/ 0 h 24"/>
                  <a:gd name="T2" fmla="*/ 7 w 51"/>
                  <a:gd name="T3" fmla="*/ 18 h 24"/>
                  <a:gd name="T4" fmla="*/ 27 w 51"/>
                  <a:gd name="T5" fmla="*/ 24 h 24"/>
                  <a:gd name="T6" fmla="*/ 33 w 51"/>
                  <a:gd name="T7" fmla="*/ 4 h 24"/>
                  <a:gd name="T8" fmla="*/ 13 w 5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58" name="Freeform 114"/>
              <p:cNvSpPr>
                <a:spLocks/>
              </p:cNvSpPr>
              <p:nvPr/>
            </p:nvSpPr>
            <p:spPr bwMode="gray">
              <a:xfrm>
                <a:off x="5462" y="1868"/>
                <a:ext cx="40" cy="18"/>
              </a:xfrm>
              <a:custGeom>
                <a:avLst/>
                <a:gdLst>
                  <a:gd name="T0" fmla="*/ 13 w 51"/>
                  <a:gd name="T1" fmla="*/ 0 h 24"/>
                  <a:gd name="T2" fmla="*/ 7 w 51"/>
                  <a:gd name="T3" fmla="*/ 18 h 24"/>
                  <a:gd name="T4" fmla="*/ 27 w 51"/>
                  <a:gd name="T5" fmla="*/ 24 h 24"/>
                  <a:gd name="T6" fmla="*/ 33 w 51"/>
                  <a:gd name="T7" fmla="*/ 4 h 24"/>
                  <a:gd name="T8" fmla="*/ 13 w 5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59" name="Freeform 115"/>
              <p:cNvSpPr>
                <a:spLocks/>
              </p:cNvSpPr>
              <p:nvPr/>
            </p:nvSpPr>
            <p:spPr bwMode="gray">
              <a:xfrm>
                <a:off x="5527" y="1975"/>
                <a:ext cx="39" cy="18"/>
              </a:xfrm>
              <a:custGeom>
                <a:avLst/>
                <a:gdLst>
                  <a:gd name="T0" fmla="*/ 13 w 51"/>
                  <a:gd name="T1" fmla="*/ 0 h 24"/>
                  <a:gd name="T2" fmla="*/ 7 w 51"/>
                  <a:gd name="T3" fmla="*/ 18 h 24"/>
                  <a:gd name="T4" fmla="*/ 27 w 51"/>
                  <a:gd name="T5" fmla="*/ 24 h 24"/>
                  <a:gd name="T6" fmla="*/ 33 w 51"/>
                  <a:gd name="T7" fmla="*/ 4 h 24"/>
                  <a:gd name="T8" fmla="*/ 13 w 5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4">
                    <a:moveTo>
                      <a:pt x="13" y="0"/>
                    </a:moveTo>
                    <a:cubicBezTo>
                      <a:pt x="12" y="2"/>
                      <a:pt x="0" y="12"/>
                      <a:pt x="7" y="18"/>
                    </a:cubicBezTo>
                    <a:cubicBezTo>
                      <a:pt x="12" y="22"/>
                      <a:pt x="27" y="24"/>
                      <a:pt x="27" y="24"/>
                    </a:cubicBezTo>
                    <a:cubicBezTo>
                      <a:pt x="44" y="22"/>
                      <a:pt x="51" y="16"/>
                      <a:pt x="33" y="4"/>
                    </a:cubicBezTo>
                    <a:cubicBezTo>
                      <a:pt x="29" y="1"/>
                      <a:pt x="14" y="0"/>
                      <a:pt x="13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60" name="Freeform 116"/>
              <p:cNvSpPr>
                <a:spLocks/>
              </p:cNvSpPr>
              <p:nvPr/>
            </p:nvSpPr>
            <p:spPr bwMode="gray">
              <a:xfrm>
                <a:off x="5543" y="1774"/>
                <a:ext cx="714" cy="345"/>
              </a:xfrm>
              <a:custGeom>
                <a:avLst/>
                <a:gdLst>
                  <a:gd name="T0" fmla="*/ 28 w 929"/>
                  <a:gd name="T1" fmla="*/ 56 h 462"/>
                  <a:gd name="T2" fmla="*/ 6 w 929"/>
                  <a:gd name="T3" fmla="*/ 92 h 462"/>
                  <a:gd name="T4" fmla="*/ 36 w 929"/>
                  <a:gd name="T5" fmla="*/ 100 h 462"/>
                  <a:gd name="T6" fmla="*/ 16 w 929"/>
                  <a:gd name="T7" fmla="*/ 116 h 462"/>
                  <a:gd name="T8" fmla="*/ 104 w 929"/>
                  <a:gd name="T9" fmla="*/ 136 h 462"/>
                  <a:gd name="T10" fmla="*/ 142 w 929"/>
                  <a:gd name="T11" fmla="*/ 130 h 462"/>
                  <a:gd name="T12" fmla="*/ 250 w 929"/>
                  <a:gd name="T13" fmla="*/ 78 h 462"/>
                  <a:gd name="T14" fmla="*/ 300 w 929"/>
                  <a:gd name="T15" fmla="*/ 66 h 462"/>
                  <a:gd name="T16" fmla="*/ 324 w 929"/>
                  <a:gd name="T17" fmla="*/ 80 h 462"/>
                  <a:gd name="T18" fmla="*/ 272 w 929"/>
                  <a:gd name="T19" fmla="*/ 88 h 462"/>
                  <a:gd name="T20" fmla="*/ 242 w 929"/>
                  <a:gd name="T21" fmla="*/ 112 h 462"/>
                  <a:gd name="T22" fmla="*/ 254 w 929"/>
                  <a:gd name="T23" fmla="*/ 120 h 462"/>
                  <a:gd name="T24" fmla="*/ 260 w 929"/>
                  <a:gd name="T25" fmla="*/ 158 h 462"/>
                  <a:gd name="T26" fmla="*/ 350 w 929"/>
                  <a:gd name="T27" fmla="*/ 192 h 462"/>
                  <a:gd name="T28" fmla="*/ 336 w 929"/>
                  <a:gd name="T29" fmla="*/ 210 h 462"/>
                  <a:gd name="T30" fmla="*/ 368 w 929"/>
                  <a:gd name="T31" fmla="*/ 246 h 462"/>
                  <a:gd name="T32" fmla="*/ 348 w 929"/>
                  <a:gd name="T33" fmla="*/ 266 h 462"/>
                  <a:gd name="T34" fmla="*/ 324 w 929"/>
                  <a:gd name="T35" fmla="*/ 294 h 462"/>
                  <a:gd name="T36" fmla="*/ 294 w 929"/>
                  <a:gd name="T37" fmla="*/ 324 h 462"/>
                  <a:gd name="T38" fmla="*/ 292 w 929"/>
                  <a:gd name="T39" fmla="*/ 420 h 462"/>
                  <a:gd name="T40" fmla="*/ 332 w 929"/>
                  <a:gd name="T41" fmla="*/ 446 h 462"/>
                  <a:gd name="T42" fmla="*/ 388 w 929"/>
                  <a:gd name="T43" fmla="*/ 448 h 462"/>
                  <a:gd name="T44" fmla="*/ 412 w 929"/>
                  <a:gd name="T45" fmla="*/ 422 h 462"/>
                  <a:gd name="T46" fmla="*/ 506 w 929"/>
                  <a:gd name="T47" fmla="*/ 356 h 462"/>
                  <a:gd name="T48" fmla="*/ 572 w 929"/>
                  <a:gd name="T49" fmla="*/ 334 h 462"/>
                  <a:gd name="T50" fmla="*/ 646 w 929"/>
                  <a:gd name="T51" fmla="*/ 308 h 462"/>
                  <a:gd name="T52" fmla="*/ 720 w 929"/>
                  <a:gd name="T53" fmla="*/ 290 h 462"/>
                  <a:gd name="T54" fmla="*/ 762 w 929"/>
                  <a:gd name="T55" fmla="*/ 260 h 462"/>
                  <a:gd name="T56" fmla="*/ 800 w 929"/>
                  <a:gd name="T57" fmla="*/ 200 h 462"/>
                  <a:gd name="T58" fmla="*/ 802 w 929"/>
                  <a:gd name="T59" fmla="*/ 154 h 462"/>
                  <a:gd name="T60" fmla="*/ 802 w 929"/>
                  <a:gd name="T61" fmla="*/ 124 h 462"/>
                  <a:gd name="T62" fmla="*/ 832 w 929"/>
                  <a:gd name="T63" fmla="*/ 90 h 462"/>
                  <a:gd name="T64" fmla="*/ 876 w 929"/>
                  <a:gd name="T65" fmla="*/ 94 h 462"/>
                  <a:gd name="T66" fmla="*/ 922 w 929"/>
                  <a:gd name="T67" fmla="*/ 52 h 462"/>
                  <a:gd name="T68" fmla="*/ 888 w 929"/>
                  <a:gd name="T69" fmla="*/ 56 h 462"/>
                  <a:gd name="T70" fmla="*/ 848 w 929"/>
                  <a:gd name="T71" fmla="*/ 46 h 462"/>
                  <a:gd name="T72" fmla="*/ 794 w 929"/>
                  <a:gd name="T73" fmla="*/ 22 h 462"/>
                  <a:gd name="T74" fmla="*/ 642 w 929"/>
                  <a:gd name="T75" fmla="*/ 26 h 462"/>
                  <a:gd name="T76" fmla="*/ 584 w 929"/>
                  <a:gd name="T77" fmla="*/ 38 h 462"/>
                  <a:gd name="T78" fmla="*/ 556 w 929"/>
                  <a:gd name="T79" fmla="*/ 38 h 462"/>
                  <a:gd name="T80" fmla="*/ 516 w 929"/>
                  <a:gd name="T81" fmla="*/ 54 h 462"/>
                  <a:gd name="T82" fmla="*/ 478 w 929"/>
                  <a:gd name="T83" fmla="*/ 30 h 462"/>
                  <a:gd name="T84" fmla="*/ 432 w 929"/>
                  <a:gd name="T85" fmla="*/ 40 h 462"/>
                  <a:gd name="T86" fmla="*/ 366 w 929"/>
                  <a:gd name="T87" fmla="*/ 52 h 462"/>
                  <a:gd name="T88" fmla="*/ 410 w 929"/>
                  <a:gd name="T89" fmla="*/ 38 h 462"/>
                  <a:gd name="T90" fmla="*/ 352 w 929"/>
                  <a:gd name="T91" fmla="*/ 8 h 462"/>
                  <a:gd name="T92" fmla="*/ 334 w 929"/>
                  <a:gd name="T93" fmla="*/ 2 h 462"/>
                  <a:gd name="T94" fmla="*/ 314 w 929"/>
                  <a:gd name="T95" fmla="*/ 8 h 462"/>
                  <a:gd name="T96" fmla="*/ 240 w 929"/>
                  <a:gd name="T97" fmla="*/ 16 h 462"/>
                  <a:gd name="T98" fmla="*/ 160 w 929"/>
                  <a:gd name="T99" fmla="*/ 28 h 462"/>
                  <a:gd name="T100" fmla="*/ 108 w 929"/>
                  <a:gd name="T101" fmla="*/ 26 h 462"/>
                  <a:gd name="T102" fmla="*/ 114 w 929"/>
                  <a:gd name="T103" fmla="*/ 68 h 462"/>
                  <a:gd name="T104" fmla="*/ 104 w 929"/>
                  <a:gd name="T105" fmla="*/ 52 h 462"/>
                  <a:gd name="T106" fmla="*/ 60 w 929"/>
                  <a:gd name="T107" fmla="*/ 4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29" h="462">
                    <a:moveTo>
                      <a:pt x="60" y="42"/>
                    </a:moveTo>
                    <a:cubicBezTo>
                      <a:pt x="40" y="45"/>
                      <a:pt x="42" y="46"/>
                      <a:pt x="28" y="56"/>
                    </a:cubicBezTo>
                    <a:cubicBezTo>
                      <a:pt x="26" y="74"/>
                      <a:pt x="27" y="75"/>
                      <a:pt x="10" y="78"/>
                    </a:cubicBezTo>
                    <a:cubicBezTo>
                      <a:pt x="4" y="82"/>
                      <a:pt x="0" y="82"/>
                      <a:pt x="6" y="92"/>
                    </a:cubicBezTo>
                    <a:cubicBezTo>
                      <a:pt x="10" y="98"/>
                      <a:pt x="21" y="96"/>
                      <a:pt x="28" y="98"/>
                    </a:cubicBezTo>
                    <a:cubicBezTo>
                      <a:pt x="31" y="99"/>
                      <a:pt x="36" y="100"/>
                      <a:pt x="36" y="100"/>
                    </a:cubicBezTo>
                    <a:cubicBezTo>
                      <a:pt x="47" y="99"/>
                      <a:pt x="69" y="97"/>
                      <a:pt x="50" y="110"/>
                    </a:cubicBezTo>
                    <a:cubicBezTo>
                      <a:pt x="37" y="108"/>
                      <a:pt x="24" y="104"/>
                      <a:pt x="16" y="116"/>
                    </a:cubicBezTo>
                    <a:cubicBezTo>
                      <a:pt x="24" y="141"/>
                      <a:pt x="68" y="125"/>
                      <a:pt x="94" y="126"/>
                    </a:cubicBezTo>
                    <a:cubicBezTo>
                      <a:pt x="98" y="129"/>
                      <a:pt x="100" y="134"/>
                      <a:pt x="104" y="136"/>
                    </a:cubicBezTo>
                    <a:cubicBezTo>
                      <a:pt x="108" y="138"/>
                      <a:pt x="116" y="140"/>
                      <a:pt x="116" y="140"/>
                    </a:cubicBezTo>
                    <a:cubicBezTo>
                      <a:pt x="129" y="138"/>
                      <a:pt x="133" y="139"/>
                      <a:pt x="142" y="130"/>
                    </a:cubicBezTo>
                    <a:cubicBezTo>
                      <a:pt x="151" y="104"/>
                      <a:pt x="179" y="110"/>
                      <a:pt x="202" y="102"/>
                    </a:cubicBezTo>
                    <a:cubicBezTo>
                      <a:pt x="219" y="96"/>
                      <a:pt x="233" y="84"/>
                      <a:pt x="250" y="78"/>
                    </a:cubicBezTo>
                    <a:cubicBezTo>
                      <a:pt x="260" y="75"/>
                      <a:pt x="269" y="74"/>
                      <a:pt x="280" y="72"/>
                    </a:cubicBezTo>
                    <a:cubicBezTo>
                      <a:pt x="287" y="71"/>
                      <a:pt x="300" y="66"/>
                      <a:pt x="300" y="66"/>
                    </a:cubicBezTo>
                    <a:cubicBezTo>
                      <a:pt x="311" y="49"/>
                      <a:pt x="336" y="54"/>
                      <a:pt x="354" y="60"/>
                    </a:cubicBezTo>
                    <a:cubicBezTo>
                      <a:pt x="367" y="79"/>
                      <a:pt x="335" y="79"/>
                      <a:pt x="324" y="80"/>
                    </a:cubicBezTo>
                    <a:cubicBezTo>
                      <a:pt x="312" y="83"/>
                      <a:pt x="306" y="93"/>
                      <a:pt x="292" y="96"/>
                    </a:cubicBezTo>
                    <a:cubicBezTo>
                      <a:pt x="284" y="94"/>
                      <a:pt x="279" y="90"/>
                      <a:pt x="272" y="88"/>
                    </a:cubicBezTo>
                    <a:cubicBezTo>
                      <a:pt x="253" y="91"/>
                      <a:pt x="232" y="96"/>
                      <a:pt x="214" y="102"/>
                    </a:cubicBezTo>
                    <a:cubicBezTo>
                      <a:pt x="223" y="108"/>
                      <a:pt x="231" y="109"/>
                      <a:pt x="242" y="112"/>
                    </a:cubicBezTo>
                    <a:cubicBezTo>
                      <a:pt x="245" y="113"/>
                      <a:pt x="250" y="114"/>
                      <a:pt x="250" y="114"/>
                    </a:cubicBezTo>
                    <a:cubicBezTo>
                      <a:pt x="251" y="116"/>
                      <a:pt x="255" y="118"/>
                      <a:pt x="254" y="120"/>
                    </a:cubicBezTo>
                    <a:cubicBezTo>
                      <a:pt x="252" y="124"/>
                      <a:pt x="242" y="128"/>
                      <a:pt x="242" y="128"/>
                    </a:cubicBezTo>
                    <a:cubicBezTo>
                      <a:pt x="233" y="141"/>
                      <a:pt x="247" y="154"/>
                      <a:pt x="260" y="158"/>
                    </a:cubicBezTo>
                    <a:cubicBezTo>
                      <a:pt x="282" y="155"/>
                      <a:pt x="295" y="151"/>
                      <a:pt x="318" y="150"/>
                    </a:cubicBezTo>
                    <a:cubicBezTo>
                      <a:pt x="334" y="155"/>
                      <a:pt x="345" y="176"/>
                      <a:pt x="350" y="192"/>
                    </a:cubicBezTo>
                    <a:cubicBezTo>
                      <a:pt x="349" y="195"/>
                      <a:pt x="350" y="199"/>
                      <a:pt x="348" y="202"/>
                    </a:cubicBezTo>
                    <a:cubicBezTo>
                      <a:pt x="345" y="206"/>
                      <a:pt x="336" y="210"/>
                      <a:pt x="336" y="210"/>
                    </a:cubicBezTo>
                    <a:cubicBezTo>
                      <a:pt x="327" y="224"/>
                      <a:pt x="332" y="235"/>
                      <a:pt x="348" y="240"/>
                    </a:cubicBezTo>
                    <a:cubicBezTo>
                      <a:pt x="358" y="237"/>
                      <a:pt x="362" y="237"/>
                      <a:pt x="368" y="246"/>
                    </a:cubicBezTo>
                    <a:cubicBezTo>
                      <a:pt x="360" y="252"/>
                      <a:pt x="346" y="246"/>
                      <a:pt x="338" y="252"/>
                    </a:cubicBezTo>
                    <a:cubicBezTo>
                      <a:pt x="326" y="260"/>
                      <a:pt x="346" y="265"/>
                      <a:pt x="348" y="266"/>
                    </a:cubicBezTo>
                    <a:cubicBezTo>
                      <a:pt x="352" y="278"/>
                      <a:pt x="347" y="279"/>
                      <a:pt x="336" y="286"/>
                    </a:cubicBezTo>
                    <a:cubicBezTo>
                      <a:pt x="332" y="289"/>
                      <a:pt x="324" y="294"/>
                      <a:pt x="324" y="294"/>
                    </a:cubicBezTo>
                    <a:cubicBezTo>
                      <a:pt x="315" y="308"/>
                      <a:pt x="320" y="303"/>
                      <a:pt x="310" y="310"/>
                    </a:cubicBezTo>
                    <a:cubicBezTo>
                      <a:pt x="306" y="316"/>
                      <a:pt x="294" y="324"/>
                      <a:pt x="294" y="324"/>
                    </a:cubicBezTo>
                    <a:cubicBezTo>
                      <a:pt x="285" y="338"/>
                      <a:pt x="288" y="331"/>
                      <a:pt x="284" y="342"/>
                    </a:cubicBezTo>
                    <a:cubicBezTo>
                      <a:pt x="285" y="374"/>
                      <a:pt x="283" y="393"/>
                      <a:pt x="292" y="420"/>
                    </a:cubicBezTo>
                    <a:cubicBezTo>
                      <a:pt x="295" y="429"/>
                      <a:pt x="307" y="435"/>
                      <a:pt x="314" y="440"/>
                    </a:cubicBezTo>
                    <a:cubicBezTo>
                      <a:pt x="319" y="444"/>
                      <a:pt x="332" y="446"/>
                      <a:pt x="332" y="446"/>
                    </a:cubicBezTo>
                    <a:cubicBezTo>
                      <a:pt x="340" y="457"/>
                      <a:pt x="345" y="459"/>
                      <a:pt x="358" y="462"/>
                    </a:cubicBezTo>
                    <a:cubicBezTo>
                      <a:pt x="376" y="459"/>
                      <a:pt x="375" y="457"/>
                      <a:pt x="388" y="448"/>
                    </a:cubicBezTo>
                    <a:cubicBezTo>
                      <a:pt x="390" y="441"/>
                      <a:pt x="394" y="435"/>
                      <a:pt x="400" y="430"/>
                    </a:cubicBezTo>
                    <a:cubicBezTo>
                      <a:pt x="404" y="427"/>
                      <a:pt x="412" y="422"/>
                      <a:pt x="412" y="422"/>
                    </a:cubicBezTo>
                    <a:cubicBezTo>
                      <a:pt x="417" y="415"/>
                      <a:pt x="451" y="367"/>
                      <a:pt x="458" y="364"/>
                    </a:cubicBezTo>
                    <a:cubicBezTo>
                      <a:pt x="475" y="356"/>
                      <a:pt x="486" y="357"/>
                      <a:pt x="506" y="356"/>
                    </a:cubicBezTo>
                    <a:cubicBezTo>
                      <a:pt x="525" y="350"/>
                      <a:pt x="533" y="342"/>
                      <a:pt x="554" y="340"/>
                    </a:cubicBezTo>
                    <a:cubicBezTo>
                      <a:pt x="560" y="338"/>
                      <a:pt x="566" y="336"/>
                      <a:pt x="572" y="334"/>
                    </a:cubicBezTo>
                    <a:cubicBezTo>
                      <a:pt x="576" y="333"/>
                      <a:pt x="584" y="330"/>
                      <a:pt x="584" y="330"/>
                    </a:cubicBezTo>
                    <a:cubicBezTo>
                      <a:pt x="603" y="311"/>
                      <a:pt x="618" y="310"/>
                      <a:pt x="646" y="308"/>
                    </a:cubicBezTo>
                    <a:cubicBezTo>
                      <a:pt x="665" y="304"/>
                      <a:pt x="684" y="303"/>
                      <a:pt x="704" y="302"/>
                    </a:cubicBezTo>
                    <a:cubicBezTo>
                      <a:pt x="712" y="299"/>
                      <a:pt x="712" y="293"/>
                      <a:pt x="720" y="290"/>
                    </a:cubicBezTo>
                    <a:cubicBezTo>
                      <a:pt x="732" y="285"/>
                      <a:pt x="743" y="285"/>
                      <a:pt x="754" y="278"/>
                    </a:cubicBezTo>
                    <a:cubicBezTo>
                      <a:pt x="756" y="271"/>
                      <a:pt x="760" y="267"/>
                      <a:pt x="762" y="260"/>
                    </a:cubicBezTo>
                    <a:cubicBezTo>
                      <a:pt x="763" y="247"/>
                      <a:pt x="762" y="233"/>
                      <a:pt x="764" y="220"/>
                    </a:cubicBezTo>
                    <a:cubicBezTo>
                      <a:pt x="764" y="219"/>
                      <a:pt x="794" y="204"/>
                      <a:pt x="800" y="200"/>
                    </a:cubicBezTo>
                    <a:cubicBezTo>
                      <a:pt x="807" y="189"/>
                      <a:pt x="808" y="186"/>
                      <a:pt x="820" y="182"/>
                    </a:cubicBezTo>
                    <a:cubicBezTo>
                      <a:pt x="825" y="166"/>
                      <a:pt x="814" y="162"/>
                      <a:pt x="802" y="154"/>
                    </a:cubicBezTo>
                    <a:cubicBezTo>
                      <a:pt x="797" y="151"/>
                      <a:pt x="790" y="142"/>
                      <a:pt x="790" y="142"/>
                    </a:cubicBezTo>
                    <a:cubicBezTo>
                      <a:pt x="786" y="131"/>
                      <a:pt x="792" y="127"/>
                      <a:pt x="802" y="124"/>
                    </a:cubicBezTo>
                    <a:cubicBezTo>
                      <a:pt x="810" y="116"/>
                      <a:pt x="813" y="98"/>
                      <a:pt x="820" y="94"/>
                    </a:cubicBezTo>
                    <a:cubicBezTo>
                      <a:pt x="824" y="92"/>
                      <a:pt x="832" y="90"/>
                      <a:pt x="832" y="90"/>
                    </a:cubicBezTo>
                    <a:cubicBezTo>
                      <a:pt x="844" y="92"/>
                      <a:pt x="848" y="92"/>
                      <a:pt x="856" y="100"/>
                    </a:cubicBezTo>
                    <a:cubicBezTo>
                      <a:pt x="863" y="98"/>
                      <a:pt x="876" y="94"/>
                      <a:pt x="876" y="94"/>
                    </a:cubicBezTo>
                    <a:cubicBezTo>
                      <a:pt x="889" y="81"/>
                      <a:pt x="906" y="77"/>
                      <a:pt x="924" y="74"/>
                    </a:cubicBezTo>
                    <a:cubicBezTo>
                      <a:pt x="929" y="67"/>
                      <a:pt x="929" y="58"/>
                      <a:pt x="922" y="52"/>
                    </a:cubicBezTo>
                    <a:cubicBezTo>
                      <a:pt x="918" y="49"/>
                      <a:pt x="910" y="44"/>
                      <a:pt x="910" y="44"/>
                    </a:cubicBezTo>
                    <a:cubicBezTo>
                      <a:pt x="894" y="47"/>
                      <a:pt x="899" y="49"/>
                      <a:pt x="888" y="56"/>
                    </a:cubicBezTo>
                    <a:cubicBezTo>
                      <a:pt x="884" y="58"/>
                      <a:pt x="876" y="60"/>
                      <a:pt x="876" y="60"/>
                    </a:cubicBezTo>
                    <a:cubicBezTo>
                      <a:pt x="853" y="59"/>
                      <a:pt x="810" y="59"/>
                      <a:pt x="848" y="46"/>
                    </a:cubicBezTo>
                    <a:cubicBezTo>
                      <a:pt x="844" y="33"/>
                      <a:pt x="831" y="37"/>
                      <a:pt x="818" y="36"/>
                    </a:cubicBezTo>
                    <a:cubicBezTo>
                      <a:pt x="809" y="33"/>
                      <a:pt x="802" y="27"/>
                      <a:pt x="794" y="22"/>
                    </a:cubicBezTo>
                    <a:cubicBezTo>
                      <a:pt x="790" y="20"/>
                      <a:pt x="782" y="18"/>
                      <a:pt x="782" y="18"/>
                    </a:cubicBezTo>
                    <a:cubicBezTo>
                      <a:pt x="727" y="19"/>
                      <a:pt x="688" y="11"/>
                      <a:pt x="642" y="26"/>
                    </a:cubicBezTo>
                    <a:cubicBezTo>
                      <a:pt x="635" y="16"/>
                      <a:pt x="632" y="18"/>
                      <a:pt x="620" y="20"/>
                    </a:cubicBezTo>
                    <a:cubicBezTo>
                      <a:pt x="611" y="34"/>
                      <a:pt x="600" y="36"/>
                      <a:pt x="584" y="38"/>
                    </a:cubicBezTo>
                    <a:cubicBezTo>
                      <a:pt x="575" y="44"/>
                      <a:pt x="581" y="46"/>
                      <a:pt x="578" y="56"/>
                    </a:cubicBezTo>
                    <a:cubicBezTo>
                      <a:pt x="572" y="47"/>
                      <a:pt x="566" y="41"/>
                      <a:pt x="556" y="38"/>
                    </a:cubicBezTo>
                    <a:cubicBezTo>
                      <a:pt x="553" y="38"/>
                      <a:pt x="539" y="39"/>
                      <a:pt x="534" y="42"/>
                    </a:cubicBezTo>
                    <a:cubicBezTo>
                      <a:pt x="528" y="46"/>
                      <a:pt x="516" y="54"/>
                      <a:pt x="516" y="54"/>
                    </a:cubicBezTo>
                    <a:cubicBezTo>
                      <a:pt x="507" y="52"/>
                      <a:pt x="503" y="51"/>
                      <a:pt x="500" y="42"/>
                    </a:cubicBezTo>
                    <a:cubicBezTo>
                      <a:pt x="505" y="28"/>
                      <a:pt x="488" y="31"/>
                      <a:pt x="478" y="30"/>
                    </a:cubicBezTo>
                    <a:cubicBezTo>
                      <a:pt x="469" y="33"/>
                      <a:pt x="473" y="37"/>
                      <a:pt x="464" y="40"/>
                    </a:cubicBezTo>
                    <a:cubicBezTo>
                      <a:pt x="447" y="34"/>
                      <a:pt x="451" y="27"/>
                      <a:pt x="432" y="40"/>
                    </a:cubicBezTo>
                    <a:cubicBezTo>
                      <a:pt x="427" y="54"/>
                      <a:pt x="427" y="52"/>
                      <a:pt x="410" y="50"/>
                    </a:cubicBezTo>
                    <a:cubicBezTo>
                      <a:pt x="391" y="52"/>
                      <a:pt x="385" y="54"/>
                      <a:pt x="366" y="52"/>
                    </a:cubicBezTo>
                    <a:cubicBezTo>
                      <a:pt x="357" y="49"/>
                      <a:pt x="356" y="46"/>
                      <a:pt x="364" y="40"/>
                    </a:cubicBezTo>
                    <a:cubicBezTo>
                      <a:pt x="380" y="42"/>
                      <a:pt x="395" y="43"/>
                      <a:pt x="410" y="38"/>
                    </a:cubicBezTo>
                    <a:cubicBezTo>
                      <a:pt x="426" y="15"/>
                      <a:pt x="386" y="21"/>
                      <a:pt x="370" y="20"/>
                    </a:cubicBezTo>
                    <a:cubicBezTo>
                      <a:pt x="364" y="16"/>
                      <a:pt x="358" y="12"/>
                      <a:pt x="352" y="8"/>
                    </a:cubicBezTo>
                    <a:cubicBezTo>
                      <a:pt x="348" y="5"/>
                      <a:pt x="340" y="0"/>
                      <a:pt x="340" y="0"/>
                    </a:cubicBezTo>
                    <a:cubicBezTo>
                      <a:pt x="338" y="1"/>
                      <a:pt x="336" y="1"/>
                      <a:pt x="334" y="2"/>
                    </a:cubicBezTo>
                    <a:cubicBezTo>
                      <a:pt x="331" y="3"/>
                      <a:pt x="329" y="3"/>
                      <a:pt x="326" y="4"/>
                    </a:cubicBezTo>
                    <a:cubicBezTo>
                      <a:pt x="322" y="5"/>
                      <a:pt x="314" y="8"/>
                      <a:pt x="314" y="8"/>
                    </a:cubicBezTo>
                    <a:cubicBezTo>
                      <a:pt x="305" y="22"/>
                      <a:pt x="288" y="6"/>
                      <a:pt x="276" y="2"/>
                    </a:cubicBezTo>
                    <a:cubicBezTo>
                      <a:pt x="270" y="3"/>
                      <a:pt x="241" y="16"/>
                      <a:pt x="240" y="16"/>
                    </a:cubicBezTo>
                    <a:cubicBezTo>
                      <a:pt x="226" y="17"/>
                      <a:pt x="212" y="17"/>
                      <a:pt x="198" y="18"/>
                    </a:cubicBezTo>
                    <a:cubicBezTo>
                      <a:pt x="183" y="19"/>
                      <a:pt x="172" y="20"/>
                      <a:pt x="160" y="28"/>
                    </a:cubicBezTo>
                    <a:cubicBezTo>
                      <a:pt x="146" y="26"/>
                      <a:pt x="141" y="27"/>
                      <a:pt x="130" y="20"/>
                    </a:cubicBezTo>
                    <a:cubicBezTo>
                      <a:pt x="123" y="22"/>
                      <a:pt x="115" y="24"/>
                      <a:pt x="108" y="26"/>
                    </a:cubicBezTo>
                    <a:cubicBezTo>
                      <a:pt x="102" y="35"/>
                      <a:pt x="113" y="41"/>
                      <a:pt x="122" y="44"/>
                    </a:cubicBezTo>
                    <a:cubicBezTo>
                      <a:pt x="125" y="52"/>
                      <a:pt x="114" y="68"/>
                      <a:pt x="114" y="68"/>
                    </a:cubicBezTo>
                    <a:cubicBezTo>
                      <a:pt x="112" y="79"/>
                      <a:pt x="111" y="82"/>
                      <a:pt x="100" y="78"/>
                    </a:cubicBezTo>
                    <a:cubicBezTo>
                      <a:pt x="93" y="67"/>
                      <a:pt x="100" y="63"/>
                      <a:pt x="104" y="52"/>
                    </a:cubicBezTo>
                    <a:cubicBezTo>
                      <a:pt x="96" y="44"/>
                      <a:pt x="91" y="36"/>
                      <a:pt x="80" y="32"/>
                    </a:cubicBezTo>
                    <a:cubicBezTo>
                      <a:pt x="73" y="34"/>
                      <a:pt x="67" y="39"/>
                      <a:pt x="60" y="42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61" name="Freeform 117"/>
              <p:cNvSpPr>
                <a:spLocks/>
              </p:cNvSpPr>
              <p:nvPr/>
            </p:nvSpPr>
            <p:spPr bwMode="gray">
              <a:xfrm>
                <a:off x="5762" y="1957"/>
                <a:ext cx="40" cy="24"/>
              </a:xfrm>
              <a:custGeom>
                <a:avLst/>
                <a:gdLst>
                  <a:gd name="T0" fmla="*/ 34 w 52"/>
                  <a:gd name="T1" fmla="*/ 0 h 32"/>
                  <a:gd name="T2" fmla="*/ 8 w 52"/>
                  <a:gd name="T3" fmla="*/ 20 h 32"/>
                  <a:gd name="T4" fmla="*/ 24 w 52"/>
                  <a:gd name="T5" fmla="*/ 32 h 32"/>
                  <a:gd name="T6" fmla="*/ 42 w 52"/>
                  <a:gd name="T7" fmla="*/ 30 h 32"/>
                  <a:gd name="T8" fmla="*/ 34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34" y="0"/>
                    </a:moveTo>
                    <a:cubicBezTo>
                      <a:pt x="30" y="12"/>
                      <a:pt x="19" y="16"/>
                      <a:pt x="8" y="20"/>
                    </a:cubicBezTo>
                    <a:cubicBezTo>
                      <a:pt x="0" y="32"/>
                      <a:pt x="14" y="31"/>
                      <a:pt x="24" y="32"/>
                    </a:cubicBezTo>
                    <a:cubicBezTo>
                      <a:pt x="30" y="31"/>
                      <a:pt x="36" y="32"/>
                      <a:pt x="42" y="30"/>
                    </a:cubicBezTo>
                    <a:cubicBezTo>
                      <a:pt x="52" y="26"/>
                      <a:pt x="34" y="3"/>
                      <a:pt x="34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62" name="Freeform 118"/>
              <p:cNvSpPr>
                <a:spLocks/>
              </p:cNvSpPr>
              <p:nvPr/>
            </p:nvSpPr>
            <p:spPr bwMode="gray">
              <a:xfrm>
                <a:off x="6052" y="2023"/>
                <a:ext cx="131" cy="54"/>
              </a:xfrm>
              <a:custGeom>
                <a:avLst/>
                <a:gdLst>
                  <a:gd name="T0" fmla="*/ 102 w 172"/>
                  <a:gd name="T1" fmla="*/ 8 h 72"/>
                  <a:gd name="T2" fmla="*/ 66 w 172"/>
                  <a:gd name="T3" fmla="*/ 4 h 72"/>
                  <a:gd name="T4" fmla="*/ 54 w 172"/>
                  <a:gd name="T5" fmla="*/ 0 h 72"/>
                  <a:gd name="T6" fmla="*/ 0 w 172"/>
                  <a:gd name="T7" fmla="*/ 28 h 72"/>
                  <a:gd name="T8" fmla="*/ 28 w 172"/>
                  <a:gd name="T9" fmla="*/ 40 h 72"/>
                  <a:gd name="T10" fmla="*/ 42 w 172"/>
                  <a:gd name="T11" fmla="*/ 60 h 72"/>
                  <a:gd name="T12" fmla="*/ 66 w 172"/>
                  <a:gd name="T13" fmla="*/ 68 h 72"/>
                  <a:gd name="T14" fmla="*/ 78 w 172"/>
                  <a:gd name="T15" fmla="*/ 72 h 72"/>
                  <a:gd name="T16" fmla="*/ 130 w 172"/>
                  <a:gd name="T17" fmla="*/ 60 h 72"/>
                  <a:gd name="T18" fmla="*/ 172 w 172"/>
                  <a:gd name="T19" fmla="*/ 44 h 72"/>
                  <a:gd name="T20" fmla="*/ 148 w 172"/>
                  <a:gd name="T21" fmla="*/ 18 h 72"/>
                  <a:gd name="T22" fmla="*/ 136 w 172"/>
                  <a:gd name="T23" fmla="*/ 4 h 72"/>
                  <a:gd name="T24" fmla="*/ 102 w 172"/>
                  <a:gd name="T25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" h="72">
                    <a:moveTo>
                      <a:pt x="102" y="8"/>
                    </a:moveTo>
                    <a:cubicBezTo>
                      <a:pt x="89" y="12"/>
                      <a:pt x="78" y="8"/>
                      <a:pt x="66" y="4"/>
                    </a:cubicBezTo>
                    <a:cubicBezTo>
                      <a:pt x="62" y="3"/>
                      <a:pt x="54" y="0"/>
                      <a:pt x="54" y="0"/>
                    </a:cubicBezTo>
                    <a:cubicBezTo>
                      <a:pt x="38" y="5"/>
                      <a:pt x="12" y="16"/>
                      <a:pt x="0" y="28"/>
                    </a:cubicBezTo>
                    <a:cubicBezTo>
                      <a:pt x="4" y="39"/>
                      <a:pt x="18" y="39"/>
                      <a:pt x="28" y="40"/>
                    </a:cubicBezTo>
                    <a:cubicBezTo>
                      <a:pt x="39" y="44"/>
                      <a:pt x="41" y="60"/>
                      <a:pt x="42" y="60"/>
                    </a:cubicBezTo>
                    <a:cubicBezTo>
                      <a:pt x="50" y="63"/>
                      <a:pt x="58" y="65"/>
                      <a:pt x="66" y="68"/>
                    </a:cubicBezTo>
                    <a:cubicBezTo>
                      <a:pt x="70" y="69"/>
                      <a:pt x="78" y="72"/>
                      <a:pt x="78" y="72"/>
                    </a:cubicBezTo>
                    <a:cubicBezTo>
                      <a:pt x="92" y="71"/>
                      <a:pt x="117" y="69"/>
                      <a:pt x="130" y="60"/>
                    </a:cubicBezTo>
                    <a:cubicBezTo>
                      <a:pt x="148" y="48"/>
                      <a:pt x="150" y="46"/>
                      <a:pt x="172" y="44"/>
                    </a:cubicBezTo>
                    <a:cubicBezTo>
                      <a:pt x="169" y="29"/>
                      <a:pt x="162" y="23"/>
                      <a:pt x="148" y="18"/>
                    </a:cubicBezTo>
                    <a:cubicBezTo>
                      <a:pt x="145" y="10"/>
                      <a:pt x="144" y="7"/>
                      <a:pt x="136" y="4"/>
                    </a:cubicBezTo>
                    <a:cubicBezTo>
                      <a:pt x="134" y="4"/>
                      <a:pt x="105" y="11"/>
                      <a:pt x="102" y="8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63" name="Freeform 119"/>
              <p:cNvSpPr>
                <a:spLocks/>
              </p:cNvSpPr>
              <p:nvPr/>
            </p:nvSpPr>
            <p:spPr bwMode="gray">
              <a:xfrm>
                <a:off x="6155" y="1861"/>
                <a:ext cx="40" cy="24"/>
              </a:xfrm>
              <a:custGeom>
                <a:avLst/>
                <a:gdLst>
                  <a:gd name="T0" fmla="*/ 34 w 52"/>
                  <a:gd name="T1" fmla="*/ 0 h 32"/>
                  <a:gd name="T2" fmla="*/ 8 w 52"/>
                  <a:gd name="T3" fmla="*/ 20 h 32"/>
                  <a:gd name="T4" fmla="*/ 24 w 52"/>
                  <a:gd name="T5" fmla="*/ 32 h 32"/>
                  <a:gd name="T6" fmla="*/ 42 w 52"/>
                  <a:gd name="T7" fmla="*/ 30 h 32"/>
                  <a:gd name="T8" fmla="*/ 34 w 5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2">
                    <a:moveTo>
                      <a:pt x="34" y="0"/>
                    </a:moveTo>
                    <a:cubicBezTo>
                      <a:pt x="30" y="12"/>
                      <a:pt x="19" y="16"/>
                      <a:pt x="8" y="20"/>
                    </a:cubicBezTo>
                    <a:cubicBezTo>
                      <a:pt x="0" y="32"/>
                      <a:pt x="14" y="31"/>
                      <a:pt x="24" y="32"/>
                    </a:cubicBezTo>
                    <a:cubicBezTo>
                      <a:pt x="30" y="31"/>
                      <a:pt x="36" y="32"/>
                      <a:pt x="42" y="30"/>
                    </a:cubicBezTo>
                    <a:cubicBezTo>
                      <a:pt x="52" y="26"/>
                      <a:pt x="34" y="3"/>
                      <a:pt x="34" y="0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64" name="Freeform 120"/>
              <p:cNvSpPr>
                <a:spLocks/>
              </p:cNvSpPr>
              <p:nvPr/>
            </p:nvSpPr>
            <p:spPr bwMode="gray">
              <a:xfrm>
                <a:off x="6240" y="2081"/>
                <a:ext cx="11" cy="15"/>
              </a:xfrm>
              <a:custGeom>
                <a:avLst/>
                <a:gdLst>
                  <a:gd name="T0" fmla="*/ 10 w 13"/>
                  <a:gd name="T1" fmla="*/ 5 h 20"/>
                  <a:gd name="T2" fmla="*/ 1 w 13"/>
                  <a:gd name="T3" fmla="*/ 11 h 20"/>
                  <a:gd name="T4" fmla="*/ 9 w 13"/>
                  <a:gd name="T5" fmla="*/ 20 h 20"/>
                  <a:gd name="T6" fmla="*/ 10 w 13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0">
                    <a:moveTo>
                      <a:pt x="10" y="5"/>
                    </a:moveTo>
                    <a:cubicBezTo>
                      <a:pt x="3" y="0"/>
                      <a:pt x="5" y="6"/>
                      <a:pt x="1" y="11"/>
                    </a:cubicBezTo>
                    <a:cubicBezTo>
                      <a:pt x="0" y="18"/>
                      <a:pt x="2" y="19"/>
                      <a:pt x="9" y="20"/>
                    </a:cubicBezTo>
                    <a:cubicBezTo>
                      <a:pt x="13" y="14"/>
                      <a:pt x="10" y="12"/>
                      <a:pt x="10" y="5"/>
                    </a:cubicBezTo>
                    <a:close/>
                  </a:path>
                </a:pathLst>
              </a:custGeom>
              <a:solidFill>
                <a:schemeClr val="bg1">
                  <a:alpha val="60001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B2B2B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000000">
                          <a:alpha val="39999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82952" name="Rectangle 8"/>
          <p:cNvSpPr>
            <a:spLocks noChangeArrowheads="1"/>
          </p:cNvSpPr>
          <p:nvPr/>
        </p:nvSpPr>
        <p:spPr bwMode="gray">
          <a:xfrm>
            <a:off x="914400" y="2132856"/>
            <a:ext cx="68580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800" b="1">
                <a:solidFill>
                  <a:schemeClr val="tx2"/>
                </a:solidFill>
                <a:latin typeface="Arial" charset="0"/>
              </a:defRPr>
            </a:lvl1pPr>
            <a:lvl2pPr>
              <a:defRPr sz="4800" b="1">
                <a:solidFill>
                  <a:schemeClr val="tx2"/>
                </a:solidFill>
                <a:latin typeface="Arial" charset="0"/>
              </a:defRPr>
            </a:lvl2pPr>
            <a:lvl3pPr>
              <a:defRPr sz="4800" b="1">
                <a:solidFill>
                  <a:schemeClr val="tx2"/>
                </a:solidFill>
                <a:latin typeface="Arial" charset="0"/>
              </a:defRPr>
            </a:lvl3pPr>
            <a:lvl4pPr>
              <a:defRPr sz="4800" b="1">
                <a:solidFill>
                  <a:schemeClr val="tx2"/>
                </a:solidFill>
                <a:latin typeface="Arial" charset="0"/>
              </a:defRPr>
            </a:lvl4pPr>
            <a:lvl5pPr>
              <a:defRPr sz="4800" b="1">
                <a:solidFill>
                  <a:schemeClr val="tx2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ko-KR" sz="6600" dirty="0">
                <a:ea typeface="굴림" pitchFamily="50" charset="-127"/>
              </a:rPr>
              <a:t>Thank You!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gray">
          <a:xfrm>
            <a:off x="1066800" y="4653136"/>
            <a:ext cx="681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ko-KR" dirty="0" smtClean="0">
                <a:ea typeface="굴림" pitchFamily="50" charset="-127"/>
              </a:rPr>
              <a:t>Social Science Research Institute</a:t>
            </a:r>
            <a:endParaRPr lang="en-US" altLang="ko-KR" dirty="0">
              <a:ea typeface="굴림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677" y="3772991"/>
            <a:ext cx="2958447" cy="837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152400"/>
            <a:ext cx="7366967" cy="641350"/>
          </a:xfrm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Concept of Social Enterprise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33400" y="1676400"/>
            <a:ext cx="8153400" cy="3194050"/>
          </a:xfrm>
          <a:noFill/>
          <a:ln/>
        </p:spPr>
        <p:txBody>
          <a:bodyPr/>
          <a:lstStyle/>
          <a:p>
            <a:r>
              <a:rPr lang="en-US" altLang="ko-KR" sz="2800" b="1" dirty="0" smtClean="0">
                <a:solidFill>
                  <a:srgbClr val="000000"/>
                </a:solidFill>
                <a:ea typeface="굴림" pitchFamily="50" charset="-127"/>
              </a:rPr>
              <a:t>Business model which meets both social and economic objectives, contributing to labor market integration and social cohesion (</a:t>
            </a:r>
            <a:r>
              <a:rPr lang="en-US" altLang="ko-KR" sz="2800" b="1" dirty="0" err="1" smtClean="0">
                <a:solidFill>
                  <a:srgbClr val="000000"/>
                </a:solidFill>
                <a:ea typeface="굴림" pitchFamily="50" charset="-127"/>
              </a:rPr>
              <a:t>Kerlin</a:t>
            </a:r>
            <a:r>
              <a:rPr lang="en-US" altLang="ko-KR" sz="2800" b="1" dirty="0" smtClean="0">
                <a:solidFill>
                  <a:srgbClr val="000000"/>
                </a:solidFill>
                <a:ea typeface="굴림" pitchFamily="50" charset="-127"/>
              </a:rPr>
              <a:t>, 2006: 22)</a:t>
            </a:r>
          </a:p>
          <a:p>
            <a:pPr marL="0" indent="0">
              <a:buNone/>
            </a:pPr>
            <a:endParaRPr lang="en-US" altLang="ko-KR" sz="2800" b="1" dirty="0" smtClean="0">
              <a:solidFill>
                <a:srgbClr val="000000"/>
              </a:solidFill>
              <a:ea typeface="굴림" pitchFamily="50" charset="-127"/>
            </a:endParaRPr>
          </a:p>
          <a:p>
            <a:pPr lvl="1">
              <a:buFontTx/>
              <a:buNone/>
            </a:pPr>
            <a:r>
              <a:rPr lang="en-US" altLang="ko-KR" sz="2000" dirty="0">
                <a:solidFill>
                  <a:srgbClr val="000000"/>
                </a:solidFill>
                <a:ea typeface="굴림" pitchFamily="50" charset="-127"/>
              </a:rPr>
              <a:t>    </a:t>
            </a:r>
            <a:r>
              <a:rPr lang="en-US" altLang="ko-KR" sz="2000" dirty="0" smtClean="0">
                <a:solidFill>
                  <a:srgbClr val="000000"/>
                </a:solidFill>
                <a:ea typeface="굴림" pitchFamily="50" charset="-127"/>
              </a:rPr>
              <a:t>- Thus, social </a:t>
            </a:r>
            <a:r>
              <a:rPr lang="en-US" altLang="ko-KR" sz="2000" dirty="0">
                <a:solidFill>
                  <a:srgbClr val="000000"/>
                </a:solidFill>
                <a:ea typeface="굴림" pitchFamily="50" charset="-127"/>
              </a:rPr>
              <a:t>enterprise must make efforts to find new solutions to sustainability, to generate sufficient net income on their own, and to develop stable, ongoing funding sources to </a:t>
            </a:r>
            <a:r>
              <a:rPr lang="en-US" altLang="ko-KR" sz="2000" dirty="0" smtClean="0">
                <a:solidFill>
                  <a:srgbClr val="000000"/>
                </a:solidFill>
                <a:ea typeface="굴림" pitchFamily="50" charset="-127"/>
              </a:rPr>
              <a:t>subsidize </a:t>
            </a:r>
            <a:r>
              <a:rPr lang="en-US" altLang="ko-KR" sz="2000" dirty="0">
                <a:solidFill>
                  <a:srgbClr val="000000"/>
                </a:solidFill>
                <a:ea typeface="굴림" pitchFamily="50" charset="-127"/>
              </a:rPr>
              <a:t>the </a:t>
            </a:r>
            <a:r>
              <a:rPr lang="en-US" altLang="ko-KR" sz="2000" dirty="0" smtClean="0">
                <a:solidFill>
                  <a:srgbClr val="000000"/>
                </a:solidFill>
                <a:ea typeface="굴림" pitchFamily="50" charset="-127"/>
              </a:rPr>
              <a:t>shortfall</a:t>
            </a:r>
            <a:r>
              <a:rPr lang="ja-JP" altLang="en-US" sz="2000" dirty="0">
                <a:solidFill>
                  <a:srgbClr val="000000"/>
                </a:solidFill>
                <a:ea typeface="굴림" pitchFamily="50" charset="-127"/>
              </a:rPr>
              <a:t> </a:t>
            </a:r>
            <a:r>
              <a:rPr lang="en-US" altLang="ko-KR" sz="2000" dirty="0" smtClean="0">
                <a:solidFill>
                  <a:srgbClr val="000000"/>
                </a:solidFill>
                <a:ea typeface="굴림" pitchFamily="50" charset="-127"/>
              </a:rPr>
              <a:t>(Choi and Jang, 2014: 119).</a:t>
            </a:r>
            <a:endParaRPr lang="en-US" altLang="ko-KR" sz="2000" dirty="0">
              <a:solidFill>
                <a:srgbClr val="000000"/>
              </a:solidFill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152400"/>
            <a:ext cx="8159055" cy="641350"/>
          </a:xfrm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Background of Social Enterprise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33400" y="1676400"/>
            <a:ext cx="8153400" cy="3194050"/>
          </a:xfrm>
          <a:noFill/>
          <a:ln/>
        </p:spPr>
        <p:txBody>
          <a:bodyPr/>
          <a:lstStyle/>
          <a:p>
            <a:r>
              <a:rPr lang="en-US" altLang="ko-KR" sz="2800" b="1" dirty="0" smtClean="0">
                <a:solidFill>
                  <a:srgbClr val="000000"/>
                </a:solidFill>
                <a:ea typeface="굴림" pitchFamily="50" charset="-127"/>
              </a:rPr>
              <a:t>In 1997 when Korea experienced a </a:t>
            </a:r>
            <a:r>
              <a:rPr lang="en-US" altLang="ko-KR" sz="2800" b="1" u="sng" dirty="0" smtClean="0">
                <a:solidFill>
                  <a:srgbClr val="000000"/>
                </a:solidFill>
                <a:ea typeface="굴림" pitchFamily="50" charset="-127"/>
              </a:rPr>
              <a:t>foreign exchange crisis</a:t>
            </a:r>
            <a:r>
              <a:rPr lang="en-US" altLang="ko-KR" sz="2800" b="1" dirty="0" smtClean="0">
                <a:solidFill>
                  <a:srgbClr val="000000"/>
                </a:solidFill>
                <a:ea typeface="굴림" pitchFamily="50" charset="-127"/>
              </a:rPr>
              <a:t>, a great number of people lost their jobs.</a:t>
            </a:r>
          </a:p>
          <a:p>
            <a:r>
              <a:rPr lang="en-US" altLang="ko-KR" sz="2800" b="1" dirty="0" smtClean="0">
                <a:solidFill>
                  <a:srgbClr val="000000"/>
                </a:solidFill>
                <a:ea typeface="굴림" pitchFamily="50" charset="-127"/>
              </a:rPr>
              <a:t>In 2000, a self-supporting program for neglected low-income group was institutionalized in the form of the </a:t>
            </a:r>
            <a:r>
              <a:rPr lang="en-US" altLang="ko-KR" sz="2800" b="1" u="sng" dirty="0" smtClean="0">
                <a:solidFill>
                  <a:srgbClr val="000000"/>
                </a:solidFill>
                <a:ea typeface="굴림" pitchFamily="50" charset="-127"/>
              </a:rPr>
              <a:t>National Basic Living Security Act</a:t>
            </a:r>
            <a:r>
              <a:rPr lang="en-US" altLang="ko-KR" sz="2800" b="1" dirty="0" smtClean="0">
                <a:solidFill>
                  <a:srgbClr val="000000"/>
                </a:solidFill>
                <a:ea typeface="굴림" pitchFamily="50" charset="-127"/>
              </a:rPr>
              <a:t> aimed at strengthening the social safety net, and this formed a very important basis for the later creation of social enterprise.</a:t>
            </a:r>
            <a:endParaRPr lang="en-US" altLang="ko-KR" sz="2000" dirty="0">
              <a:solidFill>
                <a:srgbClr val="000000"/>
              </a:solidFill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18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152400"/>
            <a:ext cx="8410575" cy="641350"/>
          </a:xfrm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Legal </a:t>
            </a:r>
            <a:r>
              <a:rPr lang="en-US" altLang="ko-KR" dirty="0">
                <a:ea typeface="굴림" pitchFamily="50" charset="-127"/>
              </a:rPr>
              <a:t>System </a:t>
            </a:r>
            <a:r>
              <a:rPr lang="en-US" altLang="ko-KR" dirty="0" smtClean="0">
                <a:ea typeface="굴림" pitchFamily="50" charset="-127"/>
              </a:rPr>
              <a:t>of Social Enterprise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33400" y="1676400"/>
            <a:ext cx="8153400" cy="3194050"/>
          </a:xfrm>
          <a:noFill/>
          <a:ln/>
        </p:spPr>
        <p:txBody>
          <a:bodyPr/>
          <a:lstStyle/>
          <a:p>
            <a:r>
              <a:rPr lang="en-US" altLang="ko-KR" sz="2800" b="1" dirty="0" smtClean="0">
                <a:solidFill>
                  <a:srgbClr val="000000"/>
                </a:solidFill>
                <a:ea typeface="굴림" pitchFamily="50" charset="-127"/>
              </a:rPr>
              <a:t>In accordance with the Government’s policy of expanding social services and creating employment for low-income earners, the </a:t>
            </a:r>
            <a:r>
              <a:rPr lang="en-US" altLang="ko-KR" sz="2800" b="1" u="sng" dirty="0" smtClean="0">
                <a:solidFill>
                  <a:srgbClr val="000000"/>
                </a:solidFill>
                <a:ea typeface="굴림" pitchFamily="50" charset="-127"/>
              </a:rPr>
              <a:t>Social Enterprise Promotion Act</a:t>
            </a:r>
            <a:r>
              <a:rPr lang="en-US" altLang="ko-KR" sz="2800" b="1" dirty="0" smtClean="0">
                <a:solidFill>
                  <a:srgbClr val="000000"/>
                </a:solidFill>
                <a:ea typeface="굴림" pitchFamily="50" charset="-127"/>
              </a:rPr>
              <a:t> was passed in 2007.</a:t>
            </a:r>
          </a:p>
          <a:p>
            <a:r>
              <a:rPr lang="en-US" altLang="ko-KR" sz="2800" b="1" dirty="0" smtClean="0">
                <a:solidFill>
                  <a:srgbClr val="000000"/>
                </a:solidFill>
                <a:ea typeface="굴림" pitchFamily="50" charset="-127"/>
              </a:rPr>
              <a:t>For an organization to be certified a social enterprise, it must meet </a:t>
            </a:r>
            <a:r>
              <a:rPr lang="en-US" altLang="ko-KR" sz="2800" b="1" u="sng" dirty="0" smtClean="0">
                <a:solidFill>
                  <a:srgbClr val="000000"/>
                </a:solidFill>
                <a:ea typeface="굴림" pitchFamily="50" charset="-127"/>
              </a:rPr>
              <a:t>four requirements</a:t>
            </a:r>
            <a:r>
              <a:rPr lang="en-US" altLang="ko-KR" sz="2800" b="1" dirty="0" smtClean="0">
                <a:solidFill>
                  <a:srgbClr val="000000"/>
                </a:solidFill>
                <a:ea typeface="굴림" pitchFamily="50" charset="-127"/>
              </a:rPr>
              <a:t>.</a:t>
            </a:r>
            <a:endParaRPr lang="en-US" altLang="ko-KR" sz="2000" dirty="0">
              <a:solidFill>
                <a:srgbClr val="000000"/>
              </a:solidFill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04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152400"/>
            <a:ext cx="8231063" cy="641350"/>
          </a:xfrm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Certification </a:t>
            </a:r>
            <a:r>
              <a:rPr lang="en-US" altLang="ko-KR" dirty="0">
                <a:ea typeface="굴림" pitchFamily="50" charset="-127"/>
              </a:rPr>
              <a:t>Requirements</a:t>
            </a:r>
          </a:p>
        </p:txBody>
      </p:sp>
      <p:sp>
        <p:nvSpPr>
          <p:cNvPr id="84995" name="AutoShape 3"/>
          <p:cNvSpPr>
            <a:spLocks noChangeArrowheads="1"/>
          </p:cNvSpPr>
          <p:nvPr/>
        </p:nvSpPr>
        <p:spPr bwMode="invGray">
          <a:xfrm>
            <a:off x="2663825" y="1900238"/>
            <a:ext cx="3910013" cy="4043362"/>
          </a:xfrm>
          <a:custGeom>
            <a:avLst/>
            <a:gdLst>
              <a:gd name="G0" fmla="+- 608 0 0"/>
              <a:gd name="G1" fmla="+- 21600 0 608"/>
              <a:gd name="G2" fmla="+- 21600 0 608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08" y="10800"/>
                </a:moveTo>
                <a:cubicBezTo>
                  <a:pt x="608" y="16429"/>
                  <a:pt x="5171" y="20992"/>
                  <a:pt x="10800" y="20992"/>
                </a:cubicBezTo>
                <a:cubicBezTo>
                  <a:pt x="16429" y="20992"/>
                  <a:pt x="20992" y="16429"/>
                  <a:pt x="20992" y="10800"/>
                </a:cubicBezTo>
                <a:cubicBezTo>
                  <a:pt x="20992" y="5171"/>
                  <a:pt x="16429" y="608"/>
                  <a:pt x="10800" y="608"/>
                </a:cubicBezTo>
                <a:cubicBezTo>
                  <a:pt x="5171" y="608"/>
                  <a:pt x="608" y="5171"/>
                  <a:pt x="608" y="1080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84996" name="Group 4"/>
          <p:cNvGrpSpPr>
            <a:grpSpLocks/>
          </p:cNvGrpSpPr>
          <p:nvPr/>
        </p:nvGrpSpPr>
        <p:grpSpPr bwMode="auto">
          <a:xfrm>
            <a:off x="3006725" y="2236788"/>
            <a:ext cx="3228975" cy="3351212"/>
            <a:chOff x="1632" y="1333"/>
            <a:chExt cx="2501" cy="2555"/>
          </a:xfrm>
        </p:grpSpPr>
        <p:sp>
          <p:nvSpPr>
            <p:cNvPr id="84997" name="AutoShape 5"/>
            <p:cNvSpPr>
              <a:spLocks noChangeArrowheads="1"/>
            </p:cNvSpPr>
            <p:nvPr/>
          </p:nvSpPr>
          <p:spPr bwMode="gray">
            <a:xfrm flipV="1">
              <a:off x="1632" y="1392"/>
              <a:ext cx="2496" cy="24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4998" name="AutoShape 6"/>
            <p:cNvSpPr>
              <a:spLocks noChangeArrowheads="1"/>
            </p:cNvSpPr>
            <p:nvPr/>
          </p:nvSpPr>
          <p:spPr bwMode="gray">
            <a:xfrm>
              <a:off x="1637" y="1333"/>
              <a:ext cx="2496" cy="2496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84999" name="Group 7"/>
          <p:cNvGrpSpPr>
            <a:grpSpLocks/>
          </p:cNvGrpSpPr>
          <p:nvPr/>
        </p:nvGrpSpPr>
        <p:grpSpPr bwMode="auto">
          <a:xfrm>
            <a:off x="4079875" y="1447800"/>
            <a:ext cx="1096963" cy="1090613"/>
            <a:chOff x="480" y="1200"/>
            <a:chExt cx="1042" cy="1019"/>
          </a:xfrm>
        </p:grpSpPr>
        <p:grpSp>
          <p:nvGrpSpPr>
            <p:cNvPr id="85000" name="Group 8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85001" name="Picture 9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5002" name="Oval 10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chemeClr val="folHlink">
                  <a:alpha val="5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pic>
          <p:nvPicPr>
            <p:cNvPr id="85003" name="Picture 11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5004" name="Group 12"/>
          <p:cNvGrpSpPr>
            <a:grpSpLocks/>
          </p:cNvGrpSpPr>
          <p:nvPr/>
        </p:nvGrpSpPr>
        <p:grpSpPr bwMode="auto">
          <a:xfrm>
            <a:off x="2265363" y="3354388"/>
            <a:ext cx="1096962" cy="1090612"/>
            <a:chOff x="480" y="1200"/>
            <a:chExt cx="1042" cy="1019"/>
          </a:xfrm>
        </p:grpSpPr>
        <p:grpSp>
          <p:nvGrpSpPr>
            <p:cNvPr id="85005" name="Group 13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85006" name="Picture 14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5007" name="Oval 15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chemeClr val="hlink">
                  <a:alpha val="5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pic>
          <p:nvPicPr>
            <p:cNvPr id="85008" name="Picture 16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2143125" y="3536950"/>
            <a:ext cx="13684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 dirty="0" smtClean="0">
                <a:ea typeface="굴림" pitchFamily="50" charset="-127"/>
              </a:rPr>
              <a:t>Decision-making</a:t>
            </a:r>
            <a:endParaRPr lang="en-US" altLang="ko-KR" sz="2000" b="1" dirty="0">
              <a:ea typeface="굴림" pitchFamily="50" charset="-127"/>
            </a:endParaRPr>
          </a:p>
        </p:txBody>
      </p:sp>
      <p:grpSp>
        <p:nvGrpSpPr>
          <p:cNvPr id="85010" name="Group 18"/>
          <p:cNvGrpSpPr>
            <a:grpSpLocks/>
          </p:cNvGrpSpPr>
          <p:nvPr/>
        </p:nvGrpSpPr>
        <p:grpSpPr bwMode="auto">
          <a:xfrm>
            <a:off x="5875338" y="3343275"/>
            <a:ext cx="1096962" cy="1090613"/>
            <a:chOff x="480" y="1200"/>
            <a:chExt cx="1042" cy="1019"/>
          </a:xfrm>
        </p:grpSpPr>
        <p:grpSp>
          <p:nvGrpSpPr>
            <p:cNvPr id="85011" name="Group 19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85012" name="Picture 20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5013" name="Oval 21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chemeClr val="accent2">
                  <a:alpha val="5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pic>
          <p:nvPicPr>
            <p:cNvPr id="85014" name="Picture 22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5015" name="Group 23"/>
          <p:cNvGrpSpPr>
            <a:grpSpLocks/>
          </p:cNvGrpSpPr>
          <p:nvPr/>
        </p:nvGrpSpPr>
        <p:grpSpPr bwMode="auto">
          <a:xfrm>
            <a:off x="4079875" y="5233988"/>
            <a:ext cx="1096963" cy="1090612"/>
            <a:chOff x="480" y="1200"/>
            <a:chExt cx="1042" cy="1019"/>
          </a:xfrm>
        </p:grpSpPr>
        <p:grpSp>
          <p:nvGrpSpPr>
            <p:cNvPr id="85016" name="Group 2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85017" name="Picture 25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5018" name="Oval 2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solidFill>
                <a:schemeClr val="accent1">
                  <a:alpha val="5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pic>
          <p:nvPicPr>
            <p:cNvPr id="85019" name="Picture 27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5020" name="Text Box 28"/>
          <p:cNvSpPr txBox="1">
            <a:spLocks noChangeArrowheads="1"/>
          </p:cNvSpPr>
          <p:nvPr/>
        </p:nvSpPr>
        <p:spPr bwMode="auto">
          <a:xfrm>
            <a:off x="4002088" y="1494211"/>
            <a:ext cx="12636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 dirty="0" smtClean="0">
                <a:ea typeface="굴림" pitchFamily="50" charset="-127"/>
              </a:rPr>
              <a:t>Organizational </a:t>
            </a:r>
            <a:r>
              <a:rPr lang="en-US" altLang="ko-KR" sz="2000" b="1" dirty="0">
                <a:ea typeface="굴림" pitchFamily="50" charset="-127"/>
              </a:rPr>
              <a:t>type</a:t>
            </a:r>
          </a:p>
        </p:txBody>
      </p:sp>
      <p:sp>
        <p:nvSpPr>
          <p:cNvPr id="85021" name="Text Box 29"/>
          <p:cNvSpPr txBox="1">
            <a:spLocks noChangeArrowheads="1"/>
          </p:cNvSpPr>
          <p:nvPr/>
        </p:nvSpPr>
        <p:spPr bwMode="auto">
          <a:xfrm>
            <a:off x="5772150" y="3676962"/>
            <a:ext cx="13303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 dirty="0" smtClean="0">
                <a:ea typeface="굴림" pitchFamily="50" charset="-127"/>
              </a:rPr>
              <a:t>Activity</a:t>
            </a:r>
            <a:endParaRPr lang="en-US" altLang="ko-KR" sz="2000" b="1" dirty="0">
              <a:ea typeface="굴림" pitchFamily="50" charset="-127"/>
            </a:endParaRPr>
          </a:p>
        </p:txBody>
      </p:sp>
      <p:sp>
        <p:nvSpPr>
          <p:cNvPr id="85022" name="Text Box 30"/>
          <p:cNvSpPr txBox="1">
            <a:spLocks noChangeArrowheads="1"/>
          </p:cNvSpPr>
          <p:nvPr/>
        </p:nvSpPr>
        <p:spPr bwMode="auto">
          <a:xfrm>
            <a:off x="3990975" y="5416550"/>
            <a:ext cx="12636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 dirty="0" smtClean="0">
                <a:ea typeface="굴림" pitchFamily="50" charset="-127"/>
              </a:rPr>
              <a:t>Social </a:t>
            </a:r>
            <a:r>
              <a:rPr lang="en-US" altLang="ko-KR" sz="2000" b="1" dirty="0">
                <a:ea typeface="굴림" pitchFamily="50" charset="-127"/>
              </a:rPr>
              <a:t>Purpose</a:t>
            </a:r>
          </a:p>
        </p:txBody>
      </p:sp>
      <p:sp>
        <p:nvSpPr>
          <p:cNvPr id="85023" name="Text Box 31"/>
          <p:cNvSpPr txBox="1">
            <a:spLocks noChangeArrowheads="1"/>
          </p:cNvSpPr>
          <p:nvPr/>
        </p:nvSpPr>
        <p:spPr bwMode="black">
          <a:xfrm>
            <a:off x="3787775" y="3462099"/>
            <a:ext cx="16430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b="1" spc="-100" dirty="0" smtClean="0">
                <a:ea typeface="굴림" pitchFamily="50" charset="-127"/>
              </a:rPr>
              <a:t>Social Enterprise</a:t>
            </a:r>
            <a:endParaRPr lang="en-US" altLang="ko-KR" sz="2400" b="1" spc="-100" dirty="0">
              <a:ea typeface="굴림" pitchFamily="50" charset="-127"/>
            </a:endParaRPr>
          </a:p>
        </p:txBody>
      </p:sp>
      <p:sp>
        <p:nvSpPr>
          <p:cNvPr id="85024" name="WordArt 32"/>
          <p:cNvSpPr>
            <a:spLocks noChangeArrowheads="1" noChangeShapeType="1" noTextEdit="1"/>
          </p:cNvSpPr>
          <p:nvPr/>
        </p:nvSpPr>
        <p:spPr bwMode="gray">
          <a:xfrm>
            <a:off x="3492500" y="2774950"/>
            <a:ext cx="2243138" cy="2105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1583056"/>
              </a:avLst>
            </a:prstTxWarp>
          </a:bodyPr>
          <a:lstStyle/>
          <a:p>
            <a:pPr algn="ctr"/>
            <a:r>
              <a:rPr lang="en-US" altLang="ko-KR" b="1" kern="10" dirty="0" smtClean="0">
                <a:solidFill>
                  <a:srgbClr val="333333"/>
                </a:solidFill>
                <a:latin typeface="Arial"/>
                <a:cs typeface="Arial"/>
              </a:rPr>
              <a:t>Social </a:t>
            </a:r>
            <a:r>
              <a:rPr lang="en-US" altLang="ko-KR" b="1" kern="10" dirty="0">
                <a:solidFill>
                  <a:srgbClr val="333333"/>
                </a:solidFill>
                <a:latin typeface="Arial"/>
                <a:cs typeface="Arial"/>
              </a:rPr>
              <a:t>Enterprise Promotion Act </a:t>
            </a:r>
            <a:endParaRPr lang="ko-KR" altLang="en-US" b="1" kern="1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85025" name="WordArt 33"/>
          <p:cNvSpPr>
            <a:spLocks noChangeArrowheads="1" noChangeShapeType="1" noTextEdit="1"/>
          </p:cNvSpPr>
          <p:nvPr/>
        </p:nvSpPr>
        <p:spPr bwMode="gray">
          <a:xfrm>
            <a:off x="3502025" y="2916238"/>
            <a:ext cx="2243138" cy="2105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848356"/>
              </a:avLst>
            </a:prstTxWarp>
          </a:bodyPr>
          <a:lstStyle/>
          <a:p>
            <a:pPr algn="ctr"/>
            <a:r>
              <a:rPr lang="en-US" altLang="ko-KR" b="1" kern="10" dirty="0" smtClean="0">
                <a:solidFill>
                  <a:srgbClr val="333333"/>
                </a:solidFill>
                <a:latin typeface="Arial"/>
                <a:cs typeface="Arial"/>
              </a:rPr>
              <a:t>Certification </a:t>
            </a:r>
            <a:r>
              <a:rPr lang="en-US" altLang="ko-KR" b="1" kern="10" dirty="0">
                <a:solidFill>
                  <a:srgbClr val="333333"/>
                </a:solidFill>
                <a:latin typeface="Arial"/>
                <a:cs typeface="Arial"/>
              </a:rPr>
              <a:t>Requirements</a:t>
            </a:r>
            <a:endParaRPr lang="ko-KR" altLang="en-US" b="1" kern="1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85026" name="Text Box 34"/>
          <p:cNvSpPr txBox="1">
            <a:spLocks noChangeArrowheads="1"/>
          </p:cNvSpPr>
          <p:nvPr/>
        </p:nvSpPr>
        <p:spPr bwMode="auto">
          <a:xfrm>
            <a:off x="323528" y="2485345"/>
            <a:ext cx="22463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By </a:t>
            </a:r>
            <a:r>
              <a:rPr lang="en-US" altLang="ko-KR" sz="2000" b="1" dirty="0">
                <a:solidFill>
                  <a:srgbClr val="000000"/>
                </a:solidFill>
                <a:ea typeface="굴림" pitchFamily="50" charset="-127"/>
              </a:rPr>
              <a:t>the organization’s stakeholders</a:t>
            </a:r>
          </a:p>
        </p:txBody>
      </p:sp>
      <p:sp>
        <p:nvSpPr>
          <p:cNvPr id="85027" name="Text Box 35"/>
          <p:cNvSpPr txBox="1">
            <a:spLocks noChangeArrowheads="1"/>
          </p:cNvSpPr>
          <p:nvPr/>
        </p:nvSpPr>
        <p:spPr bwMode="auto">
          <a:xfrm>
            <a:off x="5220072" y="1568986"/>
            <a:ext cx="22463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Except </a:t>
            </a:r>
            <a:r>
              <a:rPr lang="en-US" altLang="ko-KR" sz="2000" b="1" dirty="0">
                <a:solidFill>
                  <a:srgbClr val="000000"/>
                </a:solidFill>
                <a:ea typeface="굴림" pitchFamily="50" charset="-127"/>
              </a:rPr>
              <a:t>sole proprietor</a:t>
            </a:r>
          </a:p>
        </p:txBody>
      </p:sp>
      <p:sp>
        <p:nvSpPr>
          <p:cNvPr id="85028" name="Text Box 36"/>
          <p:cNvSpPr txBox="1">
            <a:spLocks noChangeArrowheads="1"/>
          </p:cNvSpPr>
          <p:nvPr/>
        </p:nvSpPr>
        <p:spPr bwMode="auto">
          <a:xfrm>
            <a:off x="1533599" y="5110152"/>
            <a:ext cx="224631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Job </a:t>
            </a:r>
            <a:r>
              <a:rPr lang="en-US" altLang="ko-KR" sz="2000" b="1" dirty="0">
                <a:solidFill>
                  <a:srgbClr val="000000"/>
                </a:solidFill>
                <a:ea typeface="굴림" pitchFamily="50" charset="-127"/>
              </a:rPr>
              <a:t>creation, </a:t>
            </a: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social </a:t>
            </a:r>
            <a:r>
              <a:rPr lang="en-US" altLang="ko-KR" sz="2000" b="1" dirty="0">
                <a:solidFill>
                  <a:srgbClr val="000000"/>
                </a:solidFill>
                <a:ea typeface="굴림" pitchFamily="50" charset="-127"/>
              </a:rPr>
              <a:t>service provision, or community </a:t>
            </a: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contribution etc.</a:t>
            </a:r>
            <a:endParaRPr lang="en-US" altLang="ko-KR" sz="2000" b="1" dirty="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85029" name="Text Box 37"/>
          <p:cNvSpPr txBox="1">
            <a:spLocks noChangeArrowheads="1"/>
          </p:cNvSpPr>
          <p:nvPr/>
        </p:nvSpPr>
        <p:spPr bwMode="auto">
          <a:xfrm>
            <a:off x="6430144" y="4509120"/>
            <a:ext cx="2246312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Include </a:t>
            </a:r>
            <a:r>
              <a:rPr lang="en-US" altLang="ko-KR" sz="2000" b="1" dirty="0">
                <a:solidFill>
                  <a:srgbClr val="000000"/>
                </a:solidFill>
                <a:ea typeface="굴림" pitchFamily="50" charset="-127"/>
              </a:rPr>
              <a:t>business which generates income and reinvests for social </a:t>
            </a:r>
            <a:r>
              <a:rPr lang="en-US" altLang="ko-KR" sz="2000" b="1" dirty="0" smtClean="0">
                <a:solidFill>
                  <a:srgbClr val="000000"/>
                </a:solidFill>
                <a:ea typeface="굴림" pitchFamily="50" charset="-127"/>
              </a:rPr>
              <a:t>purpose</a:t>
            </a:r>
            <a:endParaRPr lang="en-US" altLang="ko-KR" sz="2000" b="1" dirty="0">
              <a:solidFill>
                <a:srgbClr val="000000"/>
              </a:solidFill>
              <a:ea typeface="굴림" pitchFamily="50" charset="-127"/>
            </a:endParaRPr>
          </a:p>
          <a:p>
            <a:pPr algn="ctr">
              <a:spcBef>
                <a:spcPct val="50000"/>
              </a:spcBef>
            </a:pPr>
            <a:endParaRPr lang="en-US" altLang="ko-KR" sz="2000" b="1" dirty="0">
              <a:solidFill>
                <a:srgbClr val="000000"/>
              </a:solidFill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ChangeArrowheads="1"/>
          </p:cNvSpPr>
          <p:nvPr/>
        </p:nvSpPr>
        <p:spPr bwMode="gray">
          <a:xfrm>
            <a:off x="742950" y="2808288"/>
            <a:ext cx="3629025" cy="3543300"/>
          </a:xfrm>
          <a:prstGeom prst="roundRect">
            <a:avLst>
              <a:gd name="adj" fmla="val 3630"/>
            </a:avLst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7043" name="AutoShape 3"/>
          <p:cNvSpPr>
            <a:spLocks noChangeArrowheads="1"/>
          </p:cNvSpPr>
          <p:nvPr/>
        </p:nvSpPr>
        <p:spPr bwMode="gray">
          <a:xfrm>
            <a:off x="4808538" y="2808288"/>
            <a:ext cx="3629025" cy="3543300"/>
          </a:xfrm>
          <a:prstGeom prst="roundRect">
            <a:avLst>
              <a:gd name="adj" fmla="val 3630"/>
            </a:avLst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 algn="ctr">
            <a:solidFill>
              <a:srgbClr val="B2B2B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3425" y="152400"/>
            <a:ext cx="7799015" cy="641350"/>
          </a:xfrm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Support systems and Budget</a:t>
            </a:r>
            <a:endParaRPr lang="en-US" altLang="ko-KR" dirty="0">
              <a:ea typeface="굴림" pitchFamily="50" charset="-127"/>
            </a:endParaRPr>
          </a:p>
        </p:txBody>
      </p:sp>
      <p:graphicFrame>
        <p:nvGraphicFramePr>
          <p:cNvPr id="87045" name="Group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340422046"/>
              </p:ext>
            </p:extLst>
          </p:nvPr>
        </p:nvGraphicFramePr>
        <p:xfrm>
          <a:off x="914400" y="2971800"/>
          <a:ext cx="3276600" cy="3306446"/>
        </p:xfrm>
        <a:graphic>
          <a:graphicData uri="http://schemas.openxmlformats.org/drawingml/2006/table">
            <a:tbl>
              <a:tblPr/>
              <a:tblGrid>
                <a:gridCol w="109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57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Business administration consultancy service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0196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65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Preferential purchase by public institutions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0196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Pro bono service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0196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51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Taxation support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0196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5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Subsidy of labor cost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(3 years)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30196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Minimum wage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Premium of 4 major insurances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Loans system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319" name="AutoShape 55"/>
          <p:cNvSpPr>
            <a:spLocks noChangeArrowheads="1"/>
          </p:cNvSpPr>
          <p:nvPr/>
        </p:nvSpPr>
        <p:spPr bwMode="gray">
          <a:xfrm rot="5400000">
            <a:off x="900906" y="2528094"/>
            <a:ext cx="168275" cy="1412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 algn="ctr">
            <a:solidFill>
              <a:srgbClr val="FFFFFF"/>
            </a:solidFill>
            <a:miter lim="800000"/>
            <a:headEnd/>
            <a:tailEnd/>
          </a:ln>
          <a:effectLst>
            <a:outerShdw dist="28398" dir="6993903" algn="ctr" rotWithShape="0">
              <a:schemeClr val="bg2">
                <a:alpha val="50000"/>
              </a:schemeClr>
            </a:outerShdw>
          </a:effec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ko-KR" altLang="en-US">
              <a:ea typeface="굴림" pitchFamily="50" charset="-127"/>
            </a:endParaRPr>
          </a:p>
        </p:txBody>
      </p:sp>
      <p:sp>
        <p:nvSpPr>
          <p:cNvPr id="87064" name="Rectangle 57"/>
          <p:cNvSpPr>
            <a:spLocks noChangeArrowheads="1"/>
          </p:cNvSpPr>
          <p:nvPr/>
        </p:nvSpPr>
        <p:spPr bwMode="gray">
          <a:xfrm>
            <a:off x="990600" y="2409825"/>
            <a:ext cx="3077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ko-KR" altLang="en-US" b="1" dirty="0">
                <a:ea typeface="굴림" pitchFamily="50" charset="-127"/>
              </a:rPr>
              <a:t> </a:t>
            </a:r>
            <a:r>
              <a:rPr lang="en-US" altLang="ko-KR" b="1" dirty="0" smtClean="0">
                <a:ea typeface="굴림" pitchFamily="50" charset="-127"/>
              </a:rPr>
              <a:t>Support systems</a:t>
            </a:r>
            <a:endParaRPr lang="en-US" altLang="ko-KR" b="1" dirty="0">
              <a:ea typeface="굴림" pitchFamily="50" charset="-127"/>
            </a:endParaRPr>
          </a:p>
        </p:txBody>
      </p:sp>
      <p:sp>
        <p:nvSpPr>
          <p:cNvPr id="87065" name="Rectangle 232"/>
          <p:cNvSpPr>
            <a:spLocks noChangeArrowheads="1"/>
          </p:cNvSpPr>
          <p:nvPr/>
        </p:nvSpPr>
        <p:spPr bwMode="gray">
          <a:xfrm>
            <a:off x="5114924" y="2409825"/>
            <a:ext cx="38495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ko-KR" altLang="en-US" b="1" dirty="0">
                <a:ea typeface="굴림" pitchFamily="50" charset="-127"/>
              </a:rPr>
              <a:t> </a:t>
            </a:r>
            <a:r>
              <a:rPr lang="en-US" altLang="ko-KR" b="1" dirty="0" smtClean="0">
                <a:ea typeface="굴림" pitchFamily="50" charset="-127"/>
              </a:rPr>
              <a:t>Budget for Social Enterprise</a:t>
            </a:r>
            <a:endParaRPr lang="en-US" altLang="ko-KR" b="1" dirty="0">
              <a:ea typeface="굴림" pitchFamily="50" charset="-127"/>
            </a:endParaRPr>
          </a:p>
        </p:txBody>
      </p:sp>
      <p:sp>
        <p:nvSpPr>
          <p:cNvPr id="87066" name="Text Box 9"/>
          <p:cNvSpPr txBox="1">
            <a:spLocks noChangeArrowheads="1"/>
          </p:cNvSpPr>
          <p:nvPr/>
        </p:nvSpPr>
        <p:spPr bwMode="gray">
          <a:xfrm>
            <a:off x="1524000" y="1492250"/>
            <a:ext cx="6324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altLang="ko-KR" b="1" dirty="0" smtClean="0">
                <a:solidFill>
                  <a:schemeClr val="tx2"/>
                </a:solidFill>
                <a:ea typeface="굴림" pitchFamily="50" charset="-127"/>
              </a:rPr>
              <a:t>Ministry </a:t>
            </a:r>
            <a:r>
              <a:rPr lang="en-US" altLang="ko-KR" b="1" dirty="0">
                <a:solidFill>
                  <a:schemeClr val="tx2"/>
                </a:solidFill>
                <a:ea typeface="굴림" pitchFamily="50" charset="-127"/>
              </a:rPr>
              <a:t>of Employment and Labor </a:t>
            </a:r>
            <a:r>
              <a:rPr lang="en-US" altLang="ko-KR" b="1" dirty="0" smtClean="0">
                <a:solidFill>
                  <a:schemeClr val="tx2"/>
                </a:solidFill>
                <a:ea typeface="굴림" pitchFamily="50" charset="-127"/>
              </a:rPr>
              <a:t>appropriate budget for supporting social enterprises.</a:t>
            </a:r>
            <a:endParaRPr lang="en-US" altLang="ko-KR" b="1" dirty="0">
              <a:solidFill>
                <a:schemeClr val="tx2"/>
              </a:solidFill>
              <a:ea typeface="굴림" pitchFamily="50" charset="-127"/>
            </a:endParaRPr>
          </a:p>
        </p:txBody>
      </p:sp>
      <p:sp>
        <p:nvSpPr>
          <p:cNvPr id="11528" name="AutoShape 264"/>
          <p:cNvSpPr>
            <a:spLocks noChangeArrowheads="1"/>
          </p:cNvSpPr>
          <p:nvPr/>
        </p:nvSpPr>
        <p:spPr bwMode="gray">
          <a:xfrm rot="5400000">
            <a:off x="4991894" y="2528094"/>
            <a:ext cx="168275" cy="1412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 algn="ctr">
            <a:solidFill>
              <a:srgbClr val="FFFFFF"/>
            </a:solidFill>
            <a:miter lim="800000"/>
            <a:headEnd/>
            <a:tailEnd/>
          </a:ln>
          <a:effectLst>
            <a:outerShdw dist="28398" dir="6993903" algn="ctr" rotWithShape="0">
              <a:schemeClr val="bg2">
                <a:alpha val="50000"/>
              </a:schemeClr>
            </a:outerShdw>
          </a:effec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ko-KR" altLang="en-US">
              <a:ea typeface="굴림" pitchFamily="50" charset="-127"/>
            </a:endParaRPr>
          </a:p>
        </p:txBody>
      </p:sp>
      <p:graphicFrame>
        <p:nvGraphicFramePr>
          <p:cNvPr id="8706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031192"/>
              </p:ext>
            </p:extLst>
          </p:nvPr>
        </p:nvGraphicFramePr>
        <p:xfrm>
          <a:off x="4933950" y="2949575"/>
          <a:ext cx="334645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29" name="차트" r:id="rId4" imgW="2762163" imgH="3400425" progId="MSGraph.Chart.8">
                  <p:embed followColorScheme="full"/>
                </p:oleObj>
              </mc:Choice>
              <mc:Fallback>
                <p:oleObj name="차트" r:id="rId4" imgW="2762163" imgH="3400425" progId="MSGraph.Chart.8">
                  <p:embed followColorScheme="full"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933950" y="2949575"/>
                        <a:ext cx="334645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69" name="Line 285"/>
          <p:cNvSpPr>
            <a:spLocks noChangeShapeType="1"/>
          </p:cNvSpPr>
          <p:nvPr/>
        </p:nvSpPr>
        <p:spPr bwMode="gray">
          <a:xfrm flipH="1" flipV="1">
            <a:off x="7215188" y="3214688"/>
            <a:ext cx="7937" cy="2725737"/>
          </a:xfrm>
          <a:prstGeom prst="line">
            <a:avLst/>
          </a:prstGeom>
          <a:noFill/>
          <a:ln w="9525">
            <a:solidFill>
              <a:srgbClr val="080808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7367686" y="3385324"/>
            <a:ext cx="11647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(Million Korean Won)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152400"/>
            <a:ext cx="7510983" cy="641350"/>
          </a:xfrm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Trend of Social Enterprise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black">
          <a:xfrm>
            <a:off x="4194175" y="2309813"/>
            <a:ext cx="4800600" cy="25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200" b="1" dirty="0" smtClean="0">
                <a:solidFill>
                  <a:schemeClr val="tx2"/>
                </a:solidFill>
                <a:ea typeface="굴림" pitchFamily="50" charset="-127"/>
                <a:cs typeface="Arial" charset="0"/>
              </a:rPr>
              <a:t>An </a:t>
            </a:r>
            <a:r>
              <a:rPr lang="en-US" altLang="ko-KR" sz="2200" b="1" dirty="0">
                <a:solidFill>
                  <a:schemeClr val="tx2"/>
                </a:solidFill>
                <a:ea typeface="굴림" pitchFamily="50" charset="-127"/>
                <a:cs typeface="Arial" charset="0"/>
              </a:rPr>
              <a:t>alternative to overcoming </a:t>
            </a:r>
            <a:r>
              <a:rPr lang="en-US" altLang="ko-KR" sz="2200" b="1" dirty="0" smtClean="0">
                <a:solidFill>
                  <a:schemeClr val="tx2"/>
                </a:solidFill>
                <a:ea typeface="굴림" pitchFamily="50" charset="-127"/>
                <a:cs typeface="Arial" charset="0"/>
              </a:rPr>
              <a:t>changes in </a:t>
            </a:r>
            <a:r>
              <a:rPr lang="en-US" altLang="ko-KR" sz="2200" b="1" dirty="0">
                <a:solidFill>
                  <a:schemeClr val="tx2"/>
                </a:solidFill>
                <a:ea typeface="굴림" pitchFamily="50" charset="-127"/>
                <a:cs typeface="Arial" charset="0"/>
              </a:rPr>
              <a:t>the employment structure owing to low growth and employment, providing services required </a:t>
            </a:r>
            <a:r>
              <a:rPr lang="en-US" altLang="ko-KR" sz="2200" b="1" dirty="0" smtClean="0">
                <a:solidFill>
                  <a:schemeClr val="tx2"/>
                </a:solidFill>
                <a:ea typeface="굴림" pitchFamily="50" charset="-127"/>
                <a:cs typeface="Arial" charset="0"/>
              </a:rPr>
              <a:t>in an </a:t>
            </a:r>
            <a:r>
              <a:rPr lang="en-US" altLang="ko-KR" sz="2200" b="1" dirty="0">
                <a:solidFill>
                  <a:schemeClr val="tx2"/>
                </a:solidFill>
                <a:ea typeface="굴림" pitchFamily="50" charset="-127"/>
                <a:cs typeface="Arial" charset="0"/>
              </a:rPr>
              <a:t>aging </a:t>
            </a:r>
            <a:r>
              <a:rPr lang="en-US" altLang="ko-KR" sz="2200" b="1" dirty="0" smtClean="0">
                <a:solidFill>
                  <a:schemeClr val="tx2"/>
                </a:solidFill>
                <a:ea typeface="굴림" pitchFamily="50" charset="-127"/>
                <a:cs typeface="Arial" charset="0"/>
              </a:rPr>
              <a:t>society</a:t>
            </a:r>
            <a:r>
              <a:rPr lang="ja-JP" altLang="en-US" sz="2200" b="1" dirty="0" smtClean="0">
                <a:solidFill>
                  <a:schemeClr val="tx2"/>
                </a:solidFill>
                <a:ea typeface="굴림" pitchFamily="50" charset="-127"/>
                <a:cs typeface="Arial" charset="0"/>
              </a:rPr>
              <a:t>　</a:t>
            </a:r>
            <a:r>
              <a:rPr lang="en-US" altLang="ko-KR" sz="2200" b="1" dirty="0" smtClean="0">
                <a:solidFill>
                  <a:schemeClr val="tx2"/>
                </a:solidFill>
                <a:ea typeface="굴림" pitchFamily="50" charset="-127"/>
                <a:cs typeface="Arial" charset="0"/>
              </a:rPr>
              <a:t>(Choi and Jang, 2015: 119).</a:t>
            </a:r>
            <a:endParaRPr lang="en-US" altLang="ko-KR" sz="1600" b="1" dirty="0">
              <a:ea typeface="굴림" pitchFamily="50" charset="-127"/>
              <a:cs typeface="Arial" charset="0"/>
            </a:endParaRP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573632" y="5715000"/>
            <a:ext cx="36311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2"/>
                </a:solidFill>
                <a:ea typeface="굴림" pitchFamily="50" charset="-127"/>
                <a:cs typeface="Arial" charset="0"/>
              </a:rPr>
              <a:t>Number of Social Enterprise</a:t>
            </a:r>
            <a:endParaRPr lang="en-US" altLang="ko-KR" sz="2000" b="1" dirty="0">
              <a:solidFill>
                <a:schemeClr val="tx2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93190" name="Freeform 6"/>
          <p:cNvSpPr>
            <a:spLocks/>
          </p:cNvSpPr>
          <p:nvPr/>
        </p:nvSpPr>
        <p:spPr bwMode="gray">
          <a:xfrm rot="10800000">
            <a:off x="566738" y="1960563"/>
            <a:ext cx="2408237" cy="2251075"/>
          </a:xfrm>
          <a:custGeom>
            <a:avLst/>
            <a:gdLst>
              <a:gd name="T0" fmla="*/ 0 w 952"/>
              <a:gd name="T1" fmla="*/ 756 h 947"/>
              <a:gd name="T2" fmla="*/ 191 w 952"/>
              <a:gd name="T3" fmla="*/ 591 h 947"/>
              <a:gd name="T4" fmla="*/ 190 w 952"/>
              <a:gd name="T5" fmla="*/ 672 h 947"/>
              <a:gd name="T6" fmla="*/ 194 w 952"/>
              <a:gd name="T7" fmla="*/ 672 h 947"/>
              <a:gd name="T8" fmla="*/ 205 w 952"/>
              <a:gd name="T9" fmla="*/ 672 h 947"/>
              <a:gd name="T10" fmla="*/ 225 w 952"/>
              <a:gd name="T11" fmla="*/ 671 h 947"/>
              <a:gd name="T12" fmla="*/ 250 w 952"/>
              <a:gd name="T13" fmla="*/ 667 h 947"/>
              <a:gd name="T14" fmla="*/ 281 w 952"/>
              <a:gd name="T15" fmla="*/ 662 h 947"/>
              <a:gd name="T16" fmla="*/ 316 w 952"/>
              <a:gd name="T17" fmla="*/ 653 h 947"/>
              <a:gd name="T18" fmla="*/ 356 w 952"/>
              <a:gd name="T19" fmla="*/ 641 h 947"/>
              <a:gd name="T20" fmla="*/ 399 w 952"/>
              <a:gd name="T21" fmla="*/ 626 h 947"/>
              <a:gd name="T22" fmla="*/ 444 w 952"/>
              <a:gd name="T23" fmla="*/ 605 h 947"/>
              <a:gd name="T24" fmla="*/ 492 w 952"/>
              <a:gd name="T25" fmla="*/ 578 h 947"/>
              <a:gd name="T26" fmla="*/ 540 w 952"/>
              <a:gd name="T27" fmla="*/ 547 h 947"/>
              <a:gd name="T28" fmla="*/ 587 w 952"/>
              <a:gd name="T29" fmla="*/ 508 h 947"/>
              <a:gd name="T30" fmla="*/ 635 w 952"/>
              <a:gd name="T31" fmla="*/ 463 h 947"/>
              <a:gd name="T32" fmla="*/ 689 w 952"/>
              <a:gd name="T33" fmla="*/ 405 h 947"/>
              <a:gd name="T34" fmla="*/ 737 w 952"/>
              <a:gd name="T35" fmla="*/ 350 h 947"/>
              <a:gd name="T36" fmla="*/ 780 w 952"/>
              <a:gd name="T37" fmla="*/ 298 h 947"/>
              <a:gd name="T38" fmla="*/ 816 w 952"/>
              <a:gd name="T39" fmla="*/ 249 h 947"/>
              <a:gd name="T40" fmla="*/ 847 w 952"/>
              <a:gd name="T41" fmla="*/ 204 h 947"/>
              <a:gd name="T42" fmla="*/ 873 w 952"/>
              <a:gd name="T43" fmla="*/ 164 h 947"/>
              <a:gd name="T44" fmla="*/ 895 w 952"/>
              <a:gd name="T45" fmla="*/ 126 h 947"/>
              <a:gd name="T46" fmla="*/ 913 w 952"/>
              <a:gd name="T47" fmla="*/ 94 h 947"/>
              <a:gd name="T48" fmla="*/ 926 w 952"/>
              <a:gd name="T49" fmla="*/ 66 h 947"/>
              <a:gd name="T50" fmla="*/ 936 w 952"/>
              <a:gd name="T51" fmla="*/ 42 h 947"/>
              <a:gd name="T52" fmla="*/ 944 w 952"/>
              <a:gd name="T53" fmla="*/ 24 h 947"/>
              <a:gd name="T54" fmla="*/ 949 w 952"/>
              <a:gd name="T55" fmla="*/ 12 h 947"/>
              <a:gd name="T56" fmla="*/ 952 w 952"/>
              <a:gd name="T57" fmla="*/ 2 h 947"/>
              <a:gd name="T58" fmla="*/ 952 w 952"/>
              <a:gd name="T59" fmla="*/ 0 h 947"/>
              <a:gd name="T60" fmla="*/ 952 w 952"/>
              <a:gd name="T61" fmla="*/ 4 h 947"/>
              <a:gd name="T62" fmla="*/ 950 w 952"/>
              <a:gd name="T63" fmla="*/ 17 h 947"/>
              <a:gd name="T64" fmla="*/ 948 w 952"/>
              <a:gd name="T65" fmla="*/ 36 h 947"/>
              <a:gd name="T66" fmla="*/ 942 w 952"/>
              <a:gd name="T67" fmla="*/ 62 h 947"/>
              <a:gd name="T68" fmla="*/ 936 w 952"/>
              <a:gd name="T69" fmla="*/ 93 h 947"/>
              <a:gd name="T70" fmla="*/ 927 w 952"/>
              <a:gd name="T71" fmla="*/ 130 h 947"/>
              <a:gd name="T72" fmla="*/ 914 w 952"/>
              <a:gd name="T73" fmla="*/ 172 h 947"/>
              <a:gd name="T74" fmla="*/ 899 w 952"/>
              <a:gd name="T75" fmla="*/ 217 h 947"/>
              <a:gd name="T76" fmla="*/ 881 w 952"/>
              <a:gd name="T77" fmla="*/ 264 h 947"/>
              <a:gd name="T78" fmla="*/ 857 w 952"/>
              <a:gd name="T79" fmla="*/ 315 h 947"/>
              <a:gd name="T80" fmla="*/ 830 w 952"/>
              <a:gd name="T81" fmla="*/ 368 h 947"/>
              <a:gd name="T82" fmla="*/ 798 w 952"/>
              <a:gd name="T83" fmla="*/ 421 h 947"/>
              <a:gd name="T84" fmla="*/ 762 w 952"/>
              <a:gd name="T85" fmla="*/ 475 h 947"/>
              <a:gd name="T86" fmla="*/ 719 w 952"/>
              <a:gd name="T87" fmla="*/ 529 h 947"/>
              <a:gd name="T88" fmla="*/ 671 w 952"/>
              <a:gd name="T89" fmla="*/ 582 h 947"/>
              <a:gd name="T90" fmla="*/ 613 w 952"/>
              <a:gd name="T91" fmla="*/ 637 h 947"/>
              <a:gd name="T92" fmla="*/ 555 w 952"/>
              <a:gd name="T93" fmla="*/ 685 h 947"/>
              <a:gd name="T94" fmla="*/ 500 w 952"/>
              <a:gd name="T95" fmla="*/ 726 h 947"/>
              <a:gd name="T96" fmla="*/ 447 w 952"/>
              <a:gd name="T97" fmla="*/ 761 h 947"/>
              <a:gd name="T98" fmla="*/ 396 w 952"/>
              <a:gd name="T99" fmla="*/ 790 h 947"/>
              <a:gd name="T100" fmla="*/ 350 w 952"/>
              <a:gd name="T101" fmla="*/ 813 h 947"/>
              <a:gd name="T102" fmla="*/ 307 w 952"/>
              <a:gd name="T103" fmla="*/ 831 h 947"/>
              <a:gd name="T104" fmla="*/ 270 w 952"/>
              <a:gd name="T105" fmla="*/ 845 h 947"/>
              <a:gd name="T106" fmla="*/ 238 w 952"/>
              <a:gd name="T107" fmla="*/ 855 h 947"/>
              <a:gd name="T108" fmla="*/ 212 w 952"/>
              <a:gd name="T109" fmla="*/ 862 h 947"/>
              <a:gd name="T110" fmla="*/ 192 w 952"/>
              <a:gd name="T111" fmla="*/ 866 h 947"/>
              <a:gd name="T112" fmla="*/ 181 w 952"/>
              <a:gd name="T113" fmla="*/ 868 h 947"/>
              <a:gd name="T114" fmla="*/ 176 w 952"/>
              <a:gd name="T115" fmla="*/ 868 h 947"/>
              <a:gd name="T116" fmla="*/ 167 w 952"/>
              <a:gd name="T117" fmla="*/ 947 h 947"/>
              <a:gd name="T118" fmla="*/ 0 w 952"/>
              <a:gd name="T119" fmla="*/ 756 h 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4902"/>
                  <a:invGamma/>
                </a:schemeClr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rgbClr val="080808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BBF6EE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gray">
          <a:xfrm>
            <a:off x="304800" y="4935538"/>
            <a:ext cx="4041775" cy="652462"/>
          </a:xfrm>
          <a:prstGeom prst="cube">
            <a:avLst>
              <a:gd name="adj" fmla="val 49880"/>
            </a:avLst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>
                    <a:alpha val="49001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3192" name="AutoShape 8"/>
          <p:cNvSpPr>
            <a:spLocks noChangeArrowheads="1"/>
          </p:cNvSpPr>
          <p:nvPr/>
        </p:nvSpPr>
        <p:spPr bwMode="ltGray">
          <a:xfrm rot="16200000" flipV="1">
            <a:off x="535782" y="4460081"/>
            <a:ext cx="954088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hlink">
                  <a:gamma/>
                  <a:shade val="6549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3193" name="AutoShape 9"/>
          <p:cNvSpPr>
            <a:spLocks noChangeArrowheads="1"/>
          </p:cNvSpPr>
          <p:nvPr/>
        </p:nvSpPr>
        <p:spPr bwMode="ltGray">
          <a:xfrm rot="16200000" flipV="1">
            <a:off x="1083469" y="4193381"/>
            <a:ext cx="1487488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1">
                  <a:gamma/>
                  <a:shade val="6549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3194" name="AutoShape 10"/>
          <p:cNvSpPr>
            <a:spLocks noChangeArrowheads="1"/>
          </p:cNvSpPr>
          <p:nvPr/>
        </p:nvSpPr>
        <p:spPr bwMode="ltGray">
          <a:xfrm rot="16200000" flipV="1">
            <a:off x="1626394" y="3964781"/>
            <a:ext cx="1944688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folHlink">
                  <a:gamma/>
                  <a:shade val="6549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3195" name="AutoShape 11"/>
          <p:cNvSpPr>
            <a:spLocks noChangeArrowheads="1"/>
          </p:cNvSpPr>
          <p:nvPr/>
        </p:nvSpPr>
        <p:spPr bwMode="ltGray">
          <a:xfrm rot="16200000" flipV="1">
            <a:off x="1883569" y="3391694"/>
            <a:ext cx="3087687" cy="4667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2">
                  <a:gamma/>
                  <a:shade val="6549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gray">
          <a:xfrm>
            <a:off x="661115" y="5251450"/>
            <a:ext cx="6399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EFEFE"/>
                </a:solidFill>
                <a:ea typeface="굴림" pitchFamily="50" charset="-127"/>
                <a:cs typeface="Arial" charset="0"/>
              </a:rPr>
              <a:t>2008</a:t>
            </a:r>
            <a:endParaRPr lang="en-US" altLang="ko-KR" sz="1600" dirty="0">
              <a:solidFill>
                <a:srgbClr val="FEFEFE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gray">
          <a:xfrm>
            <a:off x="1451690" y="5251450"/>
            <a:ext cx="6399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EFEFE"/>
                </a:solidFill>
                <a:ea typeface="굴림" pitchFamily="50" charset="-127"/>
                <a:cs typeface="Arial" charset="0"/>
              </a:rPr>
              <a:t>2010</a:t>
            </a:r>
            <a:endParaRPr lang="en-US" altLang="ko-KR" sz="1600" dirty="0">
              <a:solidFill>
                <a:srgbClr val="FEFEFE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93198" name="Text Box 14"/>
          <p:cNvSpPr txBox="1">
            <a:spLocks noChangeArrowheads="1"/>
          </p:cNvSpPr>
          <p:nvPr/>
        </p:nvSpPr>
        <p:spPr bwMode="gray">
          <a:xfrm>
            <a:off x="2232740" y="5251450"/>
            <a:ext cx="6399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EFEFE"/>
                </a:solidFill>
                <a:ea typeface="굴림" pitchFamily="50" charset="-127"/>
                <a:cs typeface="Arial" charset="0"/>
              </a:rPr>
              <a:t>2012</a:t>
            </a:r>
            <a:endParaRPr lang="en-US" altLang="ko-KR" sz="1600" dirty="0">
              <a:solidFill>
                <a:srgbClr val="FEFEFE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gray">
          <a:xfrm>
            <a:off x="3089990" y="5251450"/>
            <a:ext cx="6399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EFEFE"/>
                </a:solidFill>
                <a:ea typeface="굴림" pitchFamily="50" charset="-127"/>
                <a:cs typeface="Arial" charset="0"/>
              </a:rPr>
              <a:t>2014</a:t>
            </a:r>
            <a:endParaRPr lang="en-US" altLang="ko-KR" sz="1600" dirty="0">
              <a:solidFill>
                <a:srgbClr val="FEFEFE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black">
          <a:xfrm>
            <a:off x="690032" y="4306888"/>
            <a:ext cx="5693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>
                <a:ea typeface="굴림" pitchFamily="50" charset="-127"/>
                <a:cs typeface="Arial" charset="0"/>
              </a:rPr>
              <a:t>208</a:t>
            </a:r>
            <a:endParaRPr lang="en-US" altLang="ko-KR" dirty="0">
              <a:ea typeface="굴림" pitchFamily="50" charset="-127"/>
              <a:cs typeface="Arial" charset="0"/>
            </a:endParaRPr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black">
          <a:xfrm>
            <a:off x="1490132" y="3802063"/>
            <a:ext cx="569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>
                <a:ea typeface="굴림" pitchFamily="50" charset="-127"/>
                <a:cs typeface="Arial" charset="0"/>
              </a:rPr>
              <a:t>761</a:t>
            </a:r>
            <a:endParaRPr lang="en-US" altLang="ko-KR" dirty="0">
              <a:ea typeface="굴림" pitchFamily="50" charset="-127"/>
              <a:cs typeface="Arial" charset="0"/>
            </a:endParaRPr>
          </a:p>
        </p:txBody>
      </p:sp>
      <p:sp>
        <p:nvSpPr>
          <p:cNvPr id="93202" name="Text Box 18"/>
          <p:cNvSpPr txBox="1">
            <a:spLocks noChangeArrowheads="1"/>
          </p:cNvSpPr>
          <p:nvPr/>
        </p:nvSpPr>
        <p:spPr bwMode="black">
          <a:xfrm>
            <a:off x="2165477" y="3335338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>
                <a:ea typeface="굴림" pitchFamily="50" charset="-127"/>
                <a:cs typeface="Arial" charset="0"/>
              </a:rPr>
              <a:t>1,425</a:t>
            </a:r>
            <a:endParaRPr lang="en-US" altLang="ko-KR" dirty="0">
              <a:ea typeface="굴림" pitchFamily="50" charset="-127"/>
              <a:cs typeface="Arial" charset="0"/>
            </a:endParaRPr>
          </a:p>
        </p:txBody>
      </p:sp>
      <p:sp>
        <p:nvSpPr>
          <p:cNvPr id="93203" name="Text Box 19"/>
          <p:cNvSpPr txBox="1">
            <a:spLocks noChangeArrowheads="1"/>
          </p:cNvSpPr>
          <p:nvPr/>
        </p:nvSpPr>
        <p:spPr bwMode="black">
          <a:xfrm>
            <a:off x="2984628" y="2344738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>
                <a:ea typeface="굴림" pitchFamily="50" charset="-127"/>
                <a:cs typeface="Arial" charset="0"/>
              </a:rPr>
              <a:t>1,466</a:t>
            </a:r>
            <a:endParaRPr lang="en-US" altLang="ko-KR" dirty="0">
              <a:ea typeface="굴림" pitchFamily="50" charset="-127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152400"/>
            <a:ext cx="8015039" cy="641350"/>
          </a:xfrm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Outcomes </a:t>
            </a:r>
            <a:r>
              <a:rPr lang="en-US" altLang="ko-KR" dirty="0">
                <a:ea typeface="굴림" pitchFamily="50" charset="-127"/>
              </a:rPr>
              <a:t>of Social Enterprise</a:t>
            </a:r>
          </a:p>
        </p:txBody>
      </p:sp>
      <p:sp>
        <p:nvSpPr>
          <p:cNvPr id="90115" name="AutoShape 3"/>
          <p:cNvSpPr>
            <a:spLocks noChangeArrowheads="1"/>
          </p:cNvSpPr>
          <p:nvPr/>
        </p:nvSpPr>
        <p:spPr bwMode="gray">
          <a:xfrm>
            <a:off x="5283200" y="2860675"/>
            <a:ext cx="2849563" cy="2752725"/>
          </a:xfrm>
          <a:prstGeom prst="roundRect">
            <a:avLst>
              <a:gd name="adj" fmla="val 8014"/>
            </a:avLst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gray">
          <a:xfrm>
            <a:off x="5346700" y="2925763"/>
            <a:ext cx="2703513" cy="2611437"/>
          </a:xfrm>
          <a:prstGeom prst="roundRect">
            <a:avLst>
              <a:gd name="adj" fmla="val 791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38039"/>
                        <a:invGamma/>
                      </a:schemeClr>
                    </a:gs>
                    <a:gs pos="100000">
                      <a:schemeClr val="accent1">
                        <a:alpha val="50000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90117" name="Group 5"/>
          <p:cNvGrpSpPr>
            <a:grpSpLocks/>
          </p:cNvGrpSpPr>
          <p:nvPr/>
        </p:nvGrpSpPr>
        <p:grpSpPr bwMode="auto">
          <a:xfrm>
            <a:off x="973138" y="2297113"/>
            <a:ext cx="2857500" cy="466725"/>
            <a:chOff x="752" y="1413"/>
            <a:chExt cx="1321" cy="294"/>
          </a:xfrm>
        </p:grpSpPr>
        <p:sp>
          <p:nvSpPr>
            <p:cNvPr id="90118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659A1E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119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120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90121" name="Group 9"/>
          <p:cNvGrpSpPr>
            <a:grpSpLocks/>
          </p:cNvGrpSpPr>
          <p:nvPr/>
        </p:nvGrpSpPr>
        <p:grpSpPr bwMode="auto">
          <a:xfrm>
            <a:off x="5257800" y="2297113"/>
            <a:ext cx="2857500" cy="466725"/>
            <a:chOff x="3623" y="1413"/>
            <a:chExt cx="1321" cy="294"/>
          </a:xfrm>
        </p:grpSpPr>
        <p:sp>
          <p:nvSpPr>
            <p:cNvPr id="90122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9020"/>
                    <a:invGamma/>
                  </a:schemeClr>
                </a:gs>
              </a:gsLst>
              <a:lin ang="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123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124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90125" name="AutoShape 13"/>
          <p:cNvSpPr>
            <a:spLocks noChangeArrowheads="1"/>
          </p:cNvSpPr>
          <p:nvPr/>
        </p:nvSpPr>
        <p:spPr bwMode="gray">
          <a:xfrm>
            <a:off x="973138" y="2860675"/>
            <a:ext cx="2849562" cy="2713038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0126" name="Text Box 18"/>
          <p:cNvSpPr txBox="1">
            <a:spLocks noChangeArrowheads="1"/>
          </p:cNvSpPr>
          <p:nvPr/>
        </p:nvSpPr>
        <p:spPr bwMode="white">
          <a:xfrm>
            <a:off x="1239838" y="2376488"/>
            <a:ext cx="2238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600" b="1" dirty="0">
                <a:solidFill>
                  <a:srgbClr val="F8F8F8"/>
                </a:solidFill>
                <a:ea typeface="굴림" pitchFamily="50" charset="-127"/>
                <a:cs typeface="Arial" charset="0"/>
              </a:rPr>
              <a:t>Employment </a:t>
            </a:r>
            <a:r>
              <a:rPr lang="en-US" altLang="ko-KR" sz="1600" b="1" dirty="0" smtClean="0">
                <a:solidFill>
                  <a:srgbClr val="F8F8F8"/>
                </a:solidFill>
                <a:ea typeface="굴림" pitchFamily="50" charset="-127"/>
                <a:cs typeface="Arial" charset="0"/>
              </a:rPr>
              <a:t>Effect</a:t>
            </a:r>
            <a:endParaRPr lang="en-US" altLang="ko-KR" sz="1600" b="1" dirty="0">
              <a:solidFill>
                <a:srgbClr val="F8F8F8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90127" name="Text Box 18"/>
          <p:cNvSpPr txBox="1">
            <a:spLocks noChangeArrowheads="1"/>
          </p:cNvSpPr>
          <p:nvPr/>
        </p:nvSpPr>
        <p:spPr bwMode="white">
          <a:xfrm>
            <a:off x="5578475" y="2376488"/>
            <a:ext cx="2238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600" b="1" dirty="0" smtClean="0">
                <a:solidFill>
                  <a:srgbClr val="F8F8F8"/>
                </a:solidFill>
                <a:ea typeface="굴림" pitchFamily="50" charset="-127"/>
                <a:cs typeface="Arial" charset="0"/>
              </a:rPr>
              <a:t>Service </a:t>
            </a:r>
            <a:r>
              <a:rPr lang="en-US" altLang="ko-KR" sz="1600" b="1" dirty="0">
                <a:solidFill>
                  <a:srgbClr val="F8F8F8"/>
                </a:solidFill>
                <a:ea typeface="굴림" pitchFamily="50" charset="-127"/>
                <a:cs typeface="Arial" charset="0"/>
              </a:rPr>
              <a:t>Supply</a:t>
            </a:r>
          </a:p>
        </p:txBody>
      </p:sp>
      <p:sp>
        <p:nvSpPr>
          <p:cNvPr id="90128" name="AutoShape 16"/>
          <p:cNvSpPr>
            <a:spLocks noChangeArrowheads="1"/>
          </p:cNvSpPr>
          <p:nvPr/>
        </p:nvSpPr>
        <p:spPr bwMode="blackGray">
          <a:xfrm rot="-10793605" flipH="1" flipV="1">
            <a:off x="3905250" y="3405188"/>
            <a:ext cx="1293813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0146" name="AutoShape 34"/>
          <p:cNvSpPr>
            <a:spLocks noChangeArrowheads="1"/>
          </p:cNvSpPr>
          <p:nvPr/>
        </p:nvSpPr>
        <p:spPr bwMode="blackGray">
          <a:xfrm rot="10793605" flipV="1">
            <a:off x="3873500" y="4011613"/>
            <a:ext cx="1296988" cy="755650"/>
          </a:xfrm>
          <a:prstGeom prst="rightArrow">
            <a:avLst>
              <a:gd name="adj1" fmla="val 46509"/>
              <a:gd name="adj2" fmla="val 37713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0147" name="Text Box 9"/>
          <p:cNvSpPr txBox="1">
            <a:spLocks noChangeArrowheads="1"/>
          </p:cNvSpPr>
          <p:nvPr/>
        </p:nvSpPr>
        <p:spPr bwMode="gray">
          <a:xfrm>
            <a:off x="914400" y="1412776"/>
            <a:ext cx="69699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ko-KR" dirty="0" smtClean="0">
                <a:ea typeface="굴림" pitchFamily="50" charset="-127"/>
                <a:cs typeface="Arial" charset="0"/>
              </a:rPr>
              <a:t>Social Enterprises has promoted employment and supplied social services to people includes disadvantaged people.</a:t>
            </a:r>
            <a:endParaRPr lang="en-US" altLang="ko-KR" dirty="0">
              <a:ea typeface="굴림" pitchFamily="50" charset="-127"/>
              <a:cs typeface="Arial" charset="0"/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1016976" y="3239375"/>
            <a:ext cx="286531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rgbClr val="080808"/>
                </a:solidFill>
                <a:ea typeface="굴림" pitchFamily="50" charset="-127"/>
                <a:cs typeface="Arial" charset="0"/>
              </a:rPr>
              <a:t>27,923 people are employed within social enterprises, with 15,815 coming from </a:t>
            </a:r>
            <a:r>
              <a:rPr lang="en-US" altLang="ko-KR" sz="1400" b="1" dirty="0">
                <a:solidFill>
                  <a:srgbClr val="080808"/>
                </a:solidFill>
                <a:ea typeface="굴림" pitchFamily="50" charset="-127"/>
                <a:cs typeface="Arial" charset="0"/>
              </a:rPr>
              <a:t>vulnerable or disadvantaged </a:t>
            </a:r>
            <a:r>
              <a:rPr lang="en-US" altLang="ko-KR" sz="1400" b="1" dirty="0" smtClean="0">
                <a:solidFill>
                  <a:srgbClr val="080808"/>
                </a:solidFill>
                <a:ea typeface="굴림" pitchFamily="50" charset="-127"/>
                <a:cs typeface="Arial" charset="0"/>
              </a:rPr>
              <a:t>groups (2014)</a:t>
            </a:r>
            <a:endParaRPr lang="en-US" altLang="ko-KR" sz="1400" b="1" dirty="0">
              <a:solidFill>
                <a:srgbClr val="080808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gray">
          <a:xfrm>
            <a:off x="5456039" y="4511738"/>
            <a:ext cx="1845677" cy="115013"/>
          </a:xfrm>
          <a:prstGeom prst="rect">
            <a:avLst/>
          </a:prstGeom>
          <a:solidFill>
            <a:srgbClr val="969696"/>
          </a:solidFill>
          <a:ln>
            <a:noFill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ltGray">
          <a:xfrm>
            <a:off x="5456039" y="4776851"/>
            <a:ext cx="844153" cy="118206"/>
          </a:xfrm>
          <a:prstGeom prst="rect">
            <a:avLst/>
          </a:prstGeom>
          <a:solidFill>
            <a:schemeClr val="hlink"/>
          </a:solidFill>
          <a:ln>
            <a:noFill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2" name="AutoShape 20"/>
          <p:cNvSpPr>
            <a:spLocks noChangeArrowheads="1"/>
          </p:cNvSpPr>
          <p:nvPr/>
        </p:nvSpPr>
        <p:spPr bwMode="gray">
          <a:xfrm>
            <a:off x="5368726" y="4483163"/>
            <a:ext cx="149268" cy="170220"/>
          </a:xfrm>
          <a:prstGeom prst="plus">
            <a:avLst>
              <a:gd name="adj" fmla="val 36708"/>
            </a:avLst>
          </a:prstGeom>
          <a:solidFill>
            <a:srgbClr val="969696"/>
          </a:solidFill>
          <a:ln>
            <a:noFill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3" name="AutoShape 21"/>
          <p:cNvSpPr>
            <a:spLocks noChangeArrowheads="1"/>
          </p:cNvSpPr>
          <p:nvPr/>
        </p:nvSpPr>
        <p:spPr bwMode="ltGray">
          <a:xfrm>
            <a:off x="5370314" y="4746688"/>
            <a:ext cx="149268" cy="170220"/>
          </a:xfrm>
          <a:prstGeom prst="plus">
            <a:avLst>
              <a:gd name="adj" fmla="val 34176"/>
            </a:avLst>
          </a:prstGeom>
          <a:solidFill>
            <a:schemeClr val="hlink"/>
          </a:solidFill>
          <a:ln>
            <a:noFill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black">
          <a:xfrm>
            <a:off x="2542442" y="4402812"/>
            <a:ext cx="8774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ko-KR" sz="1600" b="1" dirty="0" smtClean="0">
                <a:solidFill>
                  <a:srgbClr val="777777"/>
                </a:solidFill>
                <a:ea typeface="굴림" pitchFamily="50" charset="-127"/>
                <a:cs typeface="Arial" charset="0"/>
              </a:rPr>
              <a:t>27,923</a:t>
            </a:r>
            <a:endParaRPr lang="en-US" altLang="ko-KR" sz="1600" b="1" dirty="0">
              <a:solidFill>
                <a:srgbClr val="777777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black">
          <a:xfrm>
            <a:off x="2550662" y="4700635"/>
            <a:ext cx="8514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F5F5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ko-KR" sz="1600" b="1" dirty="0" smtClean="0">
                <a:ea typeface="굴림" pitchFamily="50" charset="-127"/>
                <a:cs typeface="Arial" charset="0"/>
              </a:rPr>
              <a:t>15,815</a:t>
            </a:r>
            <a:endParaRPr lang="en-US" altLang="ko-KR" sz="1600" b="1" dirty="0">
              <a:ea typeface="굴림" pitchFamily="50" charset="-127"/>
              <a:cs typeface="Arial" charset="0"/>
            </a:endParaRP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5277938" y="3026253"/>
            <a:ext cx="30130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ko-KR" sz="1400" b="1" dirty="0" smtClean="0">
                <a:solidFill>
                  <a:srgbClr val="080808"/>
                </a:solidFill>
                <a:ea typeface="굴림" pitchFamily="50" charset="-127"/>
                <a:cs typeface="Arial" charset="0"/>
              </a:rPr>
              <a:t>Approximately 25.2 </a:t>
            </a:r>
            <a:r>
              <a:rPr lang="en-US" altLang="ko-KR" sz="1400" b="1" dirty="0">
                <a:solidFill>
                  <a:srgbClr val="080808"/>
                </a:solidFill>
                <a:ea typeface="굴림" pitchFamily="50" charset="-127"/>
                <a:cs typeface="Arial" charset="0"/>
              </a:rPr>
              <a:t>million </a:t>
            </a:r>
            <a:r>
              <a:rPr lang="en-US" altLang="ko-KR" sz="1400" b="1" dirty="0" smtClean="0">
                <a:solidFill>
                  <a:srgbClr val="080808"/>
                </a:solidFill>
                <a:ea typeface="굴림" pitchFamily="50" charset="-127"/>
                <a:cs typeface="Arial" charset="0"/>
              </a:rPr>
              <a:t>people are received Social services from social enterprises with 4.1 million coming from </a:t>
            </a:r>
            <a:r>
              <a:rPr lang="en-US" altLang="ko-KR" sz="1400" b="1" dirty="0">
                <a:solidFill>
                  <a:srgbClr val="080808"/>
                </a:solidFill>
                <a:ea typeface="굴림" pitchFamily="50" charset="-127"/>
                <a:cs typeface="Arial" charset="0"/>
              </a:rPr>
              <a:t>vulnerable or disadvantaged </a:t>
            </a:r>
            <a:r>
              <a:rPr lang="en-US" altLang="ko-KR" sz="1400" b="1" dirty="0" smtClean="0">
                <a:solidFill>
                  <a:srgbClr val="080808"/>
                </a:solidFill>
                <a:ea typeface="굴림" pitchFamily="50" charset="-127"/>
                <a:cs typeface="Arial" charset="0"/>
              </a:rPr>
              <a:t>groups (2014)</a:t>
            </a:r>
            <a:endParaRPr lang="en-US" altLang="ko-KR" sz="1400" b="1" dirty="0">
              <a:solidFill>
                <a:srgbClr val="080808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54" name="Rectangle 13"/>
          <p:cNvSpPr>
            <a:spLocks noChangeArrowheads="1"/>
          </p:cNvSpPr>
          <p:nvPr/>
        </p:nvSpPr>
        <p:spPr bwMode="ltGray">
          <a:xfrm>
            <a:off x="1194647" y="4781013"/>
            <a:ext cx="839387" cy="12552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" name="Rectangle 14"/>
          <p:cNvSpPr>
            <a:spLocks noChangeArrowheads="1"/>
          </p:cNvSpPr>
          <p:nvPr/>
        </p:nvSpPr>
        <p:spPr bwMode="gray">
          <a:xfrm>
            <a:off x="1194648" y="4509947"/>
            <a:ext cx="1235784" cy="124284"/>
          </a:xfrm>
          <a:prstGeom prst="rect">
            <a:avLst/>
          </a:prstGeom>
          <a:solidFill>
            <a:srgbClr val="969696"/>
          </a:solidFill>
          <a:ln>
            <a:noFill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6" name="AutoShape 19"/>
          <p:cNvSpPr>
            <a:spLocks noChangeArrowheads="1"/>
          </p:cNvSpPr>
          <p:nvPr/>
        </p:nvSpPr>
        <p:spPr bwMode="ltGray">
          <a:xfrm>
            <a:off x="1108922" y="4752437"/>
            <a:ext cx="234950" cy="234950"/>
          </a:xfrm>
          <a:prstGeom prst="plus">
            <a:avLst>
              <a:gd name="adj" fmla="val 34810"/>
            </a:avLst>
          </a:prstGeom>
          <a:solidFill>
            <a:schemeClr val="accent2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7" name="AutoShape 20"/>
          <p:cNvSpPr>
            <a:spLocks noChangeArrowheads="1"/>
          </p:cNvSpPr>
          <p:nvPr/>
        </p:nvSpPr>
        <p:spPr bwMode="gray">
          <a:xfrm>
            <a:off x="1107334" y="4481372"/>
            <a:ext cx="234950" cy="234950"/>
          </a:xfrm>
          <a:prstGeom prst="plus">
            <a:avLst>
              <a:gd name="adj" fmla="val 36708"/>
            </a:avLst>
          </a:prstGeom>
          <a:solidFill>
            <a:srgbClr val="969696"/>
          </a:solidFill>
          <a:ln>
            <a:noFill/>
          </a:ln>
          <a:effectLst>
            <a:prstShdw prst="shdw17" dist="17961" dir="2700000">
              <a:srgbClr val="96969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8" name="Text Box 27"/>
          <p:cNvSpPr txBox="1">
            <a:spLocks noChangeArrowheads="1"/>
          </p:cNvSpPr>
          <p:nvPr/>
        </p:nvSpPr>
        <p:spPr bwMode="black">
          <a:xfrm>
            <a:off x="6729780" y="4623991"/>
            <a:ext cx="1703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ko-KR" sz="1600" b="1" dirty="0" smtClean="0">
                <a:solidFill>
                  <a:srgbClr val="777777"/>
                </a:solidFill>
                <a:ea typeface="굴림" pitchFamily="50" charset="-127"/>
                <a:cs typeface="Arial" charset="0"/>
              </a:rPr>
              <a:t>25,240,000</a:t>
            </a:r>
            <a:endParaRPr lang="en-US" altLang="ko-KR" sz="1600" b="1" dirty="0">
              <a:solidFill>
                <a:srgbClr val="777777"/>
              </a:solidFill>
              <a:ea typeface="굴림" pitchFamily="50" charset="-127"/>
              <a:cs typeface="Arial" charset="0"/>
            </a:endParaRPr>
          </a:p>
        </p:txBody>
      </p:sp>
      <p:sp>
        <p:nvSpPr>
          <p:cNvPr id="59" name="Text Box 29"/>
          <p:cNvSpPr txBox="1">
            <a:spLocks noChangeArrowheads="1"/>
          </p:cNvSpPr>
          <p:nvPr/>
        </p:nvSpPr>
        <p:spPr bwMode="black">
          <a:xfrm>
            <a:off x="6847227" y="4905521"/>
            <a:ext cx="15589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F5F5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ko-KR" sz="1600" b="1" dirty="0" smtClean="0">
                <a:ea typeface="굴림" pitchFamily="50" charset="-127"/>
                <a:cs typeface="Arial" charset="0"/>
              </a:rPr>
              <a:t>4,090,000</a:t>
            </a:r>
            <a:endParaRPr lang="en-US" altLang="ko-KR" sz="1600" b="1" dirty="0">
              <a:ea typeface="굴림" pitchFamily="50" charset="-127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부속기관_09">
  <a:themeElements>
    <a:clrScheme name="Default Design 3">
      <a:dk1>
        <a:srgbClr val="000000"/>
      </a:dk1>
      <a:lt1>
        <a:srgbClr val="54B9E6"/>
      </a:lt1>
      <a:dk2>
        <a:srgbClr val="0A2252"/>
      </a:dk2>
      <a:lt2>
        <a:srgbClr val="808080"/>
      </a:lt2>
      <a:accent1>
        <a:srgbClr val="0E8BE0"/>
      </a:accent1>
      <a:accent2>
        <a:srgbClr val="E66036"/>
      </a:accent2>
      <a:accent3>
        <a:srgbClr val="B3D9F0"/>
      </a:accent3>
      <a:accent4>
        <a:srgbClr val="000000"/>
      </a:accent4>
      <a:accent5>
        <a:srgbClr val="AAC4ED"/>
      </a:accent5>
      <a:accent6>
        <a:srgbClr val="D05630"/>
      </a:accent6>
      <a:hlink>
        <a:srgbClr val="2FAB2F"/>
      </a:hlink>
      <a:folHlink>
        <a:srgbClr val="CABE2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ABC5C2"/>
        </a:lt1>
        <a:dk2>
          <a:srgbClr val="003F3E"/>
        </a:dk2>
        <a:lt2>
          <a:srgbClr val="808080"/>
        </a:lt2>
        <a:accent1>
          <a:srgbClr val="54B1B8"/>
        </a:accent1>
        <a:accent2>
          <a:srgbClr val="F79D25"/>
        </a:accent2>
        <a:accent3>
          <a:srgbClr val="D2DFDD"/>
        </a:accent3>
        <a:accent4>
          <a:srgbClr val="000000"/>
        </a:accent4>
        <a:accent5>
          <a:srgbClr val="B3D5D8"/>
        </a:accent5>
        <a:accent6>
          <a:srgbClr val="E08E20"/>
        </a:accent6>
        <a:hlink>
          <a:srgbClr val="8ECA52"/>
        </a:hlink>
        <a:folHlink>
          <a:srgbClr val="E05E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87ABE1"/>
        </a:lt1>
        <a:dk2>
          <a:srgbClr val="000066"/>
        </a:dk2>
        <a:lt2>
          <a:srgbClr val="808080"/>
        </a:lt2>
        <a:accent1>
          <a:srgbClr val="465CBA"/>
        </a:accent1>
        <a:accent2>
          <a:srgbClr val="589CE6"/>
        </a:accent2>
        <a:accent3>
          <a:srgbClr val="C3D2EE"/>
        </a:accent3>
        <a:accent4>
          <a:srgbClr val="000000"/>
        </a:accent4>
        <a:accent5>
          <a:srgbClr val="B0B5D9"/>
        </a:accent5>
        <a:accent6>
          <a:srgbClr val="4F8DD0"/>
        </a:accent6>
        <a:hlink>
          <a:srgbClr val="A6B743"/>
        </a:hlink>
        <a:folHlink>
          <a:srgbClr val="63C9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54B9E6"/>
        </a:lt1>
        <a:dk2>
          <a:srgbClr val="0A2252"/>
        </a:dk2>
        <a:lt2>
          <a:srgbClr val="808080"/>
        </a:lt2>
        <a:accent1>
          <a:srgbClr val="0E8BE0"/>
        </a:accent1>
        <a:accent2>
          <a:srgbClr val="E66036"/>
        </a:accent2>
        <a:accent3>
          <a:srgbClr val="B3D9F0"/>
        </a:accent3>
        <a:accent4>
          <a:srgbClr val="000000"/>
        </a:accent4>
        <a:accent5>
          <a:srgbClr val="AAC4ED"/>
        </a:accent5>
        <a:accent6>
          <a:srgbClr val="D05630"/>
        </a:accent6>
        <a:hlink>
          <a:srgbClr val="2FAB2F"/>
        </a:hlink>
        <a:folHlink>
          <a:srgbClr val="CABE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부속기관_09</Template>
  <TotalTime>1524</TotalTime>
  <Words>1422</Words>
  <Application>Microsoft Office PowerPoint</Application>
  <PresentationFormat>화면 슬라이드 쇼(4:3)</PresentationFormat>
  <Paragraphs>213</Paragraphs>
  <Slides>23</Slides>
  <Notes>23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0" baseType="lpstr">
      <vt:lpstr>굴림</vt:lpstr>
      <vt:lpstr>맑은 고딕</vt:lpstr>
      <vt:lpstr>Arial</vt:lpstr>
      <vt:lpstr>Arial Black</vt:lpstr>
      <vt:lpstr>Wingdings</vt:lpstr>
      <vt:lpstr>부속기관_09</vt:lpstr>
      <vt:lpstr>차트</vt:lpstr>
      <vt:lpstr>Current Issues of Governmental Accounting for Social Enterprise and Cooperative in South Korea</vt:lpstr>
      <vt:lpstr>Contents</vt:lpstr>
      <vt:lpstr>Concept of Social Enterprise</vt:lpstr>
      <vt:lpstr>Background of Social Enterprise</vt:lpstr>
      <vt:lpstr>Legal System of Social Enterprise</vt:lpstr>
      <vt:lpstr>Certification Requirements</vt:lpstr>
      <vt:lpstr>Support systems and Budget</vt:lpstr>
      <vt:lpstr>Trend of Social Enterprise</vt:lpstr>
      <vt:lpstr>Outcomes of Social Enterprise</vt:lpstr>
      <vt:lpstr>Problems of Social Enterprise</vt:lpstr>
      <vt:lpstr>Coop Principles and Values</vt:lpstr>
      <vt:lpstr>Background of Cooperative</vt:lpstr>
      <vt:lpstr>Legal System of Cooperative</vt:lpstr>
      <vt:lpstr>Support system and Budget</vt:lpstr>
      <vt:lpstr>Trend of Cooperative</vt:lpstr>
      <vt:lpstr>Outcomes of Cooperative</vt:lpstr>
      <vt:lpstr>Problems of Cooperative</vt:lpstr>
      <vt:lpstr>Governmental Accounting</vt:lpstr>
      <vt:lpstr>Governmental Accounting</vt:lpstr>
      <vt:lpstr>Accounting standards of NPO in Japan</vt:lpstr>
      <vt:lpstr>References</vt:lpstr>
      <vt:lpstr>References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김명신</dc:creator>
  <cp:lastModifiedBy>LG</cp:lastModifiedBy>
  <cp:revision>89</cp:revision>
  <cp:lastPrinted>2014-09-23T08:31:11Z</cp:lastPrinted>
  <dcterms:created xsi:type="dcterms:W3CDTF">2014-09-23T04:55:06Z</dcterms:created>
  <dcterms:modified xsi:type="dcterms:W3CDTF">2016-11-16T00:45:57Z</dcterms:modified>
</cp:coreProperties>
</file>