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8"/>
  </p:notesMasterIdLst>
  <p:sldIdLst>
    <p:sldId id="300" r:id="rId2"/>
    <p:sldId id="256" r:id="rId3"/>
    <p:sldId id="257" r:id="rId4"/>
    <p:sldId id="297" r:id="rId5"/>
    <p:sldId id="258" r:id="rId6"/>
    <p:sldId id="259" r:id="rId7"/>
    <p:sldId id="260" r:id="rId8"/>
    <p:sldId id="294" r:id="rId9"/>
    <p:sldId id="295" r:id="rId10"/>
    <p:sldId id="261" r:id="rId11"/>
    <p:sldId id="262" r:id="rId12"/>
    <p:sldId id="298" r:id="rId13"/>
    <p:sldId id="299" r:id="rId14"/>
    <p:sldId id="263" r:id="rId15"/>
    <p:sldId id="264" r:id="rId16"/>
    <p:sldId id="265" r:id="rId17"/>
    <p:sldId id="266" r:id="rId18"/>
    <p:sldId id="267" r:id="rId19"/>
    <p:sldId id="296" r:id="rId20"/>
    <p:sldId id="268" r:id="rId21"/>
    <p:sldId id="269" r:id="rId22"/>
    <p:sldId id="270" r:id="rId23"/>
    <p:sldId id="271" r:id="rId24"/>
    <p:sldId id="272" r:id="rId25"/>
    <p:sldId id="273" r:id="rId26"/>
    <p:sldId id="274" r:id="rId27"/>
    <p:sldId id="275" r:id="rId28"/>
    <p:sldId id="276" r:id="rId29"/>
    <p:sldId id="277" r:id="rId30"/>
    <p:sldId id="278" r:id="rId31"/>
    <p:sldId id="279" r:id="rId32"/>
    <p:sldId id="280" r:id="rId33"/>
    <p:sldId id="281" r:id="rId34"/>
    <p:sldId id="282" r:id="rId35"/>
    <p:sldId id="283" r:id="rId36"/>
    <p:sldId id="284" r:id="rId37"/>
    <p:sldId id="285" r:id="rId38"/>
    <p:sldId id="286" r:id="rId39"/>
    <p:sldId id="287" r:id="rId40"/>
    <p:sldId id="288" r:id="rId41"/>
    <p:sldId id="289" r:id="rId42"/>
    <p:sldId id="290" r:id="rId43"/>
    <p:sldId id="291" r:id="rId44"/>
    <p:sldId id="292" r:id="rId45"/>
    <p:sldId id="293" r:id="rId46"/>
    <p:sldId id="301" r:id="rId4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44" autoAdjust="0"/>
    <p:restoredTop sz="94660"/>
  </p:normalViewPr>
  <p:slideViewPr>
    <p:cSldViewPr snapToGrid="0">
      <p:cViewPr varScale="1">
        <p:scale>
          <a:sx n="42" d="100"/>
          <a:sy n="42" d="100"/>
        </p:scale>
        <p:origin x="94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PH"/>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0629DB-65EE-4C82-8FA9-4997BB40BCCF}" type="datetimeFigureOut">
              <a:rPr lang="en-PH" smtClean="0"/>
              <a:t>15/11/2016</a:t>
            </a:fld>
            <a:endParaRPr lang="en-PH"/>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PH"/>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PH"/>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PH"/>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1FB3C0-AB0A-4F73-998E-805CCDD11BAD}" type="slidenum">
              <a:rPr lang="en-PH" smtClean="0"/>
              <a:t>‹#›</a:t>
            </a:fld>
            <a:endParaRPr lang="en-PH"/>
          </a:p>
        </p:txBody>
      </p:sp>
    </p:spTree>
    <p:extLst>
      <p:ext uri="{BB962C8B-B14F-4D97-AF65-F5344CB8AC3E}">
        <p14:creationId xmlns:p14="http://schemas.microsoft.com/office/powerpoint/2010/main" val="8883121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PH" sz="1200" b="1" dirty="0" smtClean="0">
                <a:solidFill>
                  <a:srgbClr val="000000"/>
                </a:solidFill>
                <a:effectLst/>
                <a:latin typeface="Arial" panose="020B0604020202020204" pitchFamily="34" charset="0"/>
                <a:ea typeface="Calibri" panose="020F0502020204030204" pitchFamily="34" charset="0"/>
              </a:rPr>
              <a:t> </a:t>
            </a:r>
            <a:r>
              <a:rPr lang="en-PH" sz="1200" dirty="0" smtClean="0">
                <a:solidFill>
                  <a:srgbClr val="000000"/>
                </a:solidFill>
                <a:effectLst/>
                <a:latin typeface="Arial" panose="020B0604020202020204" pitchFamily="34" charset="0"/>
                <a:ea typeface="Calibri" panose="020F0502020204030204" pitchFamily="34" charset="0"/>
              </a:rPr>
              <a:t>RA No. 9337 incorporated other reform measures that were devised to plug the leaks in the existing VAT system. These include the 70% cap on input VAT, the spreading of the input VAT claim on capital goods which exceeds Php1 million (net of VAT component) to 5 years, the removal of the 1.5% presumptive input VAT on public works contractors, and the imposition of a uniform 5% final withholding VAT on government purchases of goods, services and public works contracts. These reform measures were enacted to strengthen the government’s cash flow and to simplify the VAT administration as well. </a:t>
            </a:r>
          </a:p>
          <a:p>
            <a:endParaRPr lang="en-PH" sz="1200" dirty="0" smtClean="0">
              <a:solidFill>
                <a:srgbClr val="000000"/>
              </a:solidFill>
              <a:effectLst/>
              <a:latin typeface="Arial" panose="020B0604020202020204" pitchFamily="34" charset="0"/>
            </a:endParaRPr>
          </a:p>
          <a:p>
            <a:pPr indent="457200" algn="just">
              <a:spcAft>
                <a:spcPts val="0"/>
              </a:spcAft>
            </a:pPr>
            <a:r>
              <a:rPr lang="en-PH" sz="1200" dirty="0" smtClean="0">
                <a:solidFill>
                  <a:srgbClr val="000000"/>
                </a:solidFill>
                <a:effectLst/>
                <a:latin typeface="Arial" panose="020B0604020202020204" pitchFamily="34" charset="0"/>
                <a:ea typeface="Calibri" panose="020F0502020204030204" pitchFamily="34" charset="0"/>
              </a:rPr>
              <a:t>A number of mitigating measures were also included in the VAT reform package to cushion or minimize its impact on consumers of goods/services. In particular, the excise taxes on kerosene, diesel and bunker fuel oil were reduced to P0.00 per liter; the franchise tax on power distribution and domestic airlines, and common carriers tax on domestic shipping were removed; the presumptive input VAT on agro-processors was increased from 1.5% to 4%; and the marginal threshold exempt from VAT was raised from Php750,000 to Php1.5 million7 per annum, and sale of house and lot and other residential dwellings from Php1.5 million to Php2.5 million.</a:t>
            </a:r>
            <a:endParaRPr lang="en-PH" sz="1800" dirty="0" smtClean="0">
              <a:solidFill>
                <a:srgbClr val="000000"/>
              </a:solidFill>
              <a:effectLst/>
              <a:latin typeface="Times New Roman" panose="02020603050405020304" pitchFamily="18" charset="0"/>
              <a:ea typeface="Calibri" panose="020F0502020204030204" pitchFamily="34" charset="0"/>
            </a:endParaRPr>
          </a:p>
          <a:p>
            <a:endParaRPr lang="en-PH" dirty="0"/>
          </a:p>
        </p:txBody>
      </p:sp>
      <p:sp>
        <p:nvSpPr>
          <p:cNvPr id="4" name="Slide Number Placeholder 3"/>
          <p:cNvSpPr>
            <a:spLocks noGrp="1"/>
          </p:cNvSpPr>
          <p:nvPr>
            <p:ph type="sldNum" sz="quarter" idx="10"/>
          </p:nvPr>
        </p:nvSpPr>
        <p:spPr/>
        <p:txBody>
          <a:bodyPr/>
          <a:lstStyle/>
          <a:p>
            <a:fld id="{661FB3C0-AB0A-4F73-998E-805CCDD11BAD}" type="slidenum">
              <a:rPr lang="en-PH" smtClean="0"/>
              <a:t>11</a:t>
            </a:fld>
            <a:endParaRPr lang="en-PH"/>
          </a:p>
        </p:txBody>
      </p:sp>
    </p:spTree>
    <p:extLst>
      <p:ext uri="{BB962C8B-B14F-4D97-AF65-F5344CB8AC3E}">
        <p14:creationId xmlns:p14="http://schemas.microsoft.com/office/powerpoint/2010/main" val="1092309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effectLst/>
                <a:latin typeface="Arial" panose="020B0604020202020204" pitchFamily="34" charset="0"/>
                <a:ea typeface="Calibri" panose="020F0502020204030204" pitchFamily="34" charset="0"/>
              </a:rPr>
              <a:t>In this regard, the share of LGUs from VAT is 20% of the 50% VAT collections in excess of the increase in collections for the immediately preceding year per Section 283 of the NIRC of 1997, as amended. Consequently, total BIR VAT collection in 2006 or the full implementation of RVAT is higher by 60.4% as compared to 2005. This resulted to P380 million share of LGUs from VAT or higher by almost 476% as compared to their previous year’s share</a:t>
            </a:r>
          </a:p>
          <a:p>
            <a:r>
              <a:rPr lang="en-US" sz="1200" dirty="0" smtClean="0">
                <a:effectLst/>
                <a:latin typeface="Arial" panose="020B0604020202020204" pitchFamily="34" charset="0"/>
                <a:ea typeface="Calibri" panose="020F0502020204030204" pitchFamily="34" charset="0"/>
              </a:rPr>
              <a:t>It should be noted, however, that the share of LGUs from the incremental VAT collections only accrues to the city or municipality where such taxes are collected and is allocated in accordance with the rule on the situs of the local business tax per Section 150 of the Local Government Code. Thus, the share may not be consistent and there are instances when some LGUs failed to avail of the said share because of complicated procedures involved in adopting the rule of situs of the local business tax, not to mention the absence of computer linkages in the VAT payment stations that makes it difficult for the BIR to monitor and verify the accuracy of the LGU’s share from the gross receipts of business taxpayers maintaining branches, plants/plantations or factories in different localities.20 Hence, only LGUs with incremental collection, with less complicated procedures in determining the situs of the local business tax and with computer linkages in the VAT payment system benefit from the said provision</a:t>
            </a:r>
            <a:endParaRPr lang="en-PH" dirty="0"/>
          </a:p>
        </p:txBody>
      </p:sp>
      <p:sp>
        <p:nvSpPr>
          <p:cNvPr id="4" name="Slide Number Placeholder 3"/>
          <p:cNvSpPr>
            <a:spLocks noGrp="1"/>
          </p:cNvSpPr>
          <p:nvPr>
            <p:ph type="sldNum" sz="quarter" idx="10"/>
          </p:nvPr>
        </p:nvSpPr>
        <p:spPr/>
        <p:txBody>
          <a:bodyPr/>
          <a:lstStyle/>
          <a:p>
            <a:fld id="{661FB3C0-AB0A-4F73-998E-805CCDD11BAD}" type="slidenum">
              <a:rPr lang="en-PH" smtClean="0"/>
              <a:t>25</a:t>
            </a:fld>
            <a:endParaRPr lang="en-PH"/>
          </a:p>
        </p:txBody>
      </p:sp>
    </p:spTree>
    <p:extLst>
      <p:ext uri="{BB962C8B-B14F-4D97-AF65-F5344CB8AC3E}">
        <p14:creationId xmlns:p14="http://schemas.microsoft.com/office/powerpoint/2010/main" val="10080390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457200" algn="just">
              <a:spcAft>
                <a:spcPts val="0"/>
              </a:spcAft>
            </a:pPr>
            <a:r>
              <a:rPr lang="en-PH" sz="1200" dirty="0" smtClean="0">
                <a:solidFill>
                  <a:srgbClr val="000000"/>
                </a:solidFill>
                <a:effectLst/>
                <a:latin typeface="Arial" panose="020B0604020202020204" pitchFamily="34" charset="0"/>
                <a:ea typeface="Calibri" panose="020F0502020204030204" pitchFamily="34" charset="0"/>
              </a:rPr>
              <a:t>RA No. 9337 introduced non-VAT reforms. For instance, it increased the corporate income tax rate from 32% to 35% but later reduced to 30% effective January 1, 2009. It also removed the income tax exemption of government-owned or controlled corporations (GOCCs) and instrumentalities except the Government Service and Insurance System (GSIS), Social Security System (SSS), Philippine Health Insurance Corporation (PHIC) and the Philippine Charity Sweepstakes Office (PCSO). Furthermore, the gross receipt tax on royalties, rentals of property, real or personal, profits from exchange and all other items treated as gross income of banks and non-bank financial intermediaries was increased from 5% to 7%. The rationale for these provisions is to share the tax burden between individuals and corporations considering that the VAT is ultimately shouldered by the consumers. </a:t>
            </a:r>
            <a:endParaRPr lang="en-PH" sz="1800" dirty="0" smtClean="0">
              <a:solidFill>
                <a:srgbClr val="000000"/>
              </a:solidFill>
              <a:effectLst/>
              <a:latin typeface="Times New Roman" panose="02020603050405020304" pitchFamily="18" charset="0"/>
              <a:ea typeface="Calibri" panose="020F0502020204030204" pitchFamily="34" charset="0"/>
            </a:endParaRPr>
          </a:p>
          <a:p>
            <a:pPr indent="457200" algn="just">
              <a:spcAft>
                <a:spcPts val="0"/>
              </a:spcAft>
            </a:pPr>
            <a:r>
              <a:rPr lang="en-PH" sz="1200" dirty="0" smtClean="0">
                <a:solidFill>
                  <a:srgbClr val="000000"/>
                </a:solidFill>
                <a:effectLst/>
                <a:latin typeface="Arial" panose="020B0604020202020204" pitchFamily="34" charset="0"/>
                <a:ea typeface="Calibri" panose="020F0502020204030204" pitchFamily="34" charset="0"/>
              </a:rPr>
              <a:t>The regular income tax rate for both domestic and foreign corporations has been increased to 35%. Another major change is the withdrawal of exemption from VAT of some crucial industries engaged in the sale or supply of electricity, coal and natural gas, and petroleum products. These industries are now subject to VAT.</a:t>
            </a:r>
            <a:endParaRPr lang="en-PH" sz="1800" dirty="0" smtClean="0">
              <a:solidFill>
                <a:srgbClr val="000000"/>
              </a:solidFill>
              <a:effectLst/>
              <a:latin typeface="Times New Roman" panose="02020603050405020304" pitchFamily="18" charset="0"/>
              <a:ea typeface="Calibri" panose="020F0502020204030204" pitchFamily="34" charset="0"/>
            </a:endParaRPr>
          </a:p>
          <a:p>
            <a:pPr indent="457200" algn="just">
              <a:spcAft>
                <a:spcPts val="0"/>
              </a:spcAft>
            </a:pPr>
            <a:r>
              <a:rPr lang="en-PH" sz="1200" dirty="0" smtClean="0">
                <a:solidFill>
                  <a:srgbClr val="000000"/>
                </a:solidFill>
                <a:effectLst/>
                <a:latin typeface="Arial" panose="020B0604020202020204" pitchFamily="34" charset="0"/>
                <a:ea typeface="Calibri" panose="020F0502020204030204" pitchFamily="34" charset="0"/>
              </a:rPr>
              <a:t>It is, likewise, interesting to highlight that the services of doctors of medicine and lawyers are no longer VAT exempt. </a:t>
            </a:r>
          </a:p>
          <a:p>
            <a:pPr indent="457200" algn="just">
              <a:spcAft>
                <a:spcPts val="0"/>
              </a:spcAft>
            </a:pPr>
            <a:r>
              <a:rPr lang="en-US" sz="1800" dirty="0" smtClean="0">
                <a:effectLst/>
                <a:latin typeface="Arial" panose="020B0604020202020204" pitchFamily="34" charset="0"/>
                <a:ea typeface="Calibri" panose="020F0502020204030204" pitchFamily="34" charset="0"/>
              </a:rPr>
              <a:t>Another important provision is on the claim for input tax on capital goods (whose acquisition cost, net of VAT, exceeds Php1.0 million) spread out evenly over 60- months or their useful life, whichever is shorter. Other changes include the withdrawal of the option to apply for refund/tax credit certificate of capital goods and the limitation on credibility of input VAT including those carried over from previous quarters) of up to 70% of the output VAT per quarter</a:t>
            </a:r>
            <a:endParaRPr lang="en-PH" sz="1800" dirty="0" smtClean="0">
              <a:solidFill>
                <a:srgbClr val="000000"/>
              </a:solidFill>
              <a:effectLst/>
              <a:latin typeface="Times New Roman" panose="02020603050405020304" pitchFamily="18" charset="0"/>
              <a:ea typeface="Calibri" panose="020F0502020204030204" pitchFamily="34" charset="0"/>
            </a:endParaRPr>
          </a:p>
          <a:p>
            <a:endParaRPr lang="en-PH" dirty="0"/>
          </a:p>
        </p:txBody>
      </p:sp>
      <p:sp>
        <p:nvSpPr>
          <p:cNvPr id="4" name="Slide Number Placeholder 3"/>
          <p:cNvSpPr>
            <a:spLocks noGrp="1"/>
          </p:cNvSpPr>
          <p:nvPr>
            <p:ph type="sldNum" sz="quarter" idx="10"/>
          </p:nvPr>
        </p:nvSpPr>
        <p:spPr/>
        <p:txBody>
          <a:bodyPr/>
          <a:lstStyle/>
          <a:p>
            <a:fld id="{661FB3C0-AB0A-4F73-998E-805CCDD11BAD}" type="slidenum">
              <a:rPr lang="en-PH" smtClean="0"/>
              <a:t>14</a:t>
            </a:fld>
            <a:endParaRPr lang="en-PH"/>
          </a:p>
        </p:txBody>
      </p:sp>
    </p:spTree>
    <p:extLst>
      <p:ext uri="{BB962C8B-B14F-4D97-AF65-F5344CB8AC3E}">
        <p14:creationId xmlns:p14="http://schemas.microsoft.com/office/powerpoint/2010/main" val="16808675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457200" algn="just">
              <a:spcAft>
                <a:spcPts val="0"/>
              </a:spcAft>
            </a:pPr>
            <a:r>
              <a:rPr lang="en-PH" sz="1200" dirty="0" smtClean="0">
                <a:solidFill>
                  <a:srgbClr val="000000"/>
                </a:solidFill>
                <a:effectLst/>
                <a:latin typeface="Arial" panose="020B0604020202020204" pitchFamily="34" charset="0"/>
                <a:ea typeface="Calibri" panose="020F0502020204030204" pitchFamily="34" charset="0"/>
              </a:rPr>
              <a:t>Another major change is the withdrawal of exemption from VAT of some crucial industries engaged in the sale or supply of electricity, coal and natural gas, and petroleum products. These industries are now subject to VAT.</a:t>
            </a:r>
            <a:endParaRPr lang="en-PH" sz="1800" dirty="0" smtClean="0">
              <a:solidFill>
                <a:srgbClr val="000000"/>
              </a:solidFill>
              <a:effectLst/>
              <a:latin typeface="Times New Roman" panose="02020603050405020304" pitchFamily="18" charset="0"/>
              <a:ea typeface="Calibri" panose="020F0502020204030204" pitchFamily="34" charset="0"/>
            </a:endParaRPr>
          </a:p>
          <a:p>
            <a:r>
              <a:rPr lang="en-US" sz="1200" dirty="0" smtClean="0">
                <a:effectLst/>
                <a:latin typeface="Arial" panose="020B0604020202020204" pitchFamily="34" charset="0"/>
                <a:ea typeface="Calibri" panose="020F0502020204030204" pitchFamily="34" charset="0"/>
              </a:rPr>
              <a:t>It is, likewise, interesting to highlight that the services of doctors of medicine and lawyers are no longer VAT exempt.</a:t>
            </a:r>
          </a:p>
          <a:p>
            <a:endParaRPr lang="en-US" sz="1200" dirty="0" smtClean="0">
              <a:effectLst/>
              <a:latin typeface="Arial" panose="020B0604020202020204" pitchFamily="34" charset="0"/>
            </a:endParaRPr>
          </a:p>
          <a:p>
            <a:r>
              <a:rPr lang="en-US" sz="1200" dirty="0" smtClean="0">
                <a:effectLst/>
                <a:latin typeface="Arial" panose="020B0604020202020204" pitchFamily="34" charset="0"/>
                <a:ea typeface="Calibri" panose="020F0502020204030204" pitchFamily="34" charset="0"/>
              </a:rPr>
              <a:t>Transport of passenger or cargo by sea or sea vessels from the Philippines to a foreign country as well as importation of fuel, goods, and supplies by persons engaged in international shipping or air transport operations are now either VAT zero rated or VAT exempt. However, transport of passengers within the Philippines by the air and sea is now subject to VAT. Meanwhile, the 3% common carriers tax and VAT, respectively, were imposed on the transport of passengers and cargoes.</a:t>
            </a:r>
            <a:endParaRPr lang="en-PH" dirty="0"/>
          </a:p>
        </p:txBody>
      </p:sp>
      <p:sp>
        <p:nvSpPr>
          <p:cNvPr id="4" name="Slide Number Placeholder 3"/>
          <p:cNvSpPr>
            <a:spLocks noGrp="1"/>
          </p:cNvSpPr>
          <p:nvPr>
            <p:ph type="sldNum" sz="quarter" idx="10"/>
          </p:nvPr>
        </p:nvSpPr>
        <p:spPr/>
        <p:txBody>
          <a:bodyPr/>
          <a:lstStyle/>
          <a:p>
            <a:fld id="{661FB3C0-AB0A-4F73-998E-805CCDD11BAD}" type="slidenum">
              <a:rPr lang="en-PH" smtClean="0"/>
              <a:t>15</a:t>
            </a:fld>
            <a:endParaRPr lang="en-PH"/>
          </a:p>
        </p:txBody>
      </p:sp>
    </p:spTree>
    <p:extLst>
      <p:ext uri="{BB962C8B-B14F-4D97-AF65-F5344CB8AC3E}">
        <p14:creationId xmlns:p14="http://schemas.microsoft.com/office/powerpoint/2010/main" val="25574959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457200" algn="just">
              <a:spcAft>
                <a:spcPts val="0"/>
              </a:spcAft>
            </a:pPr>
            <a:r>
              <a:rPr lang="en-PH" sz="1200" dirty="0" smtClean="0">
                <a:solidFill>
                  <a:srgbClr val="000000"/>
                </a:solidFill>
                <a:effectLst/>
                <a:latin typeface="Arial" panose="020B0604020202020204" pitchFamily="34" charset="0"/>
                <a:ea typeface="Calibri" panose="020F0502020204030204" pitchFamily="34" charset="0"/>
              </a:rPr>
              <a:t>Aggregate VAT revenues more than doubled from Php156.67 billion in 2005 (pre-RA No. 9337 regime) to Php330.78 billion in 2010. There was a sharp increase in VAT collection of both the BIR (60.42%) and the BOC (72.74%) in 2006, which was attributable to the first full year implementation of RA No. 9337, and the increase from 10% to 12% of the VAT rate.</a:t>
            </a:r>
            <a:endParaRPr lang="en-PH" sz="1800" dirty="0" smtClean="0">
              <a:solidFill>
                <a:srgbClr val="000000"/>
              </a:solidFill>
              <a:effectLst/>
              <a:latin typeface="Times New Roman" panose="02020603050405020304" pitchFamily="18" charset="0"/>
              <a:ea typeface="Calibri" panose="020F0502020204030204" pitchFamily="34" charset="0"/>
            </a:endParaRPr>
          </a:p>
          <a:p>
            <a:pPr indent="457200" algn="just">
              <a:spcAft>
                <a:spcPts val="0"/>
              </a:spcAft>
            </a:pPr>
            <a:r>
              <a:rPr lang="en-PH" sz="1200" dirty="0" smtClean="0">
                <a:solidFill>
                  <a:srgbClr val="000000"/>
                </a:solidFill>
                <a:effectLst/>
                <a:latin typeface="Arial" panose="020B0604020202020204" pitchFamily="34" charset="0"/>
                <a:ea typeface="Calibri" panose="020F0502020204030204" pitchFamily="34" charset="0"/>
              </a:rPr>
              <a:t>Specifically, the BIR VAT revenue showed an upward trend from Php80.22 billion in 2004 to Php173.28 billion in 2010 except for 2008 when collection dropped by 3.23% from the previous year’s collection. The decline was traced to the increased input tax claims by importers and taxpayers with capital expenditures of more than Php1 million in 2007, and other non-recurring transactions such as privatization, audit/assessment, closures, etc., of about 8% of the total VAT collected.</a:t>
            </a:r>
            <a:endParaRPr lang="en-PH" sz="1800" dirty="0" smtClean="0">
              <a:solidFill>
                <a:srgbClr val="000000"/>
              </a:solidFill>
              <a:effectLst/>
              <a:latin typeface="Times New Roman" panose="02020603050405020304" pitchFamily="18" charset="0"/>
              <a:ea typeface="Calibri" panose="020F0502020204030204" pitchFamily="34" charset="0"/>
            </a:endParaRPr>
          </a:p>
          <a:p>
            <a:pPr indent="457200" algn="just">
              <a:spcAft>
                <a:spcPts val="0"/>
              </a:spcAft>
            </a:pPr>
            <a:r>
              <a:rPr lang="en-PH" sz="1200" dirty="0" smtClean="0">
                <a:solidFill>
                  <a:srgbClr val="000000"/>
                </a:solidFill>
                <a:effectLst/>
                <a:latin typeface="Arial" panose="020B0604020202020204" pitchFamily="34" charset="0"/>
                <a:ea typeface="Calibri" panose="020F0502020204030204" pitchFamily="34" charset="0"/>
              </a:rPr>
              <a:t>Likewise, the Bureau of Customs’ (BOC) VAT revenue steadily grew from Php58.88 billion in 2004 to Php157.50 billion in 2010 except for the 14.35% drop in collection in 2009. The decline was due to the reduction in the value of imports by 20.04% specifically the lower crude oil imports; the stronger peso and lower tax payment by the government through the tax expenditure fund (TEF).</a:t>
            </a:r>
            <a:endParaRPr lang="en-PH" sz="1800" dirty="0" smtClean="0">
              <a:solidFill>
                <a:srgbClr val="000000"/>
              </a:solidFill>
              <a:effectLst/>
              <a:latin typeface="Times New Roman" panose="02020603050405020304" pitchFamily="18" charset="0"/>
              <a:ea typeface="Calibri" panose="020F0502020204030204" pitchFamily="34" charset="0"/>
            </a:endParaRPr>
          </a:p>
          <a:p>
            <a:r>
              <a:rPr lang="en-US" sz="1200" dirty="0" smtClean="0">
                <a:effectLst/>
                <a:latin typeface="Arial" panose="020B0604020202020204" pitchFamily="34" charset="0"/>
                <a:ea typeface="Calibri" panose="020F0502020204030204" pitchFamily="34" charset="0"/>
              </a:rPr>
              <a:t>It is noted that since the full implementation of RA No. 9337 in 2006, the share of VAT to total tax revenue significantly increased from a 22% - 23% level to a range of 28% to 30%. Hence, the passage of RA No. 9337 (i.e. broadened tax base, increased rate and the 70% cap on input VAT in 2005) has proven to be an effective revenue generating measure</a:t>
            </a:r>
            <a:endParaRPr lang="en-PH" dirty="0"/>
          </a:p>
        </p:txBody>
      </p:sp>
      <p:sp>
        <p:nvSpPr>
          <p:cNvPr id="4" name="Slide Number Placeholder 3"/>
          <p:cNvSpPr>
            <a:spLocks noGrp="1"/>
          </p:cNvSpPr>
          <p:nvPr>
            <p:ph type="sldNum" sz="quarter" idx="10"/>
          </p:nvPr>
        </p:nvSpPr>
        <p:spPr/>
        <p:txBody>
          <a:bodyPr/>
          <a:lstStyle/>
          <a:p>
            <a:fld id="{661FB3C0-AB0A-4F73-998E-805CCDD11BAD}" type="slidenum">
              <a:rPr lang="en-PH" smtClean="0"/>
              <a:t>18</a:t>
            </a:fld>
            <a:endParaRPr lang="en-PH"/>
          </a:p>
        </p:txBody>
      </p:sp>
    </p:spTree>
    <p:extLst>
      <p:ext uri="{BB962C8B-B14F-4D97-AF65-F5344CB8AC3E}">
        <p14:creationId xmlns:p14="http://schemas.microsoft.com/office/powerpoint/2010/main" val="30000980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457200" algn="just">
              <a:spcAft>
                <a:spcPts val="0"/>
              </a:spcAft>
            </a:pPr>
            <a:r>
              <a:rPr lang="en-PH" sz="1200" dirty="0" smtClean="0">
                <a:solidFill>
                  <a:srgbClr val="000000"/>
                </a:solidFill>
                <a:effectLst/>
                <a:latin typeface="Arial" panose="020B0604020202020204" pitchFamily="34" charset="0"/>
                <a:ea typeface="Calibri" panose="020F0502020204030204" pitchFamily="34" charset="0"/>
              </a:rPr>
              <a:t>It is noted that since the full implementation of RA No. 9337 in 2006, the share of VAT to total tax revenue significantly increased from a 22% - 23% level to a range of 28% to 30%. Hence, the passage of RA No. 9337 (i.e. broadened tax base, increased rate and the 70% cap on input VAT in 2005) has proven to be an effective revenue generating measure.</a:t>
            </a:r>
          </a:p>
          <a:p>
            <a:pPr indent="457200" algn="just">
              <a:spcAft>
                <a:spcPts val="0"/>
              </a:spcAft>
            </a:pPr>
            <a:endParaRPr lang="en-PH" sz="1800" dirty="0" smtClean="0">
              <a:solidFill>
                <a:srgbClr val="000000"/>
              </a:solidFill>
              <a:effectLst/>
              <a:latin typeface="Times New Roman" panose="02020603050405020304" pitchFamily="18" charset="0"/>
              <a:ea typeface="Calibri" panose="020F0502020204030204" pitchFamily="34" charset="0"/>
            </a:endParaRPr>
          </a:p>
          <a:p>
            <a:pPr indent="457200" algn="just">
              <a:spcAft>
                <a:spcPts val="0"/>
              </a:spcAft>
            </a:pPr>
            <a:r>
              <a:rPr lang="en-PH" sz="1200" dirty="0" smtClean="0">
                <a:solidFill>
                  <a:srgbClr val="000000"/>
                </a:solidFill>
                <a:effectLst/>
                <a:latin typeface="Arial" panose="020B0604020202020204" pitchFamily="34" charset="0"/>
                <a:ea typeface="Calibri" panose="020F0502020204030204" pitchFamily="34" charset="0"/>
              </a:rPr>
              <a:t> </a:t>
            </a:r>
            <a:endParaRPr lang="en-PH" sz="1800" dirty="0" smtClean="0">
              <a:solidFill>
                <a:srgbClr val="000000"/>
              </a:solidFill>
              <a:effectLst/>
              <a:latin typeface="Times New Roman" panose="02020603050405020304" pitchFamily="18" charset="0"/>
              <a:ea typeface="Calibri" panose="020F0502020204030204" pitchFamily="34" charset="0"/>
            </a:endParaRPr>
          </a:p>
          <a:p>
            <a:endParaRPr lang="en-PH" dirty="0"/>
          </a:p>
        </p:txBody>
      </p:sp>
      <p:sp>
        <p:nvSpPr>
          <p:cNvPr id="4" name="Slide Number Placeholder 3"/>
          <p:cNvSpPr>
            <a:spLocks noGrp="1"/>
          </p:cNvSpPr>
          <p:nvPr>
            <p:ph type="sldNum" sz="quarter" idx="10"/>
          </p:nvPr>
        </p:nvSpPr>
        <p:spPr/>
        <p:txBody>
          <a:bodyPr/>
          <a:lstStyle/>
          <a:p>
            <a:fld id="{661FB3C0-AB0A-4F73-998E-805CCDD11BAD}" type="slidenum">
              <a:rPr lang="en-PH" smtClean="0"/>
              <a:t>19</a:t>
            </a:fld>
            <a:endParaRPr lang="en-PH"/>
          </a:p>
        </p:txBody>
      </p:sp>
    </p:spTree>
    <p:extLst>
      <p:ext uri="{BB962C8B-B14F-4D97-AF65-F5344CB8AC3E}">
        <p14:creationId xmlns:p14="http://schemas.microsoft.com/office/powerpoint/2010/main" val="39058540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457200" algn="just">
              <a:spcAft>
                <a:spcPts val="0"/>
              </a:spcAft>
            </a:pPr>
            <a:r>
              <a:rPr lang="en-PH" sz="1200" dirty="0" smtClean="0">
                <a:solidFill>
                  <a:srgbClr val="000000"/>
                </a:solidFill>
                <a:effectLst/>
                <a:latin typeface="Arial" panose="020B0604020202020204" pitchFamily="34" charset="0"/>
                <a:ea typeface="Calibri" panose="020F0502020204030204" pitchFamily="34" charset="0"/>
              </a:rPr>
              <a:t>Using the GDP as the VAT base, the ratio is known as VAT efficiency ratio or sometimes called VAT productivity. On the other hand, using the aggregate consumption expenditures as the VAT base, the ratio is known as Consumption Efficiency Ratio or simply C-Efficiency. An efficiency ratio of 100% is an indicator of a very good VAT system while a low ratio is typically taken as </a:t>
            </a:r>
            <a:r>
              <a:rPr lang="en-PH" sz="1200" i="1" dirty="0" smtClean="0">
                <a:solidFill>
                  <a:srgbClr val="000000"/>
                </a:solidFill>
                <a:effectLst/>
                <a:latin typeface="Arial" panose="020B0604020202020204" pitchFamily="34" charset="0"/>
                <a:ea typeface="Calibri" panose="020F0502020204030204" pitchFamily="34" charset="0"/>
              </a:rPr>
              <a:t>prima facie </a:t>
            </a:r>
            <a:r>
              <a:rPr lang="en-PH" sz="1200" dirty="0" smtClean="0">
                <a:solidFill>
                  <a:srgbClr val="000000"/>
                </a:solidFill>
                <a:effectLst/>
                <a:latin typeface="Arial" panose="020B0604020202020204" pitchFamily="34" charset="0"/>
                <a:ea typeface="Calibri" panose="020F0502020204030204" pitchFamily="34" charset="0"/>
              </a:rPr>
              <a:t>evidence of erosion either by exemption and zero-rating or by imperfect enforcement.</a:t>
            </a:r>
            <a:endParaRPr lang="en-PH" sz="1800" dirty="0" smtClean="0">
              <a:solidFill>
                <a:srgbClr val="000000"/>
              </a:solidFill>
              <a:effectLst/>
              <a:latin typeface="Times New Roman" panose="02020603050405020304" pitchFamily="18" charset="0"/>
              <a:ea typeface="Calibri" panose="020F0502020204030204" pitchFamily="34" charset="0"/>
            </a:endParaRPr>
          </a:p>
          <a:p>
            <a:pPr indent="457200" algn="just">
              <a:spcAft>
                <a:spcPts val="0"/>
              </a:spcAft>
            </a:pPr>
            <a:r>
              <a:rPr lang="en-PH" sz="1200" dirty="0" smtClean="0">
                <a:solidFill>
                  <a:srgbClr val="000000"/>
                </a:solidFill>
                <a:effectLst/>
                <a:latin typeface="Arial" panose="020B0604020202020204" pitchFamily="34" charset="0"/>
                <a:ea typeface="Calibri" panose="020F0502020204030204" pitchFamily="34" charset="0"/>
              </a:rPr>
              <a:t>In 2004 and 2005, the ratio of VAT to GDP was 2.86% and 2.88% respectively. Starting 2006, it went up to 4.31%; however, declining rates were noted in the succeeding years. Moreover, prior to RA No. 9337, the VAT efficiency ratio was about 29% using GDP as the VAT base. Since its full implementation in 2006, the VAT efficiency ratio improved to almost 36% although it continuously declined over the years until it reached about 32% in 2010. In the case of VAT efficiency with respect to aggregate consumption or C-efficiency ratio, a similar pattern is observed during the period under review. </a:t>
            </a:r>
            <a:endParaRPr lang="en-PH" sz="1800" dirty="0" smtClean="0">
              <a:solidFill>
                <a:srgbClr val="000000"/>
              </a:solidFill>
              <a:effectLst/>
              <a:latin typeface="Times New Roman" panose="02020603050405020304" pitchFamily="18" charset="0"/>
              <a:ea typeface="Calibri" panose="020F0502020204030204" pitchFamily="34" charset="0"/>
            </a:endParaRPr>
          </a:p>
          <a:p>
            <a:pPr indent="457200" algn="just">
              <a:spcAft>
                <a:spcPts val="0"/>
              </a:spcAft>
            </a:pPr>
            <a:r>
              <a:rPr lang="en-PH" sz="1200" dirty="0" smtClean="0">
                <a:solidFill>
                  <a:srgbClr val="000000"/>
                </a:solidFill>
                <a:effectLst/>
                <a:latin typeface="Arial" panose="020B0604020202020204" pitchFamily="34" charset="0"/>
                <a:ea typeface="Calibri" panose="020F0502020204030204" pitchFamily="34" charset="0"/>
              </a:rPr>
              <a:t>The possible reasons for the decline can be attributed to the complicated tax administration of the VAT and the broken VAT chain brought about by the passage of certain measures which have negatively affected the flow of potential revenue from the VAT such as the abolition of the 70% cap and the passage of the National Grid Corporation of the Philippines Franchise, the Cooperative Code of 2008, and the Expanded Senior Citizens Act of 2010, as well as the effects of the global financial crisis.</a:t>
            </a:r>
            <a:endParaRPr lang="en-PH" sz="1800" dirty="0" smtClean="0">
              <a:solidFill>
                <a:srgbClr val="000000"/>
              </a:solidFill>
              <a:effectLst/>
              <a:latin typeface="Times New Roman" panose="02020603050405020304" pitchFamily="18" charset="0"/>
              <a:ea typeface="Calibri" panose="020F0502020204030204" pitchFamily="34" charset="0"/>
            </a:endParaRPr>
          </a:p>
          <a:p>
            <a:pPr indent="457200" algn="just">
              <a:spcAft>
                <a:spcPts val="0"/>
              </a:spcAft>
            </a:pPr>
            <a:r>
              <a:rPr lang="en-PH" sz="1200" dirty="0" smtClean="0">
                <a:solidFill>
                  <a:srgbClr val="000000"/>
                </a:solidFill>
                <a:effectLst/>
                <a:latin typeface="Arial" panose="020B0604020202020204" pitchFamily="34" charset="0"/>
                <a:ea typeface="Calibri" panose="020F0502020204030204" pitchFamily="34" charset="0"/>
              </a:rPr>
              <a:t>It is worth noting that the average VAT efficiency and C-efficiency ratios in Asia and the Pacific region are 35% and 58%16 respectively while Keen (2011)17 pointed out that the average C-efficiency ratio on advanced and emerging markets is 50% although big variations were noted. On the other hand, the New Zealand Goods and Services Tax (GST), which is often held as a model VAT, has efficiency ratio of 65%. Hence, the Philippines’ VAT efficiency and C-efficiency ratios are still below the Asia and the Pacific average and far from New Zealand’s ratios. </a:t>
            </a:r>
            <a:endParaRPr lang="en-PH" sz="1800" dirty="0" smtClean="0">
              <a:solidFill>
                <a:srgbClr val="000000"/>
              </a:solidFill>
              <a:effectLst/>
              <a:latin typeface="Times New Roman" panose="02020603050405020304" pitchFamily="18" charset="0"/>
              <a:ea typeface="Calibri" panose="020F0502020204030204" pitchFamily="34" charset="0"/>
            </a:endParaRPr>
          </a:p>
          <a:p>
            <a:pPr indent="457200" algn="just">
              <a:spcAft>
                <a:spcPts val="0"/>
              </a:spcAft>
            </a:pPr>
            <a:r>
              <a:rPr lang="en-PH" sz="1200" dirty="0" smtClean="0">
                <a:solidFill>
                  <a:srgbClr val="000000"/>
                </a:solidFill>
                <a:effectLst/>
                <a:latin typeface="Arial" panose="020B0604020202020204" pitchFamily="34" charset="0"/>
                <a:ea typeface="Calibri" panose="020F0502020204030204" pitchFamily="34" charset="0"/>
              </a:rPr>
              <a:t>The BOC VAT on imports steadily grew from 2004 to 2010 except for 2009, which fell by 14.35%. The ratio of VAT on imports to total value of imports was higher after RA No. 9337 i.e. from 3.59% in 2004 to 6.50% and 6.67% in 2006 and 2007. The VAT efficiency ratio similarly increased from 35.94% in 2004 to 54.20% in 2006 and 55.62% in 2007. However, declining efficiency ratios were recorded beginning 2008 except for a slight increase in 2009.</a:t>
            </a:r>
            <a:endParaRPr lang="en-PH" sz="1800" dirty="0" smtClean="0">
              <a:solidFill>
                <a:srgbClr val="000000"/>
              </a:solidFill>
              <a:effectLst/>
              <a:latin typeface="Times New Roman" panose="02020603050405020304" pitchFamily="18" charset="0"/>
              <a:ea typeface="Calibri" panose="020F0502020204030204" pitchFamily="34" charset="0"/>
            </a:endParaRPr>
          </a:p>
          <a:p>
            <a:pPr indent="457200" algn="just">
              <a:spcAft>
                <a:spcPts val="0"/>
              </a:spcAft>
            </a:pPr>
            <a:r>
              <a:rPr lang="en-PH" sz="1200" dirty="0" smtClean="0">
                <a:solidFill>
                  <a:srgbClr val="000000"/>
                </a:solidFill>
                <a:effectLst/>
                <a:latin typeface="Arial" panose="020B0604020202020204" pitchFamily="34" charset="0"/>
                <a:ea typeface="Calibri" panose="020F0502020204030204" pitchFamily="34" charset="0"/>
              </a:rPr>
              <a:t> </a:t>
            </a:r>
            <a:endParaRPr lang="en-PH" sz="1800" dirty="0" smtClean="0">
              <a:solidFill>
                <a:srgbClr val="000000"/>
              </a:solidFill>
              <a:effectLst/>
              <a:latin typeface="Times New Roman" panose="02020603050405020304" pitchFamily="18" charset="0"/>
              <a:ea typeface="Calibri" panose="020F0502020204030204" pitchFamily="34" charset="0"/>
            </a:endParaRPr>
          </a:p>
          <a:p>
            <a:endParaRPr lang="en-PH" dirty="0"/>
          </a:p>
        </p:txBody>
      </p:sp>
      <p:sp>
        <p:nvSpPr>
          <p:cNvPr id="4" name="Slide Number Placeholder 3"/>
          <p:cNvSpPr>
            <a:spLocks noGrp="1"/>
          </p:cNvSpPr>
          <p:nvPr>
            <p:ph type="sldNum" sz="quarter" idx="10"/>
          </p:nvPr>
        </p:nvSpPr>
        <p:spPr/>
        <p:txBody>
          <a:bodyPr/>
          <a:lstStyle/>
          <a:p>
            <a:fld id="{661FB3C0-AB0A-4F73-998E-805CCDD11BAD}" type="slidenum">
              <a:rPr lang="en-PH" smtClean="0"/>
              <a:t>20</a:t>
            </a:fld>
            <a:endParaRPr lang="en-PH"/>
          </a:p>
        </p:txBody>
      </p:sp>
    </p:spTree>
    <p:extLst>
      <p:ext uri="{BB962C8B-B14F-4D97-AF65-F5344CB8AC3E}">
        <p14:creationId xmlns:p14="http://schemas.microsoft.com/office/powerpoint/2010/main" val="9650253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457200" algn="just">
              <a:spcAft>
                <a:spcPts val="0"/>
              </a:spcAft>
            </a:pPr>
            <a:r>
              <a:rPr lang="en-PH" sz="1200" dirty="0" smtClean="0">
                <a:solidFill>
                  <a:srgbClr val="000000"/>
                </a:solidFill>
                <a:effectLst/>
                <a:latin typeface="Arial" panose="020B0604020202020204" pitchFamily="34" charset="0"/>
                <a:ea typeface="Calibri" panose="020F0502020204030204" pitchFamily="34" charset="0"/>
              </a:rPr>
              <a:t>The improvement in BOC VAT collections can be attributed to the various programs that the BOC has implemented. In addition, a presumption may be made that collecting VAT on imports is easier than on domestic transactions. There are also no input tax claims at the time of importations. The claims start to kick in only when the imported item is used to produce an output subject to the VAT.</a:t>
            </a:r>
            <a:endParaRPr lang="en-PH" sz="1800" dirty="0" smtClean="0">
              <a:solidFill>
                <a:srgbClr val="000000"/>
              </a:solidFill>
              <a:effectLst/>
              <a:latin typeface="Times New Roman" panose="02020603050405020304" pitchFamily="18" charset="0"/>
              <a:ea typeface="Calibri" panose="020F0502020204030204" pitchFamily="34" charset="0"/>
            </a:endParaRPr>
          </a:p>
          <a:p>
            <a:pPr indent="457200" algn="just">
              <a:spcAft>
                <a:spcPts val="0"/>
              </a:spcAft>
            </a:pPr>
            <a:r>
              <a:rPr lang="en-PH" sz="1200" dirty="0" smtClean="0">
                <a:solidFill>
                  <a:srgbClr val="000000"/>
                </a:solidFill>
                <a:effectLst/>
                <a:latin typeface="Arial" panose="020B0604020202020204" pitchFamily="34" charset="0"/>
                <a:ea typeface="Calibri" panose="020F0502020204030204" pitchFamily="34" charset="0"/>
              </a:rPr>
              <a:t> </a:t>
            </a:r>
            <a:endParaRPr lang="en-PH" sz="1800" dirty="0" smtClean="0">
              <a:solidFill>
                <a:srgbClr val="000000"/>
              </a:solidFill>
              <a:effectLst/>
              <a:latin typeface="Times New Roman" panose="02020603050405020304" pitchFamily="18" charset="0"/>
              <a:ea typeface="Calibri" panose="020F0502020204030204" pitchFamily="34" charset="0"/>
            </a:endParaRPr>
          </a:p>
          <a:p>
            <a:endParaRPr lang="en-PH" dirty="0"/>
          </a:p>
        </p:txBody>
      </p:sp>
      <p:sp>
        <p:nvSpPr>
          <p:cNvPr id="4" name="Slide Number Placeholder 3"/>
          <p:cNvSpPr>
            <a:spLocks noGrp="1"/>
          </p:cNvSpPr>
          <p:nvPr>
            <p:ph type="sldNum" sz="quarter" idx="10"/>
          </p:nvPr>
        </p:nvSpPr>
        <p:spPr/>
        <p:txBody>
          <a:bodyPr/>
          <a:lstStyle/>
          <a:p>
            <a:fld id="{661FB3C0-AB0A-4F73-998E-805CCDD11BAD}" type="slidenum">
              <a:rPr lang="en-PH" smtClean="0"/>
              <a:t>21</a:t>
            </a:fld>
            <a:endParaRPr lang="en-PH"/>
          </a:p>
        </p:txBody>
      </p:sp>
    </p:spTree>
    <p:extLst>
      <p:ext uri="{BB962C8B-B14F-4D97-AF65-F5344CB8AC3E}">
        <p14:creationId xmlns:p14="http://schemas.microsoft.com/office/powerpoint/2010/main" val="104480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457200" algn="just">
              <a:spcAft>
                <a:spcPts val="0"/>
              </a:spcAft>
            </a:pPr>
            <a:r>
              <a:rPr lang="en-PH" sz="1200" dirty="0" smtClean="0">
                <a:solidFill>
                  <a:srgbClr val="000000"/>
                </a:solidFill>
                <a:effectLst/>
                <a:latin typeface="Arial" panose="020B0604020202020204" pitchFamily="34" charset="0"/>
                <a:ea typeface="Calibri" panose="020F0502020204030204" pitchFamily="34" charset="0"/>
              </a:rPr>
              <a:t>Another important ratio that may show the efficiency of the VAT is the so called VAT gross compliance ratio (VATGCR) which is a measure of how well the VAT produces revenue for the government by taking into account the fact that the VAT is mostly applied to final consumption of households and individuals. In this regard, the VATGCR is the ratio of VAT revenue to private consumption in the economy divided by the standard VAT rate. </a:t>
            </a:r>
            <a:endParaRPr lang="en-PH" sz="1800" dirty="0" smtClean="0">
              <a:solidFill>
                <a:srgbClr val="000000"/>
              </a:solidFill>
              <a:effectLst/>
              <a:latin typeface="Times New Roman" panose="02020603050405020304" pitchFamily="18" charset="0"/>
              <a:ea typeface="Calibri" panose="020F0502020204030204" pitchFamily="34" charset="0"/>
            </a:endParaRPr>
          </a:p>
          <a:p>
            <a:pPr indent="457200" algn="just">
              <a:spcAft>
                <a:spcPts val="0"/>
              </a:spcAft>
            </a:pPr>
            <a:r>
              <a:rPr lang="en-PH" sz="1200" dirty="0" smtClean="0">
                <a:solidFill>
                  <a:srgbClr val="000000"/>
                </a:solidFill>
                <a:effectLst/>
                <a:latin typeface="Arial" panose="020B0604020202020204" pitchFamily="34" charset="0"/>
                <a:ea typeface="Calibri" panose="020F0502020204030204" pitchFamily="34" charset="0"/>
              </a:rPr>
              <a:t>As shown below, VATGCR went up to 51% in 2006 or after the full implementation of the RVAT as compared to 41.5% level in 2004 and 2005 or prior to RVAT. However, VATGCR deteriorated beginning 2007 until it settled to 44.5% in 2010.</a:t>
            </a:r>
            <a:endParaRPr lang="en-PH" sz="1800" dirty="0" smtClean="0">
              <a:solidFill>
                <a:srgbClr val="000000"/>
              </a:solidFill>
              <a:effectLst/>
              <a:latin typeface="Times New Roman" panose="02020603050405020304" pitchFamily="18" charset="0"/>
              <a:ea typeface="Calibri" panose="020F0502020204030204" pitchFamily="34" charset="0"/>
            </a:endParaRPr>
          </a:p>
          <a:p>
            <a:pPr indent="457200" algn="just">
              <a:spcAft>
                <a:spcPts val="0"/>
              </a:spcAft>
            </a:pPr>
            <a:r>
              <a:rPr lang="en-PH" sz="1200" dirty="0" smtClean="0">
                <a:solidFill>
                  <a:srgbClr val="000000"/>
                </a:solidFill>
                <a:effectLst/>
                <a:latin typeface="Arial" panose="020B0604020202020204" pitchFamily="34" charset="0"/>
                <a:ea typeface="Calibri" panose="020F0502020204030204" pitchFamily="34" charset="0"/>
              </a:rPr>
              <a:t> </a:t>
            </a:r>
            <a:endParaRPr lang="en-PH" sz="1800" dirty="0" smtClean="0">
              <a:solidFill>
                <a:srgbClr val="000000"/>
              </a:solidFill>
              <a:effectLst/>
              <a:latin typeface="Times New Roman" panose="02020603050405020304" pitchFamily="18" charset="0"/>
              <a:ea typeface="Calibri" panose="020F0502020204030204" pitchFamily="34" charset="0"/>
            </a:endParaRPr>
          </a:p>
          <a:p>
            <a:pPr indent="457200" algn="just">
              <a:spcAft>
                <a:spcPts val="0"/>
              </a:spcAft>
            </a:pPr>
            <a:r>
              <a:rPr lang="en-PH" sz="1200" dirty="0" smtClean="0">
                <a:solidFill>
                  <a:srgbClr val="000000"/>
                </a:solidFill>
                <a:effectLst/>
                <a:latin typeface="Arial" panose="020B0604020202020204" pitchFamily="34" charset="0"/>
                <a:ea typeface="Calibri" panose="020F0502020204030204" pitchFamily="34" charset="0"/>
              </a:rPr>
              <a:t>Overall, the RVAT regime in general is more efficient than pre-RVAT regime although it is still below the recorded average in Asia and the Pacific region. The highest efficiency ratio recorded in 2006 is due to the fact that the VAT coverage is at its broadest. VAT-registered taxpayers are limited to 70% input VAT credit and the rate increased from 10% to 12%. In 2007 onwards, the declining efficiency can be explained by the enactment of several measures exempting certain transactions from the coverage of VAT and the scrapping of the 70% cap on input VAT. </a:t>
            </a:r>
            <a:endParaRPr lang="en-PH" sz="1800" dirty="0" smtClean="0">
              <a:solidFill>
                <a:srgbClr val="000000"/>
              </a:solidFill>
              <a:effectLst/>
              <a:latin typeface="Times New Roman" panose="02020603050405020304" pitchFamily="18" charset="0"/>
              <a:ea typeface="Calibri" panose="020F0502020204030204" pitchFamily="34" charset="0"/>
            </a:endParaRPr>
          </a:p>
          <a:p>
            <a:endParaRPr lang="en-PH" dirty="0"/>
          </a:p>
        </p:txBody>
      </p:sp>
      <p:sp>
        <p:nvSpPr>
          <p:cNvPr id="4" name="Slide Number Placeholder 3"/>
          <p:cNvSpPr>
            <a:spLocks noGrp="1"/>
          </p:cNvSpPr>
          <p:nvPr>
            <p:ph type="sldNum" sz="quarter" idx="10"/>
          </p:nvPr>
        </p:nvSpPr>
        <p:spPr/>
        <p:txBody>
          <a:bodyPr/>
          <a:lstStyle/>
          <a:p>
            <a:fld id="{661FB3C0-AB0A-4F73-998E-805CCDD11BAD}" type="slidenum">
              <a:rPr lang="en-PH" smtClean="0"/>
              <a:t>22</a:t>
            </a:fld>
            <a:endParaRPr lang="en-PH"/>
          </a:p>
        </p:txBody>
      </p:sp>
    </p:spTree>
    <p:extLst>
      <p:ext uri="{BB962C8B-B14F-4D97-AF65-F5344CB8AC3E}">
        <p14:creationId xmlns:p14="http://schemas.microsoft.com/office/powerpoint/2010/main" val="7539221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457200" algn="just">
              <a:spcAft>
                <a:spcPts val="0"/>
              </a:spcAft>
            </a:pPr>
            <a:r>
              <a:rPr lang="en-PH" sz="1200" dirty="0" smtClean="0">
                <a:solidFill>
                  <a:srgbClr val="000000"/>
                </a:solidFill>
                <a:effectLst/>
                <a:latin typeface="Arial" panose="020B0604020202020204" pitchFamily="34" charset="0"/>
                <a:ea typeface="Calibri" panose="020F0502020204030204" pitchFamily="34" charset="0"/>
              </a:rPr>
              <a:t>It is noted that the VAT reform in 2005 was primarily introduced as part of the fiscal measures aimed at putting the public sector deficit and debt on a sustainable path in order to revive the fiscal condition of the government, foster economic growth and alleviate poverty.</a:t>
            </a:r>
            <a:endParaRPr lang="en-PH" sz="1800" dirty="0" smtClean="0">
              <a:solidFill>
                <a:srgbClr val="000000"/>
              </a:solidFill>
              <a:effectLst/>
              <a:latin typeface="Times New Roman" panose="02020603050405020304" pitchFamily="18" charset="0"/>
              <a:ea typeface="Calibri" panose="020F0502020204030204" pitchFamily="34" charset="0"/>
            </a:endParaRPr>
          </a:p>
          <a:p>
            <a:pPr indent="457200" algn="just">
              <a:spcAft>
                <a:spcPts val="0"/>
              </a:spcAft>
            </a:pPr>
            <a:r>
              <a:rPr lang="en-PH" sz="1200" dirty="0" smtClean="0">
                <a:solidFill>
                  <a:srgbClr val="000000"/>
                </a:solidFill>
                <a:effectLst/>
                <a:latin typeface="Arial" panose="020B0604020202020204" pitchFamily="34" charset="0"/>
                <a:ea typeface="Calibri" panose="020F0502020204030204" pitchFamily="34" charset="0"/>
              </a:rPr>
              <a:t>Hence, the RVAT performance can also be evaluated by measuring its impact on the national government (NG) deficit and debt prior to and after its implementation. </a:t>
            </a:r>
            <a:endParaRPr lang="en-PH" sz="1800" dirty="0" smtClean="0">
              <a:solidFill>
                <a:srgbClr val="000000"/>
              </a:solidFill>
              <a:effectLst/>
              <a:latin typeface="Times New Roman" panose="02020603050405020304" pitchFamily="18" charset="0"/>
              <a:ea typeface="Calibri" panose="020F0502020204030204" pitchFamily="34" charset="0"/>
            </a:endParaRPr>
          </a:p>
          <a:p>
            <a:pPr indent="457200" algn="just">
              <a:spcAft>
                <a:spcPts val="0"/>
              </a:spcAft>
            </a:pPr>
            <a:r>
              <a:rPr lang="en-PH" sz="1200" dirty="0" smtClean="0">
                <a:solidFill>
                  <a:srgbClr val="000000"/>
                </a:solidFill>
                <a:effectLst/>
                <a:latin typeface="Arial" panose="020B0604020202020204" pitchFamily="34" charset="0"/>
                <a:ea typeface="Calibri" panose="020F0502020204030204" pitchFamily="34" charset="0"/>
              </a:rPr>
              <a:t>The NG debt continuously dropped from Php4.65 trillion in 2004 to Php4.20 trillion in 2007 before it shot up to Php5.01 trillion in 2009 and Php5.27 trillion in 2010. As a percent of GDP, it went down from 95.36% in 2004 to 63.12% in 2007. It then slightly went up in 2008 and 2009 and settled at 61.88% in 2010, which is almost a one-third cut from the 2004 level. </a:t>
            </a:r>
            <a:endParaRPr lang="en-PH" sz="1800" dirty="0" smtClean="0">
              <a:solidFill>
                <a:srgbClr val="000000"/>
              </a:solidFill>
              <a:effectLst/>
              <a:latin typeface="Times New Roman" panose="02020603050405020304" pitchFamily="18" charset="0"/>
              <a:ea typeface="Calibri" panose="020F0502020204030204" pitchFamily="34" charset="0"/>
            </a:endParaRPr>
          </a:p>
          <a:p>
            <a:pPr indent="457200" algn="just">
              <a:spcAft>
                <a:spcPts val="0"/>
              </a:spcAft>
            </a:pPr>
            <a:r>
              <a:rPr lang="en-PH" sz="1200" dirty="0" smtClean="0">
                <a:solidFill>
                  <a:srgbClr val="000000"/>
                </a:solidFill>
                <a:effectLst/>
                <a:latin typeface="Arial" panose="020B0604020202020204" pitchFamily="34" charset="0"/>
                <a:ea typeface="Calibri" panose="020F0502020204030204" pitchFamily="34" charset="0"/>
              </a:rPr>
              <a:t>Likewise, the budget deficit to GDP ratio dropped from 3.84% in 2004 to an almost a balanced budget in 2007 before it gradually went up to 0.92% in 2008. In 2009, the budget deficit skyrocketed to 3.89% of GDP, which is higher than the 2004 level although in 2010 it slightly fell to 3.69%. The upsurge in the budget deficit in 2009 was attributed to the lower over all tax collection and the higher spending policy of the government in order to mitigate or cushion the impact of the global financial crisis. </a:t>
            </a:r>
            <a:endParaRPr lang="en-PH" sz="1800" dirty="0" smtClean="0">
              <a:solidFill>
                <a:srgbClr val="000000"/>
              </a:solidFill>
              <a:effectLst/>
              <a:latin typeface="Times New Roman" panose="02020603050405020304" pitchFamily="18" charset="0"/>
              <a:ea typeface="Calibri" panose="020F0502020204030204" pitchFamily="34" charset="0"/>
            </a:endParaRPr>
          </a:p>
          <a:p>
            <a:endParaRPr lang="en-PH" dirty="0"/>
          </a:p>
        </p:txBody>
      </p:sp>
      <p:sp>
        <p:nvSpPr>
          <p:cNvPr id="4" name="Slide Number Placeholder 3"/>
          <p:cNvSpPr>
            <a:spLocks noGrp="1"/>
          </p:cNvSpPr>
          <p:nvPr>
            <p:ph type="sldNum" sz="quarter" idx="10"/>
          </p:nvPr>
        </p:nvSpPr>
        <p:spPr/>
        <p:txBody>
          <a:bodyPr/>
          <a:lstStyle/>
          <a:p>
            <a:fld id="{661FB3C0-AB0A-4F73-998E-805CCDD11BAD}" type="slidenum">
              <a:rPr lang="en-PH" smtClean="0"/>
              <a:t>24</a:t>
            </a:fld>
            <a:endParaRPr lang="en-PH"/>
          </a:p>
        </p:txBody>
      </p:sp>
    </p:spTree>
    <p:extLst>
      <p:ext uri="{BB962C8B-B14F-4D97-AF65-F5344CB8AC3E}">
        <p14:creationId xmlns:p14="http://schemas.microsoft.com/office/powerpoint/2010/main" val="1519006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t>11/15/2016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t>11/15/2016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t>11/15/2016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t>11/15/2016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t>11/15/2016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t>11/15/2016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t>11/15/2016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t>11/15/2016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t>11/15/2016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t>11/15/2016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t>11/15/2016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t>11/15/2016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t>11/15/2016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t>11/15/2016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smtClean="0"/>
              <a:t>11/15/2016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t>11/15/2016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t>11/15/2016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B61BEF0D-F0BB-DE4B-95CE-6DB70DBA9567}" type="datetimeFigureOut">
              <a:rPr lang="en-US" smtClean="0"/>
              <a:t>11/15/2016</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D57F1E4F-1CFF-5643-939E-217C01CDF565}"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300785"/>
            <a:ext cx="12192000" cy="2425395"/>
          </a:xfrm>
        </p:spPr>
        <p:txBody>
          <a:bodyPr/>
          <a:lstStyle/>
          <a:p>
            <a:r>
              <a:rPr lang="en-PH" dirty="0" smtClean="0"/>
              <a:t>Comparative </a:t>
            </a:r>
            <a:r>
              <a:rPr lang="en-PH" dirty="0" err="1" smtClean="0"/>
              <a:t>asia</a:t>
            </a:r>
            <a:r>
              <a:rPr lang="en-PH" dirty="0" smtClean="0"/>
              <a:t> Africa governmental accounting (</a:t>
            </a:r>
            <a:r>
              <a:rPr lang="en-PH" dirty="0" err="1" smtClean="0"/>
              <a:t>caaga</a:t>
            </a:r>
            <a:r>
              <a:rPr lang="en-PH" dirty="0" smtClean="0"/>
              <a:t>) conference 2016</a:t>
            </a:r>
            <a:endParaRPr lang="en-PH" dirty="0"/>
          </a:p>
        </p:txBody>
      </p:sp>
      <p:sp>
        <p:nvSpPr>
          <p:cNvPr id="3" name="Subtitle 2"/>
          <p:cNvSpPr>
            <a:spLocks noGrp="1"/>
          </p:cNvSpPr>
          <p:nvPr>
            <p:ph type="subTitle" idx="1"/>
          </p:nvPr>
        </p:nvSpPr>
        <p:spPr>
          <a:xfrm>
            <a:off x="0" y="3886200"/>
            <a:ext cx="12192000" cy="1371599"/>
          </a:xfrm>
        </p:spPr>
        <p:txBody>
          <a:bodyPr/>
          <a:lstStyle/>
          <a:p>
            <a:r>
              <a:rPr lang="en-PH" dirty="0" err="1" smtClean="0"/>
              <a:t>Mercu</a:t>
            </a:r>
            <a:r>
              <a:rPr lang="en-PH" dirty="0" smtClean="0"/>
              <a:t> </a:t>
            </a:r>
            <a:r>
              <a:rPr lang="en-PH" dirty="0" err="1" smtClean="0"/>
              <a:t>buana</a:t>
            </a:r>
            <a:r>
              <a:rPr lang="en-PH" dirty="0" smtClean="0"/>
              <a:t> university</a:t>
            </a:r>
          </a:p>
          <a:p>
            <a:r>
              <a:rPr lang="en-PH" dirty="0" smtClean="0"/>
              <a:t>Jakarta, </a:t>
            </a:r>
            <a:r>
              <a:rPr lang="en-PH" dirty="0" err="1" smtClean="0"/>
              <a:t>indonesia</a:t>
            </a:r>
            <a:endParaRPr lang="en-PH" dirty="0"/>
          </a:p>
        </p:txBody>
      </p:sp>
    </p:spTree>
    <p:extLst>
      <p:ext uri="{BB962C8B-B14F-4D97-AF65-F5344CB8AC3E}">
        <p14:creationId xmlns:p14="http://schemas.microsoft.com/office/powerpoint/2010/main" val="812181356"/>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90974" y="1980010"/>
            <a:ext cx="5878532" cy="646331"/>
          </a:xfrm>
          <a:prstGeom prst="rect">
            <a:avLst/>
          </a:prstGeom>
        </p:spPr>
        <p:txBody>
          <a:bodyPr wrap="none">
            <a:spAutoFit/>
          </a:bodyPr>
          <a:lstStyle/>
          <a:p>
            <a:pPr algn="just">
              <a:spcAft>
                <a:spcPts val="0"/>
              </a:spcAft>
            </a:pPr>
            <a:r>
              <a:rPr lang="en-PH" sz="3600" b="1" dirty="0">
                <a:solidFill>
                  <a:srgbClr val="000000"/>
                </a:solidFill>
                <a:latin typeface="Arial" panose="020B0604020202020204" pitchFamily="34" charset="0"/>
                <a:ea typeface="Calibri" panose="020F0502020204030204" pitchFamily="34" charset="0"/>
              </a:rPr>
              <a:t>Salient features of the law</a:t>
            </a:r>
            <a:endParaRPr lang="en-PH" sz="3600" dirty="0">
              <a:solidFill>
                <a:srgbClr val="000000"/>
              </a:solidFill>
              <a:effectLst/>
              <a:latin typeface="Times New Roman" panose="02020603050405020304" pitchFamily="18" charset="0"/>
              <a:ea typeface="Calibri" panose="020F0502020204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8993" y="1023221"/>
            <a:ext cx="9455727" cy="2554545"/>
          </a:xfrm>
          <a:prstGeom prst="rect">
            <a:avLst/>
          </a:prstGeom>
        </p:spPr>
        <p:txBody>
          <a:bodyPr wrap="square">
            <a:spAutoFit/>
          </a:bodyPr>
          <a:lstStyle/>
          <a:p>
            <a:r>
              <a:rPr lang="en-US" sz="3200" dirty="0" smtClean="0">
                <a:latin typeface="Arial" panose="020B0604020202020204" pitchFamily="34" charset="0"/>
                <a:ea typeface="Calibri" panose="020F0502020204030204" pitchFamily="34" charset="0"/>
              </a:rPr>
              <a:t>1  70</a:t>
            </a:r>
            <a:r>
              <a:rPr lang="en-US" sz="3200" dirty="0">
                <a:latin typeface="Arial" panose="020B0604020202020204" pitchFamily="34" charset="0"/>
                <a:ea typeface="Calibri" panose="020F0502020204030204" pitchFamily="34" charset="0"/>
              </a:rPr>
              <a:t>% cap on input </a:t>
            </a:r>
            <a:r>
              <a:rPr lang="en-US" sz="3200" dirty="0" smtClean="0">
                <a:latin typeface="Arial" panose="020B0604020202020204" pitchFamily="34" charset="0"/>
                <a:ea typeface="Calibri" panose="020F0502020204030204" pitchFamily="34" charset="0"/>
              </a:rPr>
              <a:t>VAT </a:t>
            </a:r>
          </a:p>
          <a:p>
            <a:endParaRPr lang="en-US" sz="3200" dirty="0" smtClean="0">
              <a:latin typeface="Arial" panose="020B0604020202020204" pitchFamily="34" charset="0"/>
              <a:ea typeface="Calibri" panose="020F0502020204030204" pitchFamily="34" charset="0"/>
            </a:endParaRPr>
          </a:p>
          <a:p>
            <a:r>
              <a:rPr lang="en-US" sz="3200" dirty="0" smtClean="0">
                <a:latin typeface="Arial" panose="020B0604020202020204" pitchFamily="34" charset="0"/>
                <a:ea typeface="Calibri" panose="020F0502020204030204" pitchFamily="34" charset="0"/>
              </a:rPr>
              <a:t>The </a:t>
            </a:r>
            <a:r>
              <a:rPr lang="en-US" sz="3200" dirty="0">
                <a:latin typeface="Arial" panose="020B0604020202020204" pitchFamily="34" charset="0"/>
                <a:ea typeface="Calibri" panose="020F0502020204030204" pitchFamily="34" charset="0"/>
              </a:rPr>
              <a:t>spreading of the input VAT claim on capital goods which exceeds Php1 million (net of VAT component) to 5 </a:t>
            </a:r>
            <a:r>
              <a:rPr lang="en-US" sz="3200" dirty="0" smtClean="0">
                <a:latin typeface="Arial" panose="020B0604020202020204" pitchFamily="34" charset="0"/>
                <a:ea typeface="Calibri" panose="020F0502020204030204" pitchFamily="34" charset="0"/>
              </a:rPr>
              <a:t>years </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24919" y="1263387"/>
            <a:ext cx="6096000" cy="1569660"/>
          </a:xfrm>
          <a:prstGeom prst="rect">
            <a:avLst/>
          </a:prstGeom>
        </p:spPr>
        <p:txBody>
          <a:bodyPr>
            <a:spAutoFit/>
          </a:bodyPr>
          <a:lstStyle/>
          <a:p>
            <a:pPr algn="just"/>
            <a:r>
              <a:rPr lang="en-US" sz="3200" dirty="0">
                <a:latin typeface="Arial" panose="020B0604020202020204" pitchFamily="34" charset="0"/>
                <a:ea typeface="Calibri" panose="020F0502020204030204" pitchFamily="34" charset="0"/>
              </a:rPr>
              <a:t>2   Removal of the 1.5% presumptive input VAT on public works contractors and </a:t>
            </a:r>
            <a:r>
              <a:rPr lang="en-US" sz="3200" dirty="0" smtClean="0">
                <a:latin typeface="Arial" panose="020B0604020202020204" pitchFamily="34" charset="0"/>
                <a:ea typeface="Calibri" panose="020F0502020204030204" pitchFamily="34" charset="0"/>
              </a:rPr>
              <a:t>services</a:t>
            </a:r>
            <a:endParaRPr lang="en-US" sz="3200" dirty="0">
              <a:latin typeface="Arial" panose="020B0604020202020204" pitchFamily="34" charset="0"/>
              <a:ea typeface="Calibri" panose="020F0502020204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92322" y="1352856"/>
            <a:ext cx="7888406" cy="2677656"/>
          </a:xfrm>
          <a:prstGeom prst="rect">
            <a:avLst/>
          </a:prstGeom>
        </p:spPr>
        <p:txBody>
          <a:bodyPr wrap="square">
            <a:spAutoFit/>
          </a:bodyPr>
          <a:lstStyle/>
          <a:p>
            <a:pPr algn="just"/>
            <a:r>
              <a:rPr lang="en-US" sz="2800" dirty="0">
                <a:latin typeface="Arial" panose="020B0604020202020204" pitchFamily="34" charset="0"/>
                <a:ea typeface="Calibri" panose="020F0502020204030204" pitchFamily="34" charset="0"/>
              </a:rPr>
              <a:t>3   Imposition of a uniform 5% final withholding VAT on government purchases of goods, services and public works contracts. These reform measures were enacted to strengthen the government’s cash flow and to simplify the VAT administration as well</a:t>
            </a:r>
            <a:endParaRPr lang="en-PH" sz="2800" dirty="0"/>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83822" y="1819783"/>
            <a:ext cx="9809018" cy="584775"/>
          </a:xfrm>
          <a:prstGeom prst="rect">
            <a:avLst/>
          </a:prstGeom>
        </p:spPr>
        <p:txBody>
          <a:bodyPr wrap="square">
            <a:spAutoFit/>
          </a:bodyPr>
          <a:lstStyle/>
          <a:p>
            <a:r>
              <a:rPr lang="en-US" sz="3200" dirty="0">
                <a:latin typeface="Arial" panose="020B0604020202020204" pitchFamily="34" charset="0"/>
                <a:ea typeface="Calibri" panose="020F0502020204030204" pitchFamily="34" charset="0"/>
              </a:rPr>
              <a:t>RA No. 9337 introduced non-VAT reforms</a:t>
            </a:r>
            <a:r>
              <a:rPr lang="en-US" sz="2800" dirty="0">
                <a:latin typeface="Arial" panose="020B0604020202020204" pitchFamily="34" charset="0"/>
                <a:ea typeface="Calibri" panose="020F0502020204030204" pitchFamily="34" charset="0"/>
              </a:rPr>
              <a:t>. </a:t>
            </a:r>
            <a:endParaRPr lang="en-PH" sz="2800" dirty="0"/>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82641" y="1466545"/>
            <a:ext cx="8110577" cy="1569660"/>
          </a:xfrm>
          <a:prstGeom prst="rect">
            <a:avLst/>
          </a:prstGeom>
        </p:spPr>
        <p:txBody>
          <a:bodyPr wrap="square">
            <a:spAutoFit/>
          </a:bodyPr>
          <a:lstStyle/>
          <a:p>
            <a:pPr algn="just"/>
            <a:r>
              <a:rPr lang="en-US" sz="3200" dirty="0">
                <a:latin typeface="Arial" panose="020B0604020202020204" pitchFamily="34" charset="0"/>
                <a:ea typeface="Calibri" panose="020F0502020204030204" pitchFamily="34" charset="0"/>
              </a:rPr>
              <a:t>The regular income tax rate for both domestic and foreign corporations has been increased to 35%. </a:t>
            </a:r>
            <a:endParaRPr lang="en-PH" sz="3200" dirty="0"/>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36619" y="1524836"/>
            <a:ext cx="8167254" cy="2062103"/>
          </a:xfrm>
          <a:prstGeom prst="rect">
            <a:avLst/>
          </a:prstGeom>
        </p:spPr>
        <p:txBody>
          <a:bodyPr wrap="square">
            <a:spAutoFit/>
          </a:bodyPr>
          <a:lstStyle/>
          <a:p>
            <a:pPr algn="just"/>
            <a:r>
              <a:rPr lang="en-US" sz="3200" dirty="0">
                <a:latin typeface="Arial" panose="020B0604020202020204" pitchFamily="34" charset="0"/>
                <a:ea typeface="Calibri" panose="020F0502020204030204" pitchFamily="34" charset="0"/>
              </a:rPr>
              <a:t>C</a:t>
            </a:r>
            <a:r>
              <a:rPr lang="en-US" sz="3200" dirty="0" smtClean="0">
                <a:latin typeface="Arial" panose="020B0604020202020204" pitchFamily="34" charset="0"/>
                <a:ea typeface="Calibri" panose="020F0502020204030204" pitchFamily="34" charset="0"/>
              </a:rPr>
              <a:t>laim </a:t>
            </a:r>
            <a:r>
              <a:rPr lang="en-US" sz="3200" dirty="0">
                <a:latin typeface="Arial" panose="020B0604020202020204" pitchFamily="34" charset="0"/>
                <a:ea typeface="Calibri" panose="020F0502020204030204" pitchFamily="34" charset="0"/>
              </a:rPr>
              <a:t>for input tax on capital goods (whose acquisition cost, net of VAT, exceeds Php1.0 million) spread out evenly over 60- months or their useful life, whichever is shorter</a:t>
            </a:r>
            <a:endParaRPr lang="en-PH" sz="3200" dirty="0"/>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10583" y="1782614"/>
            <a:ext cx="9232784" cy="707886"/>
          </a:xfrm>
          <a:prstGeom prst="rect">
            <a:avLst/>
          </a:prstGeom>
        </p:spPr>
        <p:txBody>
          <a:bodyPr wrap="none">
            <a:spAutoFit/>
          </a:bodyPr>
          <a:lstStyle/>
          <a:p>
            <a:r>
              <a:rPr lang="en-US" sz="4000" b="1" dirty="0">
                <a:latin typeface="Arial" panose="020B0604020202020204" pitchFamily="34" charset="0"/>
                <a:ea typeface="Calibri" panose="020F0502020204030204" pitchFamily="34" charset="0"/>
              </a:rPr>
              <a:t>VAT revenue performance, 2004-2010</a:t>
            </a:r>
            <a:endParaRPr lang="en-PH" sz="4000" dirty="0"/>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517073" y="2001055"/>
          <a:ext cx="9102440" cy="3587496"/>
        </p:xfrm>
        <a:graphic>
          <a:graphicData uri="http://schemas.openxmlformats.org/drawingml/2006/table">
            <a:tbl>
              <a:tblPr/>
              <a:tblGrid>
                <a:gridCol w="1312801"/>
                <a:gridCol w="647205"/>
                <a:gridCol w="647205"/>
                <a:gridCol w="647205"/>
                <a:gridCol w="647205"/>
                <a:gridCol w="647205"/>
                <a:gridCol w="647205"/>
                <a:gridCol w="647205"/>
                <a:gridCol w="647205"/>
                <a:gridCol w="647205"/>
                <a:gridCol w="647205"/>
                <a:gridCol w="1317589"/>
              </a:tblGrid>
              <a:tr h="315045">
                <a:tc gridSpan="4">
                  <a:txBody>
                    <a:bodyPr/>
                    <a:lstStyle/>
                    <a:p>
                      <a:pPr algn="ctr">
                        <a:lnSpc>
                          <a:spcPct val="107000"/>
                        </a:lnSpc>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(Amounts in Billion Pesos) Year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a:lnSpc>
                          <a:spcPct val="107000"/>
                        </a:lnSpc>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VAT Revenues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a:lnSpc>
                          <a:spcPct val="107000"/>
                        </a:lnSpc>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Growth Rate (%)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r h="287601">
                <a:tc gridSpan="2">
                  <a:txBody>
                    <a:bodyPr/>
                    <a:lstStyle/>
                    <a:p>
                      <a:pPr algn="just">
                        <a:lnSpc>
                          <a:spcPct val="107000"/>
                        </a:lnSpc>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BIR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just">
                        <a:lnSpc>
                          <a:spcPct val="107000"/>
                        </a:lnSpc>
                        <a:spcAft>
                          <a:spcPts val="0"/>
                        </a:spcAft>
                      </a:pPr>
                      <a:r>
                        <a:rPr lang="en-US" sz="2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BOC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just">
                        <a:lnSpc>
                          <a:spcPct val="107000"/>
                        </a:lnSpc>
                        <a:spcAft>
                          <a:spcPts val="0"/>
                        </a:spcAft>
                      </a:pPr>
                      <a:r>
                        <a:rPr lang="en-US" sz="2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Total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just">
                        <a:lnSpc>
                          <a:spcPct val="107000"/>
                        </a:lnSpc>
                        <a:spcAft>
                          <a:spcPts val="0"/>
                        </a:spcAft>
                      </a:pPr>
                      <a:r>
                        <a:rPr lang="en-US" sz="2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BIR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just">
                        <a:lnSpc>
                          <a:spcPct val="107000"/>
                        </a:lnSpc>
                        <a:spcAft>
                          <a:spcPts val="0"/>
                        </a:spcAft>
                      </a:pPr>
                      <a:r>
                        <a:rPr lang="en-US" sz="2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BOC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just">
                        <a:lnSpc>
                          <a:spcPct val="107000"/>
                        </a:lnSpc>
                        <a:spcAft>
                          <a:spcPts val="0"/>
                        </a:spcAft>
                      </a:pPr>
                      <a:r>
                        <a:rPr lang="en-US" sz="2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Total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287601">
                <a:tc>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2004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ct val="107000"/>
                        </a:lnSpc>
                        <a:spcAft>
                          <a:spcPts val="0"/>
                        </a:spcAft>
                      </a:pPr>
                      <a:r>
                        <a:rPr lang="en-US"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80.22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just">
                        <a:lnSpc>
                          <a:spcPct val="107000"/>
                        </a:lnSpc>
                        <a:spcAft>
                          <a:spcPts val="0"/>
                        </a:spcAft>
                      </a:pPr>
                      <a:r>
                        <a:rPr lang="en-US"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58.88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just">
                        <a:lnSpc>
                          <a:spcPct val="107000"/>
                        </a:lnSpc>
                        <a:spcAft>
                          <a:spcPts val="0"/>
                        </a:spcAft>
                      </a:pPr>
                      <a:r>
                        <a:rPr lang="en-US"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139.10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just">
                        <a:lnSpc>
                          <a:spcPct val="107000"/>
                        </a:lnSpc>
                        <a:spcAft>
                          <a:spcPts val="0"/>
                        </a:spcAft>
                      </a:pPr>
                      <a:r>
                        <a:rPr lang="en-US"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-2.92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11.81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2.81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601">
                <a:tc>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2005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87.86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68.81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156.67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just">
                        <a:lnSpc>
                          <a:spcPct val="107000"/>
                        </a:lnSpc>
                        <a:spcAft>
                          <a:spcPts val="0"/>
                        </a:spcAft>
                      </a:pPr>
                      <a:r>
                        <a:rPr lang="en-US"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9.52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16.86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12.63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601">
                <a:tc>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2006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140.93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118.87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259.80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just">
                        <a:lnSpc>
                          <a:spcPct val="107000"/>
                        </a:lnSpc>
                        <a:spcAft>
                          <a:spcPts val="0"/>
                        </a:spcAft>
                      </a:pPr>
                      <a:r>
                        <a:rPr lang="en-US"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60.40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just">
                        <a:lnSpc>
                          <a:spcPct val="107000"/>
                        </a:lnSpc>
                        <a:spcAft>
                          <a:spcPts val="0"/>
                        </a:spcAft>
                      </a:pPr>
                      <a:r>
                        <a:rPr lang="en-US"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72.75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65.83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601">
                <a:tc>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2007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145.01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129.02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274.03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2.90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just">
                        <a:lnSpc>
                          <a:spcPct val="107000"/>
                        </a:lnSpc>
                        <a:spcAft>
                          <a:spcPts val="0"/>
                        </a:spcAft>
                      </a:pPr>
                      <a:r>
                        <a:rPr lang="en-US"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8.54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5.48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601">
                <a:tc>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2008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140.32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156.33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296.65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-3.23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just">
                        <a:lnSpc>
                          <a:spcPct val="107000"/>
                        </a:lnSpc>
                        <a:spcAft>
                          <a:spcPts val="0"/>
                        </a:spcAft>
                      </a:pPr>
                      <a:r>
                        <a:rPr lang="en-US"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21.17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8.25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601">
                <a:tc>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2009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168.29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133.90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302.19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19.93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just">
                        <a:lnSpc>
                          <a:spcPct val="107000"/>
                        </a:lnSpc>
                        <a:spcAft>
                          <a:spcPts val="0"/>
                        </a:spcAft>
                      </a:pPr>
                      <a:r>
                        <a:rPr lang="en-US"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-14.35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1.87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601">
                <a:tc>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2010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173.28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157.50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330.78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2.97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just">
                        <a:lnSpc>
                          <a:spcPct val="107000"/>
                        </a:lnSpc>
                        <a:spcAft>
                          <a:spcPts val="0"/>
                        </a:spcAft>
                      </a:pPr>
                      <a:r>
                        <a:rPr lang="en-US"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17.63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9.46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601">
                <a:tc gridSpan="12">
                  <a:txBody>
                    <a:bodyPr/>
                    <a:lstStyle/>
                    <a:p>
                      <a:pPr algn="just">
                        <a:lnSpc>
                          <a:spcPct val="107000"/>
                        </a:lnSpc>
                        <a:spcAft>
                          <a:spcPts val="0"/>
                        </a:spcAft>
                      </a:pPr>
                      <a:r>
                        <a:rPr lang="en-US"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Sources of basic data: BIR and BOC.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5" name="Rectangle 4"/>
          <p:cNvSpPr/>
          <p:nvPr/>
        </p:nvSpPr>
        <p:spPr>
          <a:xfrm>
            <a:off x="3020293" y="761609"/>
            <a:ext cx="6096000" cy="1042145"/>
          </a:xfrm>
          <a:prstGeom prst="rect">
            <a:avLst/>
          </a:prstGeom>
        </p:spPr>
        <p:txBody>
          <a:bodyPr>
            <a:spAutoFit/>
          </a:bodyPr>
          <a:lstStyle/>
          <a:p>
            <a:pPr algn="ctr">
              <a:spcAft>
                <a:spcPts val="0"/>
              </a:spcAft>
            </a:pPr>
            <a:r>
              <a:rPr lang="en-PH" sz="2000" dirty="0">
                <a:solidFill>
                  <a:srgbClr val="000000"/>
                </a:solidFill>
                <a:latin typeface="Arial" panose="020B0604020202020204" pitchFamily="34" charset="0"/>
                <a:ea typeface="Calibri" panose="020F0502020204030204" pitchFamily="34" charset="0"/>
              </a:rPr>
              <a:t>Table 1</a:t>
            </a:r>
            <a:endParaRPr lang="en-PH" sz="2000" dirty="0">
              <a:solidFill>
                <a:srgbClr val="000000"/>
              </a:solidFill>
              <a:latin typeface="Times New Roman" panose="02020603050405020304" pitchFamily="18" charset="0"/>
              <a:ea typeface="Calibri" panose="020F0502020204030204" pitchFamily="34" charset="0"/>
            </a:endParaRPr>
          </a:p>
          <a:p>
            <a:pPr algn="ctr">
              <a:lnSpc>
                <a:spcPct val="107000"/>
              </a:lnSpc>
              <a:spcAft>
                <a:spcPts val="0"/>
              </a:spcAft>
            </a:pPr>
            <a:r>
              <a:rPr lang="en-US" sz="20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VAT REVENUES AND GROWTH RATES: </a:t>
            </a:r>
            <a:r>
              <a:rPr lang="en-US" sz="2000" b="1"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2004-2010</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034539" y="2298224"/>
          <a:ext cx="9258300" cy="3913509"/>
        </p:xfrm>
        <a:graphic>
          <a:graphicData uri="http://schemas.openxmlformats.org/drawingml/2006/table">
            <a:tbl>
              <a:tblPr/>
              <a:tblGrid>
                <a:gridCol w="2314575"/>
                <a:gridCol w="2314575"/>
                <a:gridCol w="2314575"/>
                <a:gridCol w="2314575"/>
              </a:tblGrid>
              <a:tr h="155575">
                <a:tc>
                  <a:txBody>
                    <a:bodyPr/>
                    <a:lstStyle/>
                    <a:p>
                      <a:pPr algn="ctr">
                        <a:lnSpc>
                          <a:spcPct val="107000"/>
                        </a:lnSpc>
                        <a:spcAft>
                          <a:spcPts val="0"/>
                        </a:spcAft>
                      </a:pPr>
                      <a:r>
                        <a:rPr lang="en-US" sz="24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Year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Total VAT Revenues </a:t>
                      </a:r>
                      <a:endParaRPr lang="en-PH"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Total Tax Revenues </a:t>
                      </a:r>
                      <a:endParaRPr lang="en-PH"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Share to Total </a:t>
                      </a:r>
                      <a:endParaRPr lang="en-PH"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2004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139.01 </a:t>
                      </a:r>
                      <a:endParaRPr lang="en-PH"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598.01 </a:t>
                      </a:r>
                      <a:endParaRPr lang="en-PH"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23.25 </a:t>
                      </a:r>
                      <a:endParaRPr lang="en-PH"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2005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156.67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705.62 </a:t>
                      </a:r>
                      <a:endParaRPr lang="en-PH"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22.20 </a:t>
                      </a:r>
                      <a:endParaRPr lang="en-PH"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2006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259.80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859.87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30.21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2007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274.03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932.93 </a:t>
                      </a:r>
                      <a:endParaRPr lang="en-PH"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29.37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2008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296.65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1,049.19 </a:t>
                      </a:r>
                      <a:endParaRPr lang="en-PH"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28.27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2009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302.19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981.62 </a:t>
                      </a:r>
                      <a:endParaRPr lang="en-PH"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30.78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2010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330.78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1,093.64 </a:t>
                      </a:r>
                      <a:endParaRPr lang="en-PH"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30.25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gridSpan="4">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Sources of Basic Data: BIR, BOC and </a:t>
                      </a:r>
                      <a:r>
                        <a:rPr lang="en-US" sz="24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BTr</a:t>
                      </a: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6" name="Rectangle 5"/>
          <p:cNvSpPr/>
          <p:nvPr/>
        </p:nvSpPr>
        <p:spPr>
          <a:xfrm>
            <a:off x="3615689" y="1097895"/>
            <a:ext cx="6096000" cy="1200329"/>
          </a:xfrm>
          <a:prstGeom prst="rect">
            <a:avLst/>
          </a:prstGeom>
        </p:spPr>
        <p:txBody>
          <a:bodyPr>
            <a:spAutoFit/>
          </a:bodyPr>
          <a:lstStyle/>
          <a:p>
            <a:pPr algn="ctr">
              <a:spcAft>
                <a:spcPts val="0"/>
              </a:spcAft>
            </a:pPr>
            <a:r>
              <a:rPr lang="en-PH" b="1" dirty="0">
                <a:solidFill>
                  <a:srgbClr val="000000"/>
                </a:solidFill>
                <a:latin typeface="Arial" panose="020B0604020202020204" pitchFamily="34" charset="0"/>
                <a:ea typeface="Calibri" panose="020F0502020204030204" pitchFamily="34" charset="0"/>
              </a:rPr>
              <a:t>Table 2</a:t>
            </a:r>
            <a:endParaRPr lang="en-PH" dirty="0">
              <a:solidFill>
                <a:srgbClr val="000000"/>
              </a:solidFill>
              <a:latin typeface="Times New Roman" panose="02020603050405020304" pitchFamily="18" charset="0"/>
              <a:ea typeface="Calibri" panose="020F0502020204030204" pitchFamily="34" charset="0"/>
            </a:endParaRPr>
          </a:p>
          <a:p>
            <a:pPr algn="ctr">
              <a:spcAft>
                <a:spcPts val="0"/>
              </a:spcAft>
            </a:pPr>
            <a:r>
              <a:rPr lang="en-PH" b="1" dirty="0">
                <a:solidFill>
                  <a:srgbClr val="000000"/>
                </a:solidFill>
                <a:latin typeface="Arial" panose="020B0604020202020204" pitchFamily="34" charset="0"/>
                <a:ea typeface="Calibri" panose="020F0502020204030204" pitchFamily="34" charset="0"/>
              </a:rPr>
              <a:t>SHARE OF VAT REVENUE TO TOTAL TAX REVENUES: 2004-2010</a:t>
            </a:r>
            <a:endParaRPr lang="en-PH" dirty="0">
              <a:solidFill>
                <a:srgbClr val="000000"/>
              </a:solidFill>
              <a:latin typeface="Times New Roman" panose="02020603050405020304" pitchFamily="18" charset="0"/>
              <a:ea typeface="Calibri" panose="020F0502020204030204" pitchFamily="34" charset="0"/>
            </a:endParaRPr>
          </a:p>
          <a:p>
            <a:pPr algn="ctr">
              <a:spcAft>
                <a:spcPts val="0"/>
              </a:spcAft>
            </a:pPr>
            <a:r>
              <a:rPr lang="en-PH" b="1" dirty="0">
                <a:solidFill>
                  <a:srgbClr val="000000"/>
                </a:solidFill>
                <a:latin typeface="Arial" panose="020B0604020202020204" pitchFamily="34" charset="0"/>
                <a:ea typeface="Calibri" panose="020F0502020204030204" pitchFamily="34" charset="0"/>
              </a:rPr>
              <a:t>(Amounts in Billion Pesos)</a:t>
            </a:r>
            <a:endParaRPr lang="en-PH" dirty="0">
              <a:solidFill>
                <a:srgbClr val="000000"/>
              </a:solidFill>
              <a:effectLst/>
              <a:latin typeface="Times New Roman" panose="02020603050405020304" pitchFamily="18" charset="0"/>
              <a:ea typeface="Calibri" panose="020F050202020403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02521" y="1845732"/>
            <a:ext cx="8001000" cy="2971801"/>
          </a:xfrm>
        </p:spPr>
        <p:txBody>
          <a:bodyPr>
            <a:noAutofit/>
          </a:bodyPr>
          <a:lstStyle/>
          <a:p>
            <a:r>
              <a:rPr lang="en-US" sz="2800" dirty="0"/>
              <a:t>Revenue Performance of </a:t>
            </a:r>
            <a:r>
              <a:rPr lang="en-US" sz="2800" dirty="0" smtClean="0"/>
              <a:t>Republic Act </a:t>
            </a:r>
            <a:r>
              <a:rPr lang="en-US" sz="2800" dirty="0"/>
              <a:t>(RA) No. 9337, otherwise known as the Reformed Value – Added Tax (RVAT) Law, 2004-2010 as a basis to a Strategic Policy Formulation</a:t>
            </a:r>
            <a:r>
              <a:rPr lang="en-PH" sz="3200" dirty="0"/>
              <a:t/>
            </a:r>
            <a:br>
              <a:rPr lang="en-PH" sz="3200" dirty="0"/>
            </a:br>
            <a:r>
              <a:rPr lang="en-PH" sz="3200" dirty="0" smtClean="0"/>
              <a:t/>
            </a:r>
            <a:br>
              <a:rPr lang="en-PH" sz="3200" dirty="0" smtClean="0"/>
            </a:br>
            <a:endParaRPr lang="en-PH" sz="3200" dirty="0"/>
          </a:p>
        </p:txBody>
      </p:sp>
      <p:sp>
        <p:nvSpPr>
          <p:cNvPr id="3" name="Subtitle 2"/>
          <p:cNvSpPr>
            <a:spLocks noGrp="1"/>
          </p:cNvSpPr>
          <p:nvPr>
            <p:ph type="subTitle" idx="1"/>
          </p:nvPr>
        </p:nvSpPr>
        <p:spPr/>
        <p:txBody>
          <a:bodyPr>
            <a:normAutofit fontScale="25000" lnSpcReduction="20000"/>
          </a:bodyPr>
          <a:lstStyle/>
          <a:p>
            <a:endParaRPr lang="en-PH" sz="3400" dirty="0"/>
          </a:p>
          <a:p>
            <a:endParaRPr lang="en-PH" sz="3400" dirty="0" smtClean="0">
              <a:solidFill>
                <a:schemeClr val="tx1"/>
              </a:solidFill>
            </a:endParaRPr>
          </a:p>
          <a:p>
            <a:pPr algn="l"/>
            <a:r>
              <a:rPr lang="en-PH" sz="5600" dirty="0" smtClean="0">
                <a:solidFill>
                  <a:schemeClr val="tx1"/>
                </a:solidFill>
              </a:rPr>
              <a:t>REVELINO D GARCIA Ph.D.*</a:t>
            </a:r>
          </a:p>
          <a:p>
            <a:endParaRPr lang="en-PH" sz="5600" dirty="0" smtClean="0">
              <a:solidFill>
                <a:schemeClr val="tx1"/>
              </a:solidFill>
            </a:endParaRPr>
          </a:p>
          <a:p>
            <a:pPr algn="l"/>
            <a:r>
              <a:rPr lang="en-US" sz="5600" dirty="0" smtClean="0">
                <a:solidFill>
                  <a:schemeClr val="tx1"/>
                </a:solidFill>
              </a:rPr>
              <a:t>*Faculty</a:t>
            </a:r>
            <a:r>
              <a:rPr lang="en-US" sz="5600" dirty="0">
                <a:solidFill>
                  <a:schemeClr val="tx1"/>
                </a:solidFill>
              </a:rPr>
              <a:t>, Graduate School of Business, De La Salle University-</a:t>
            </a:r>
            <a:r>
              <a:rPr lang="en-US" sz="5600" dirty="0" err="1">
                <a:solidFill>
                  <a:schemeClr val="tx1"/>
                </a:solidFill>
              </a:rPr>
              <a:t>Dasmarinas</a:t>
            </a:r>
            <a:endParaRPr lang="en-PH" sz="5600" dirty="0">
              <a:solidFill>
                <a:schemeClr val="tx1"/>
              </a:solidFill>
            </a:endParaRPr>
          </a:p>
          <a:p>
            <a:pPr algn="l"/>
            <a:r>
              <a:rPr lang="en-US" sz="5600" dirty="0">
                <a:solidFill>
                  <a:schemeClr val="tx1"/>
                </a:solidFill>
              </a:rPr>
              <a:t>*Investment Manager, </a:t>
            </a:r>
            <a:r>
              <a:rPr lang="en-US" sz="5600" dirty="0" smtClean="0">
                <a:solidFill>
                  <a:schemeClr val="tx1"/>
                </a:solidFill>
              </a:rPr>
              <a:t>MAPSA manila</a:t>
            </a:r>
            <a:endParaRPr lang="en-PH" sz="5600" dirty="0">
              <a:solidFill>
                <a:schemeClr val="tx1"/>
              </a:solidFill>
            </a:endParaRPr>
          </a:p>
          <a:p>
            <a:pPr algn="l"/>
            <a:r>
              <a:rPr lang="en-US" sz="5600" dirty="0">
                <a:solidFill>
                  <a:schemeClr val="tx1"/>
                </a:solidFill>
              </a:rPr>
              <a:t>*</a:t>
            </a:r>
            <a:r>
              <a:rPr lang="en-US" sz="5600" dirty="0" smtClean="0">
                <a:solidFill>
                  <a:schemeClr val="tx1"/>
                </a:solidFill>
              </a:rPr>
              <a:t>Director of international relations, </a:t>
            </a:r>
            <a:r>
              <a:rPr lang="en-US" sz="5600" dirty="0" err="1" smtClean="0">
                <a:solidFill>
                  <a:schemeClr val="tx1"/>
                </a:solidFill>
              </a:rPr>
              <a:t>daehan</a:t>
            </a:r>
            <a:r>
              <a:rPr lang="en-US" sz="5600" dirty="0" smtClean="0">
                <a:solidFill>
                  <a:schemeClr val="tx1"/>
                </a:solidFill>
              </a:rPr>
              <a:t> society of industrial management</a:t>
            </a:r>
            <a:endParaRPr lang="en-PH" sz="5600" dirty="0">
              <a:solidFill>
                <a:schemeClr val="tx1"/>
              </a:solidFill>
            </a:endParaRPr>
          </a:p>
          <a:p>
            <a:endParaRPr lang="en-PH" dirty="0"/>
          </a:p>
        </p:txBody>
      </p:sp>
    </p:spTree>
  </p:cSld>
  <p:clrMapOvr>
    <a:masterClrMapping/>
  </p:clrMapOvr>
  <mc:AlternateContent xmlns:mc="http://schemas.openxmlformats.org/markup-compatibility/2006" xmlns:p14="http://schemas.microsoft.com/office/powerpoint/2010/main">
    <mc:Choice Requires="p14">
      <p:transition spd="slow" p14:dur="1400">
        <p14:ripple/>
        <p:sndAc>
          <p:stSnd>
            <p:snd r:embed="rId2" name="arrow.wav"/>
          </p:stSnd>
        </p:sndAc>
      </p:transition>
    </mc:Choice>
    <mc:Fallback xmlns="">
      <p:transition spd="slow">
        <p:fade/>
        <p:sndAc>
          <p:stSnd>
            <p:snd r:embed="rId3" name="arrow.wav"/>
          </p:stSnd>
        </p:sndAc>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504954845"/>
              </p:ext>
            </p:extLst>
          </p:nvPr>
        </p:nvGraphicFramePr>
        <p:xfrm>
          <a:off x="831272" y="2050239"/>
          <a:ext cx="10287000" cy="4108958"/>
        </p:xfrm>
        <a:graphic>
          <a:graphicData uri="http://schemas.openxmlformats.org/drawingml/2006/table">
            <a:tbl>
              <a:tblPr/>
              <a:tblGrid>
                <a:gridCol w="1039092"/>
                <a:gridCol w="872836"/>
                <a:gridCol w="1591876"/>
                <a:gridCol w="1639696"/>
                <a:gridCol w="1639696"/>
                <a:gridCol w="1398081"/>
                <a:gridCol w="1045851"/>
                <a:gridCol w="1059872"/>
              </a:tblGrid>
              <a:tr h="755306">
                <a:tc gridSpan="2">
                  <a:txBody>
                    <a:bodyPr/>
                    <a:lstStyle/>
                    <a:p>
                      <a:pPr algn="ctr">
                        <a:lnSpc>
                          <a:spcPct val="107000"/>
                        </a:lnSpc>
                        <a:spcAft>
                          <a:spcPts val="0"/>
                        </a:spcAft>
                      </a:pPr>
                      <a:endParaRPr lang="en-US" sz="1800" b="1"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US" sz="1800" b="1"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Year </a:t>
                      </a:r>
                      <a:endParaRPr lang="en-PH"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a:lnSpc>
                          <a:spcPct val="107000"/>
                        </a:lnSpc>
                        <a:spcAft>
                          <a:spcPts val="0"/>
                        </a:spcAft>
                      </a:pPr>
                      <a:r>
                        <a:rPr lang="en-US" sz="18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VAT Revenues (BIR + BOC) </a:t>
                      </a:r>
                      <a:endParaRPr lang="en-PH"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8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GDP at Current Prices </a:t>
                      </a:r>
                      <a:endParaRPr lang="en-PH"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8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Consumption Expenditure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8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Ratio of VAT </a:t>
                      </a:r>
                      <a:r>
                        <a:rPr lang="en-US" sz="1800" b="1"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to Revenue  </a:t>
                      </a:r>
                      <a:endParaRPr lang="en-PH"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07000"/>
                        </a:lnSpc>
                        <a:spcAft>
                          <a:spcPts val="0"/>
                        </a:spcAft>
                      </a:pPr>
                      <a:r>
                        <a:rPr lang="en-US" sz="18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VAT Efficiency with Respect to </a:t>
                      </a:r>
                      <a:r>
                        <a:rPr lang="en-US" sz="1800" b="1"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Revenues, GDP</a:t>
                      </a:r>
                      <a:endParaRPr lang="en-PH"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258561">
                <a:tc gridSpan="2">
                  <a:txBody>
                    <a:bodyPr/>
                    <a:lstStyle/>
                    <a:p>
                      <a:pPr algn="ctr">
                        <a:lnSpc>
                          <a:spcPct val="107000"/>
                        </a:lnSpc>
                        <a:spcAft>
                          <a:spcPts val="0"/>
                        </a:spcAft>
                      </a:pPr>
                      <a:endParaRPr lang="en-US" sz="1800" b="1"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US" sz="1800" b="1"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GDP </a:t>
                      </a:r>
                      <a:endParaRPr lang="en-PH"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a:lnSpc>
                          <a:spcPct val="107000"/>
                        </a:lnSpc>
                        <a:spcAft>
                          <a:spcPts val="0"/>
                        </a:spcAft>
                      </a:pPr>
                      <a:endParaRPr lang="en-US" sz="1800" b="1"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US" sz="1800" b="1"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Consumption </a:t>
                      </a:r>
                      <a:r>
                        <a:rPr lang="en-US" sz="18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Expenditure </a:t>
                      </a:r>
                      <a:endParaRPr lang="en-PH"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a:lnSpc>
                          <a:spcPct val="107000"/>
                        </a:lnSpc>
                        <a:spcAft>
                          <a:spcPts val="0"/>
                        </a:spcAft>
                      </a:pPr>
                      <a:endParaRPr lang="en-US" sz="1800" b="1"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US" sz="1800" b="1"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GDP </a:t>
                      </a:r>
                      <a:endParaRPr lang="en-PH"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a:lnSpc>
                          <a:spcPct val="107000"/>
                        </a:lnSpc>
                        <a:spcAft>
                          <a:spcPts val="0"/>
                        </a:spcAft>
                      </a:pPr>
                      <a:r>
                        <a:rPr lang="en-US" sz="18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Consumption Expenditure </a:t>
                      </a:r>
                      <a:endParaRPr lang="en-PH"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237091">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2004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139.10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4,871.55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3,838.83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2.86%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3.62% </a:t>
                      </a:r>
                      <a:endParaRPr lang="en-PH"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28.55%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36.23%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7091">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2005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156.67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5,444.04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4,299.29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2.88%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3.64%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28.78% </a:t>
                      </a:r>
                      <a:endParaRPr lang="en-PH"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36.44%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7091">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PH"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PH"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7091">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2006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259.80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6,031.16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4,819.43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4.31%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4.31%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35.90%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44.92% </a:t>
                      </a:r>
                      <a:endParaRPr lang="en-PH"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7091">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2007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274.04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6,648.62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5,265.64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4.12%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5.20%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34.35%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43.37% </a:t>
                      </a:r>
                      <a:endParaRPr lang="en-PH"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7091">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2008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296.65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7,409.37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5,978.73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4.00%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4.96%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33.36%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41.35% </a:t>
                      </a:r>
                      <a:endParaRPr lang="en-PH"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7091">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2009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302.19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7,678.92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6,484.65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3.94%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4.66%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32.79%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38.83% </a:t>
                      </a:r>
                      <a:endParaRPr lang="en-PH"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7091">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2010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330.78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8,513.04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7.077.14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3.89%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4.67%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32.38% </a:t>
                      </a:r>
                      <a:endParaRPr lang="en-PH"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38.95% </a:t>
                      </a:r>
                      <a:endParaRPr lang="en-PH"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7091">
                <a:tc gridSpan="8">
                  <a:txBody>
                    <a:bodyPr/>
                    <a:lstStyle/>
                    <a:p>
                      <a:pPr algn="just">
                        <a:lnSpc>
                          <a:spcPct val="107000"/>
                        </a:lnSpc>
                        <a:spcAft>
                          <a:spcPts val="0"/>
                        </a:spcAft>
                      </a:pP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Source of basic data: BIR, BOC, </a:t>
                      </a:r>
                      <a:r>
                        <a:rPr lang="en-US" sz="18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BTr</a:t>
                      </a:r>
                      <a:r>
                        <a:rPr lang="en-US"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and NSCB. </a:t>
                      </a:r>
                      <a:endParaRPr lang="en-PH"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3" name="Rectangle 2"/>
          <p:cNvSpPr/>
          <p:nvPr/>
        </p:nvSpPr>
        <p:spPr>
          <a:xfrm>
            <a:off x="3089564" y="912168"/>
            <a:ext cx="6096000" cy="1015663"/>
          </a:xfrm>
          <a:prstGeom prst="rect">
            <a:avLst/>
          </a:prstGeom>
        </p:spPr>
        <p:txBody>
          <a:bodyPr>
            <a:spAutoFit/>
          </a:bodyPr>
          <a:lstStyle/>
          <a:p>
            <a:pPr algn="ctr">
              <a:spcAft>
                <a:spcPts val="0"/>
              </a:spcAft>
            </a:pPr>
            <a:r>
              <a:rPr lang="en-PH" sz="2000" dirty="0">
                <a:solidFill>
                  <a:srgbClr val="000000"/>
                </a:solidFill>
                <a:latin typeface="Arial" panose="020B0604020202020204" pitchFamily="34" charset="0"/>
                <a:ea typeface="Calibri" panose="020F0502020204030204" pitchFamily="34" charset="0"/>
              </a:rPr>
              <a:t>Table 3</a:t>
            </a:r>
            <a:endParaRPr lang="en-PH" sz="2000" dirty="0">
              <a:solidFill>
                <a:srgbClr val="000000"/>
              </a:solidFill>
              <a:latin typeface="Times New Roman" panose="02020603050405020304" pitchFamily="18" charset="0"/>
              <a:ea typeface="Calibri" panose="020F0502020204030204" pitchFamily="34" charset="0"/>
            </a:endParaRPr>
          </a:p>
          <a:p>
            <a:pPr algn="ctr">
              <a:spcAft>
                <a:spcPts val="0"/>
              </a:spcAft>
            </a:pPr>
            <a:r>
              <a:rPr lang="en-PH" sz="2000" dirty="0">
                <a:solidFill>
                  <a:srgbClr val="000000"/>
                </a:solidFill>
                <a:latin typeface="Arial" panose="020B0604020202020204" pitchFamily="34" charset="0"/>
                <a:ea typeface="Calibri" panose="020F0502020204030204" pitchFamily="34" charset="0"/>
              </a:rPr>
              <a:t>VAT EFFICIENCY RATIO: 2004-2010</a:t>
            </a:r>
            <a:endParaRPr lang="en-PH" sz="2000" dirty="0">
              <a:solidFill>
                <a:srgbClr val="000000"/>
              </a:solidFill>
              <a:latin typeface="Times New Roman" panose="02020603050405020304" pitchFamily="18" charset="0"/>
              <a:ea typeface="Calibri" panose="020F0502020204030204" pitchFamily="34" charset="0"/>
            </a:endParaRPr>
          </a:p>
          <a:p>
            <a:pPr algn="ctr">
              <a:spcAft>
                <a:spcPts val="0"/>
              </a:spcAft>
            </a:pPr>
            <a:r>
              <a:rPr lang="en-PH" sz="2000" dirty="0">
                <a:solidFill>
                  <a:srgbClr val="000000"/>
                </a:solidFill>
                <a:latin typeface="Arial" panose="020B0604020202020204" pitchFamily="34" charset="0"/>
                <a:ea typeface="Calibri" panose="020F0502020204030204" pitchFamily="34" charset="0"/>
              </a:rPr>
              <a:t>(Amounts in Billion Pesos)</a:t>
            </a:r>
            <a:endParaRPr lang="en-PH" sz="2000" dirty="0">
              <a:solidFill>
                <a:srgbClr val="000000"/>
              </a:solidFill>
              <a:effectLst/>
              <a:latin typeface="Times New Roman" panose="02020603050405020304" pitchFamily="18" charset="0"/>
              <a:ea typeface="Calibri" panose="020F050202020403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483573" y="2167726"/>
          <a:ext cx="7824210" cy="3913632"/>
        </p:xfrm>
        <a:graphic>
          <a:graphicData uri="http://schemas.openxmlformats.org/drawingml/2006/table">
            <a:tbl>
              <a:tblPr/>
              <a:tblGrid>
                <a:gridCol w="956292"/>
                <a:gridCol w="1390971"/>
                <a:gridCol w="1477906"/>
                <a:gridCol w="2176290"/>
                <a:gridCol w="1822751"/>
              </a:tblGrid>
              <a:tr h="864656">
                <a:tc>
                  <a:txBody>
                    <a:bodyPr/>
                    <a:lstStyle/>
                    <a:p>
                      <a:pPr algn="ctr">
                        <a:lnSpc>
                          <a:spcPct val="107000"/>
                        </a:lnSpc>
                        <a:spcAft>
                          <a:spcPts val="0"/>
                        </a:spcAft>
                      </a:pPr>
                      <a:endParaRPr lang="en-US" sz="2000" b="1"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7000"/>
                        </a:lnSpc>
                        <a:spcAft>
                          <a:spcPts val="0"/>
                        </a:spcAft>
                      </a:pPr>
                      <a:endParaRPr lang="en-US" sz="2000" b="1"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US" sz="2000" b="1"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Year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US" sz="2000" b="1"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US" sz="2000" b="1"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VAT </a:t>
                      </a: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on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Imports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US" sz="2000" b="1"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US" sz="2000" b="1"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Total </a:t>
                      </a: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Imports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US" sz="2000" b="1"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US" sz="2000" b="1"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Ratio </a:t>
                      </a: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of VAT on Imports to Total Imports (%)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en-US" sz="2000" b="1"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US" sz="2000" b="1"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VAT </a:t>
                      </a: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Efficiency Ratio </a:t>
                      </a:r>
                      <a:r>
                        <a:rPr lang="en-PH" sz="2000" b="0" baseline="0" dirty="0" smtClean="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b="1"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7143">
                <a:tc>
                  <a:txBody>
                    <a:bodyPr/>
                    <a:lstStyle/>
                    <a:p>
                      <a:pPr algn="ctr">
                        <a:lnSpc>
                          <a:spcPct val="107000"/>
                        </a:lnSpc>
                        <a:spcAft>
                          <a:spcPts val="0"/>
                        </a:spcAft>
                      </a:pPr>
                      <a:r>
                        <a:rPr lang="en-US"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2004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58.88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1,638.35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3.59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35.94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7143">
                <a:tc>
                  <a:txBody>
                    <a:bodyPr/>
                    <a:lstStyle/>
                    <a:p>
                      <a:pPr algn="ctr">
                        <a:lnSpc>
                          <a:spcPct val="107000"/>
                        </a:lnSpc>
                        <a:spcAft>
                          <a:spcPts val="0"/>
                        </a:spcAft>
                      </a:pPr>
                      <a:r>
                        <a:rPr lang="en-US"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2005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68.81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1,726.41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3.99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39.86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7143">
                <a:tc>
                  <a:txBody>
                    <a:bodyPr/>
                    <a:lstStyle/>
                    <a:p>
                      <a:pPr algn="ctr">
                        <a:lnSpc>
                          <a:spcPct val="107000"/>
                        </a:lnSpc>
                        <a:spcAft>
                          <a:spcPts val="0"/>
                        </a:spcAft>
                      </a:pPr>
                      <a:r>
                        <a:rPr lang="en-US"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2006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118.87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1,827.65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6.50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54.20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7143">
                <a:tc>
                  <a:txBody>
                    <a:bodyPr/>
                    <a:lstStyle/>
                    <a:p>
                      <a:pPr algn="ctr">
                        <a:lnSpc>
                          <a:spcPct val="107000"/>
                        </a:lnSpc>
                        <a:spcAft>
                          <a:spcPts val="0"/>
                        </a:spcAft>
                      </a:pPr>
                      <a:r>
                        <a:rPr lang="en-US"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2007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129.02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1,933.00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6.67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55.62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7143">
                <a:tc>
                  <a:txBody>
                    <a:bodyPr/>
                    <a:lstStyle/>
                    <a:p>
                      <a:pPr algn="ctr">
                        <a:lnSpc>
                          <a:spcPct val="107000"/>
                        </a:lnSpc>
                        <a:spcAft>
                          <a:spcPts val="0"/>
                        </a:spcAft>
                      </a:pPr>
                      <a:r>
                        <a:rPr lang="en-US"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2008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156.33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2,985.65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5.24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43.63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7143">
                <a:tc>
                  <a:txBody>
                    <a:bodyPr/>
                    <a:lstStyle/>
                    <a:p>
                      <a:pPr algn="ctr">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2009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133.90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2,387.38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5.61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46.74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7143">
                <a:tc>
                  <a:txBody>
                    <a:bodyPr/>
                    <a:lstStyle/>
                    <a:p>
                      <a:pPr algn="ctr">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2010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157.50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2,920.46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5.39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44.94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7143">
                <a:tc gridSpan="5">
                  <a:txBody>
                    <a:bodyPr/>
                    <a:lstStyle/>
                    <a:p>
                      <a:pPr algn="just">
                        <a:lnSpc>
                          <a:spcPct val="107000"/>
                        </a:lnSpc>
                        <a:spcAft>
                          <a:spcPts val="0"/>
                        </a:spcAft>
                      </a:pPr>
                      <a:r>
                        <a:rPr lang="en-US"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Sources of Basic Data: BOC and NSCB.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3" name="Rectangle 2"/>
          <p:cNvSpPr/>
          <p:nvPr/>
        </p:nvSpPr>
        <p:spPr>
          <a:xfrm>
            <a:off x="3347678" y="544279"/>
            <a:ext cx="6096000" cy="1477328"/>
          </a:xfrm>
          <a:prstGeom prst="rect">
            <a:avLst/>
          </a:prstGeom>
        </p:spPr>
        <p:txBody>
          <a:bodyPr>
            <a:spAutoFit/>
          </a:bodyPr>
          <a:lstStyle/>
          <a:p>
            <a:pPr indent="457200" algn="just">
              <a:spcAft>
                <a:spcPts val="0"/>
              </a:spcAft>
            </a:pPr>
            <a:r>
              <a:rPr lang="en-PH" sz="1000" dirty="0">
                <a:solidFill>
                  <a:srgbClr val="000000"/>
                </a:solidFill>
                <a:latin typeface="Arial" panose="020B0604020202020204" pitchFamily="34" charset="0"/>
                <a:ea typeface="Calibri" panose="020F0502020204030204" pitchFamily="34" charset="0"/>
              </a:rPr>
              <a:t> </a:t>
            </a:r>
            <a:endParaRPr lang="en-PH" sz="2000" dirty="0">
              <a:solidFill>
                <a:srgbClr val="000000"/>
              </a:solidFill>
              <a:latin typeface="Times New Roman" panose="02020603050405020304" pitchFamily="18" charset="0"/>
              <a:ea typeface="Calibri" panose="020F0502020204030204" pitchFamily="34" charset="0"/>
            </a:endParaRPr>
          </a:p>
          <a:p>
            <a:pPr algn="ctr">
              <a:spcAft>
                <a:spcPts val="0"/>
              </a:spcAft>
            </a:pPr>
            <a:r>
              <a:rPr lang="en-PH" sz="2000" dirty="0">
                <a:solidFill>
                  <a:srgbClr val="000000"/>
                </a:solidFill>
                <a:latin typeface="Arial" panose="020B0604020202020204" pitchFamily="34" charset="0"/>
                <a:ea typeface="Calibri" panose="020F0502020204030204" pitchFamily="34" charset="0"/>
              </a:rPr>
              <a:t>Table 4</a:t>
            </a:r>
            <a:endParaRPr lang="en-PH" sz="2000" dirty="0">
              <a:solidFill>
                <a:srgbClr val="000000"/>
              </a:solidFill>
              <a:latin typeface="Times New Roman" panose="02020603050405020304" pitchFamily="18" charset="0"/>
              <a:ea typeface="Calibri" panose="020F0502020204030204" pitchFamily="34" charset="0"/>
            </a:endParaRPr>
          </a:p>
          <a:p>
            <a:pPr algn="ctr">
              <a:spcAft>
                <a:spcPts val="0"/>
              </a:spcAft>
            </a:pPr>
            <a:r>
              <a:rPr lang="en-PH" sz="2000" b="1" dirty="0">
                <a:solidFill>
                  <a:srgbClr val="000000"/>
                </a:solidFill>
                <a:latin typeface="Arial" panose="020B0604020202020204" pitchFamily="34" charset="0"/>
                <a:ea typeface="Calibri" panose="020F0502020204030204" pitchFamily="34" charset="0"/>
              </a:rPr>
              <a:t>VAT ON IMPORTS EFFICIENCY RATIO: </a:t>
            </a:r>
            <a:endParaRPr lang="en-PH" sz="2000" b="1" dirty="0" smtClean="0">
              <a:solidFill>
                <a:srgbClr val="000000"/>
              </a:solidFill>
              <a:latin typeface="Arial" panose="020B0604020202020204" pitchFamily="34" charset="0"/>
              <a:ea typeface="Calibri" panose="020F0502020204030204" pitchFamily="34" charset="0"/>
            </a:endParaRPr>
          </a:p>
          <a:p>
            <a:pPr algn="ctr">
              <a:spcAft>
                <a:spcPts val="0"/>
              </a:spcAft>
            </a:pPr>
            <a:r>
              <a:rPr lang="en-PH" sz="2000" b="1" dirty="0" smtClean="0">
                <a:solidFill>
                  <a:srgbClr val="000000"/>
                </a:solidFill>
                <a:latin typeface="Arial" panose="020B0604020202020204" pitchFamily="34" charset="0"/>
                <a:ea typeface="Calibri" panose="020F0502020204030204" pitchFamily="34" charset="0"/>
              </a:rPr>
              <a:t>2004-2010</a:t>
            </a:r>
            <a:endParaRPr lang="en-PH" sz="2000" dirty="0">
              <a:solidFill>
                <a:srgbClr val="000000"/>
              </a:solidFill>
              <a:latin typeface="Times New Roman" panose="02020603050405020304" pitchFamily="18" charset="0"/>
              <a:ea typeface="Calibri" panose="020F0502020204030204" pitchFamily="34" charset="0"/>
            </a:endParaRPr>
          </a:p>
          <a:p>
            <a:pPr algn="ctr">
              <a:spcAft>
                <a:spcPts val="0"/>
              </a:spcAft>
            </a:pPr>
            <a:r>
              <a:rPr lang="en-PH" sz="2000" b="1" dirty="0">
                <a:solidFill>
                  <a:srgbClr val="000000"/>
                </a:solidFill>
                <a:latin typeface="Arial" panose="020B0604020202020204" pitchFamily="34" charset="0"/>
                <a:ea typeface="Calibri" panose="020F0502020204030204" pitchFamily="34" charset="0"/>
              </a:rPr>
              <a:t>(Amounts in Billion Pesos)</a:t>
            </a:r>
            <a:endParaRPr lang="en-PH" sz="2000" dirty="0">
              <a:solidFill>
                <a:srgbClr val="000000"/>
              </a:solidFill>
              <a:effectLst/>
              <a:latin typeface="Times New Roman" panose="02020603050405020304" pitchFamily="18" charset="0"/>
              <a:ea typeface="Calibri" panose="020F050202020403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288473" y="2348345"/>
          <a:ext cx="10037617" cy="3761236"/>
        </p:xfrm>
        <a:graphic>
          <a:graphicData uri="http://schemas.openxmlformats.org/drawingml/2006/table">
            <a:tbl>
              <a:tblPr/>
              <a:tblGrid>
                <a:gridCol w="1260883"/>
                <a:gridCol w="2719551"/>
                <a:gridCol w="2225088"/>
                <a:gridCol w="3832095"/>
              </a:tblGrid>
              <a:tr h="679066">
                <a:tc>
                  <a:txBody>
                    <a:bodyPr/>
                    <a:lstStyle/>
                    <a:p>
                      <a:pPr algn="ctr">
                        <a:lnSpc>
                          <a:spcPct val="107000"/>
                        </a:lnSpc>
                        <a:spcAft>
                          <a:spcPts val="0"/>
                        </a:spcAft>
                      </a:pPr>
                      <a:r>
                        <a:rPr lang="en-US" sz="24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Year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VAT Revenue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US" sz="24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(BIR + BOC)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Private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US" sz="24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Consumption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b="1"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VAT Gross Compliance Ratio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505">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2004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139.10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3,346.72 </a:t>
                      </a:r>
                      <a:endParaRPr lang="en-PH"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41.56% </a:t>
                      </a:r>
                      <a:endParaRPr lang="en-PH"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505">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2005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156.67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3,772.25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41.53%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505">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2006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259.80 </a:t>
                      </a:r>
                      <a:endParaRPr lang="en-PH"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4,229.50 </a:t>
                      </a:r>
                      <a:endParaRPr lang="en-PH"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51.19%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505">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2007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274.04 </a:t>
                      </a:r>
                      <a:endParaRPr lang="en-PH"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4,611.88 </a:t>
                      </a:r>
                      <a:endParaRPr lang="en-PH"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49.52%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505">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2008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296.65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5,281.07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46.81%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505">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2009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302.19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5,674.97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44.37%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505">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2010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330.78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6,192.86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44.51%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Rectangle 3"/>
          <p:cNvSpPr/>
          <p:nvPr/>
        </p:nvSpPr>
        <p:spPr>
          <a:xfrm>
            <a:off x="3048000" y="1286240"/>
            <a:ext cx="6096000" cy="1015663"/>
          </a:xfrm>
          <a:prstGeom prst="rect">
            <a:avLst/>
          </a:prstGeom>
        </p:spPr>
        <p:txBody>
          <a:bodyPr>
            <a:spAutoFit/>
          </a:bodyPr>
          <a:lstStyle/>
          <a:p>
            <a:pPr algn="ctr">
              <a:spcAft>
                <a:spcPts val="0"/>
              </a:spcAft>
            </a:pPr>
            <a:r>
              <a:rPr lang="en-PH" sz="2000" dirty="0">
                <a:solidFill>
                  <a:srgbClr val="000000"/>
                </a:solidFill>
                <a:latin typeface="Arial" panose="020B0604020202020204" pitchFamily="34" charset="0"/>
                <a:ea typeface="Calibri" panose="020F0502020204030204" pitchFamily="34" charset="0"/>
              </a:rPr>
              <a:t>Table 5</a:t>
            </a:r>
            <a:endParaRPr lang="en-PH" sz="2000" dirty="0">
              <a:solidFill>
                <a:srgbClr val="000000"/>
              </a:solidFill>
              <a:latin typeface="Times New Roman" panose="02020603050405020304" pitchFamily="18" charset="0"/>
              <a:ea typeface="Calibri" panose="020F0502020204030204" pitchFamily="34" charset="0"/>
            </a:endParaRPr>
          </a:p>
          <a:p>
            <a:pPr algn="ctr">
              <a:spcAft>
                <a:spcPts val="0"/>
              </a:spcAft>
            </a:pPr>
            <a:r>
              <a:rPr lang="en-PH" sz="2000" b="1" dirty="0">
                <a:solidFill>
                  <a:srgbClr val="000000"/>
                </a:solidFill>
                <a:latin typeface="Arial" panose="020B0604020202020204" pitchFamily="34" charset="0"/>
                <a:ea typeface="Calibri" panose="020F0502020204030204" pitchFamily="34" charset="0"/>
              </a:rPr>
              <a:t>VAT GROSS COMPLIANCE RATIO: 2004-2010</a:t>
            </a:r>
            <a:endParaRPr lang="en-PH" sz="2000" dirty="0">
              <a:solidFill>
                <a:srgbClr val="000000"/>
              </a:solidFill>
              <a:latin typeface="Times New Roman" panose="02020603050405020304" pitchFamily="18" charset="0"/>
              <a:ea typeface="Calibri" panose="020F0502020204030204" pitchFamily="34" charset="0"/>
            </a:endParaRPr>
          </a:p>
          <a:p>
            <a:pPr algn="ctr">
              <a:spcAft>
                <a:spcPts val="0"/>
              </a:spcAft>
            </a:pPr>
            <a:r>
              <a:rPr lang="en-PH" sz="2000" b="1" dirty="0">
                <a:solidFill>
                  <a:srgbClr val="000000"/>
                </a:solidFill>
                <a:latin typeface="Arial" panose="020B0604020202020204" pitchFamily="34" charset="0"/>
                <a:ea typeface="Calibri" panose="020F0502020204030204" pitchFamily="34" charset="0"/>
              </a:rPr>
              <a:t>(Amounts in Billion Pesos)</a:t>
            </a:r>
            <a:endParaRPr lang="en-PH" sz="2000" dirty="0">
              <a:solidFill>
                <a:srgbClr val="000000"/>
              </a:solidFill>
              <a:effectLst/>
              <a:latin typeface="Times New Roman" panose="02020603050405020304" pitchFamily="18" charset="0"/>
              <a:ea typeface="Calibri" panose="020F050202020403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03174" y="2931817"/>
            <a:ext cx="7993470" cy="584775"/>
          </a:xfrm>
          <a:prstGeom prst="rect">
            <a:avLst/>
          </a:prstGeom>
        </p:spPr>
        <p:txBody>
          <a:bodyPr wrap="none">
            <a:spAutoFit/>
          </a:bodyPr>
          <a:lstStyle/>
          <a:p>
            <a:pPr algn="just">
              <a:spcAft>
                <a:spcPts val="0"/>
              </a:spcAft>
            </a:pPr>
            <a:r>
              <a:rPr lang="en-PH" sz="3200" b="1" dirty="0">
                <a:solidFill>
                  <a:srgbClr val="000000"/>
                </a:solidFill>
                <a:latin typeface="Arial" panose="020B0604020202020204" pitchFamily="34" charset="0"/>
                <a:ea typeface="Calibri" panose="020F0502020204030204" pitchFamily="34" charset="0"/>
              </a:rPr>
              <a:t>Impact of the RVAT Law to the Economy</a:t>
            </a:r>
            <a:endParaRPr lang="en-PH" sz="3200" dirty="0">
              <a:solidFill>
                <a:srgbClr val="000000"/>
              </a:solidFill>
              <a:effectLst/>
              <a:latin typeface="Times New Roman" panose="02020603050405020304" pitchFamily="18" charset="0"/>
              <a:ea typeface="Calibri" panose="020F0502020204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558634" y="2506042"/>
          <a:ext cx="9206347" cy="3444856"/>
        </p:xfrm>
        <a:graphic>
          <a:graphicData uri="http://schemas.openxmlformats.org/drawingml/2006/table">
            <a:tbl>
              <a:tblPr/>
              <a:tblGrid>
                <a:gridCol w="1840982"/>
                <a:gridCol w="1840982"/>
                <a:gridCol w="1840982"/>
                <a:gridCol w="1840982"/>
                <a:gridCol w="1842419"/>
              </a:tblGrid>
              <a:tr h="416373">
                <a:tc>
                  <a:txBody>
                    <a:bodyPr/>
                    <a:lstStyle/>
                    <a:p>
                      <a:pPr algn="just">
                        <a:lnSpc>
                          <a:spcPct val="107000"/>
                        </a:lnSpc>
                        <a:spcAft>
                          <a:spcPts val="0"/>
                        </a:spcAft>
                      </a:pPr>
                      <a:r>
                        <a:rPr lang="en-US" sz="20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Year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2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NG Debt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2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Surplus/ (Deficit)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2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NG debt to GDP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2000" b="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Surplus/(Deficit) to GDP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073">
                <a:tc>
                  <a:txBody>
                    <a:bodyPr/>
                    <a:lstStyle/>
                    <a:p>
                      <a:pPr algn="just">
                        <a:lnSpc>
                          <a:spcPct val="107000"/>
                        </a:lnSpc>
                        <a:spcAft>
                          <a:spcPts val="0"/>
                        </a:spcAft>
                      </a:pPr>
                      <a:r>
                        <a:rPr lang="en-US"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2004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4,645.66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-187,057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95.36%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-3.84%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073">
                <a:tc>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2005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4,474.58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-146,778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82.19%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-2.70%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073">
                <a:tc>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2006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4,421.43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-64,791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73.31%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-1.07%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073">
                <a:tc>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2007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4,196.67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-12,441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63.12%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-0.19%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073">
                <a:tc>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2008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4,766.48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-68,117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64.33%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-0.92%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073">
                <a:tc>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2009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5,010.77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-298,532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65.25%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-3.89%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073">
                <a:tc>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2010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5,267.97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-314,458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200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61.88% </a:t>
                      </a:r>
                      <a:endParaRPr lang="en-PH"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-3.69%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073">
                <a:tc gridSpan="5">
                  <a:txBody>
                    <a:bodyPr/>
                    <a:lstStyle/>
                    <a:p>
                      <a:pPr algn="just">
                        <a:lnSpc>
                          <a:spcPct val="107000"/>
                        </a:lnSpc>
                        <a:spcAft>
                          <a:spcPts val="0"/>
                        </a:spcAft>
                      </a:pPr>
                      <a:r>
                        <a:rPr lang="en-US"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Source of Basic Data: </a:t>
                      </a:r>
                      <a:r>
                        <a:rPr lang="en-US" sz="2000" dirty="0" err="1">
                          <a:solidFill>
                            <a:srgbClr val="000000"/>
                          </a:solidFill>
                          <a:effectLst/>
                          <a:latin typeface="Arial" panose="020B0604020202020204" pitchFamily="34" charset="0"/>
                          <a:ea typeface="Calibri" panose="020F0502020204030204" pitchFamily="34" charset="0"/>
                          <a:cs typeface="Times New Roman" panose="02020603050405020304" pitchFamily="18" charset="0"/>
                        </a:rPr>
                        <a:t>BTr</a:t>
                      </a:r>
                      <a:r>
                        <a:rPr lang="en-US" sz="2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PH"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3" name="Rectangle 2"/>
          <p:cNvSpPr/>
          <p:nvPr/>
        </p:nvSpPr>
        <p:spPr>
          <a:xfrm>
            <a:off x="3113807" y="1016077"/>
            <a:ext cx="6096000" cy="1323439"/>
          </a:xfrm>
          <a:prstGeom prst="rect">
            <a:avLst/>
          </a:prstGeom>
        </p:spPr>
        <p:txBody>
          <a:bodyPr>
            <a:spAutoFit/>
          </a:bodyPr>
          <a:lstStyle/>
          <a:p>
            <a:pPr algn="ctr">
              <a:spcAft>
                <a:spcPts val="0"/>
              </a:spcAft>
            </a:pPr>
            <a:r>
              <a:rPr lang="en-PH" sz="2000" dirty="0">
                <a:solidFill>
                  <a:srgbClr val="000000"/>
                </a:solidFill>
                <a:latin typeface="Arial" panose="020B0604020202020204" pitchFamily="34" charset="0"/>
                <a:ea typeface="Calibri" panose="020F0502020204030204" pitchFamily="34" charset="0"/>
              </a:rPr>
              <a:t>Table 6</a:t>
            </a:r>
            <a:endParaRPr lang="en-PH" sz="2000" dirty="0">
              <a:solidFill>
                <a:srgbClr val="000000"/>
              </a:solidFill>
              <a:latin typeface="Times New Roman" panose="02020603050405020304" pitchFamily="18" charset="0"/>
              <a:ea typeface="Calibri" panose="020F0502020204030204" pitchFamily="34" charset="0"/>
            </a:endParaRPr>
          </a:p>
          <a:p>
            <a:pPr algn="ctr">
              <a:spcAft>
                <a:spcPts val="0"/>
              </a:spcAft>
            </a:pPr>
            <a:r>
              <a:rPr lang="en-PH" sz="2000" dirty="0">
                <a:solidFill>
                  <a:srgbClr val="000000"/>
                </a:solidFill>
                <a:latin typeface="Arial" panose="020B0604020202020204" pitchFamily="34" charset="0"/>
                <a:ea typeface="Calibri" panose="020F0502020204030204" pitchFamily="34" charset="0"/>
              </a:rPr>
              <a:t>NG DEBT, EXPENDITURE AND SURPLUS/(DEFICIT): 2004-2010</a:t>
            </a:r>
            <a:endParaRPr lang="en-PH" sz="2000" dirty="0">
              <a:solidFill>
                <a:srgbClr val="000000"/>
              </a:solidFill>
              <a:latin typeface="Times New Roman" panose="02020603050405020304" pitchFamily="18" charset="0"/>
              <a:ea typeface="Calibri" panose="020F0502020204030204" pitchFamily="34" charset="0"/>
            </a:endParaRPr>
          </a:p>
          <a:p>
            <a:pPr algn="ctr">
              <a:spcAft>
                <a:spcPts val="0"/>
              </a:spcAft>
            </a:pPr>
            <a:r>
              <a:rPr lang="en-PH" sz="2000" dirty="0">
                <a:solidFill>
                  <a:srgbClr val="000000"/>
                </a:solidFill>
                <a:latin typeface="Arial" panose="020B0604020202020204" pitchFamily="34" charset="0"/>
                <a:ea typeface="Calibri" panose="020F0502020204030204" pitchFamily="34" charset="0"/>
              </a:rPr>
              <a:t>(Amounts in Billion Pesos)</a:t>
            </a:r>
            <a:endParaRPr lang="en-PH" sz="2000" dirty="0">
              <a:solidFill>
                <a:srgbClr val="000000"/>
              </a:solidFill>
              <a:effectLst/>
              <a:latin typeface="Times New Roman" panose="02020603050405020304" pitchFamily="18" charset="0"/>
              <a:ea typeface="Calibri" panose="020F0502020204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911927" y="2265218"/>
          <a:ext cx="7938655" cy="3913509"/>
        </p:xfrm>
        <a:graphic>
          <a:graphicData uri="http://schemas.openxmlformats.org/drawingml/2006/table">
            <a:tbl>
              <a:tblPr/>
              <a:tblGrid>
                <a:gridCol w="2645632"/>
                <a:gridCol w="2645632"/>
                <a:gridCol w="2647391"/>
              </a:tblGrid>
              <a:tr h="320448">
                <a:tc>
                  <a:txBody>
                    <a:bodyPr/>
                    <a:lstStyle/>
                    <a:p>
                      <a:pPr algn="ctr">
                        <a:lnSpc>
                          <a:spcPct val="107000"/>
                        </a:lnSpc>
                        <a:spcAft>
                          <a:spcPts val="0"/>
                        </a:spcAft>
                      </a:pPr>
                      <a:r>
                        <a:rPr lang="en-US" sz="24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Year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Share from VAT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Growth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692">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2004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12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0.00%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692">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2005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38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216.67%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692">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2006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66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73.68%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692">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2007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380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476.76%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692">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2008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110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-71.05%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692">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2009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183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66.36%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692">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2010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64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-65.03%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9674">
                <a:tc gridSpan="3">
                  <a:txBody>
                    <a:bodyPr/>
                    <a:lstStyle/>
                    <a:p>
                      <a:pPr algn="just">
                        <a:lnSpc>
                          <a:spcPct val="107000"/>
                        </a:lnSpc>
                        <a:spcAft>
                          <a:spcPts val="0"/>
                        </a:spcAft>
                      </a:pPr>
                      <a:r>
                        <a:rPr lang="en-US" sz="24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Source of Basic Data: Local Government Audit Office Annual Report. </a:t>
                      </a:r>
                      <a:endParaRPr lang="en-P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bl>
          </a:graphicData>
        </a:graphic>
      </p:graphicFrame>
      <p:sp>
        <p:nvSpPr>
          <p:cNvPr id="3" name="Rectangle 2"/>
          <p:cNvSpPr/>
          <p:nvPr/>
        </p:nvSpPr>
        <p:spPr>
          <a:xfrm>
            <a:off x="2833254" y="1249555"/>
            <a:ext cx="6096000" cy="1015663"/>
          </a:xfrm>
          <a:prstGeom prst="rect">
            <a:avLst/>
          </a:prstGeom>
        </p:spPr>
        <p:txBody>
          <a:bodyPr>
            <a:spAutoFit/>
          </a:bodyPr>
          <a:lstStyle/>
          <a:p>
            <a:pPr algn="ctr">
              <a:spcAft>
                <a:spcPts val="0"/>
              </a:spcAft>
            </a:pPr>
            <a:r>
              <a:rPr lang="en-PH" sz="2000" dirty="0">
                <a:solidFill>
                  <a:srgbClr val="000000"/>
                </a:solidFill>
                <a:latin typeface="Arial" panose="020B0604020202020204" pitchFamily="34" charset="0"/>
                <a:ea typeface="Calibri" panose="020F0502020204030204" pitchFamily="34" charset="0"/>
              </a:rPr>
              <a:t>Table 7</a:t>
            </a:r>
            <a:endParaRPr lang="en-PH" sz="2000" dirty="0">
              <a:solidFill>
                <a:srgbClr val="000000"/>
              </a:solidFill>
              <a:latin typeface="Times New Roman" panose="02020603050405020304" pitchFamily="18" charset="0"/>
              <a:ea typeface="Calibri" panose="020F0502020204030204" pitchFamily="34" charset="0"/>
            </a:endParaRPr>
          </a:p>
          <a:p>
            <a:pPr algn="ctr">
              <a:spcAft>
                <a:spcPts val="0"/>
              </a:spcAft>
            </a:pPr>
            <a:r>
              <a:rPr lang="en-PH" sz="2000" b="1" dirty="0">
                <a:solidFill>
                  <a:srgbClr val="000000"/>
                </a:solidFill>
                <a:latin typeface="Arial" panose="020B0604020202020204" pitchFamily="34" charset="0"/>
                <a:ea typeface="Calibri" panose="020F0502020204030204" pitchFamily="34" charset="0"/>
              </a:rPr>
              <a:t>SHARE OF LGUs FROM VAT, 2004-2010</a:t>
            </a:r>
            <a:endParaRPr lang="en-PH" sz="2000" dirty="0">
              <a:solidFill>
                <a:srgbClr val="000000"/>
              </a:solidFill>
              <a:latin typeface="Times New Roman" panose="02020603050405020304" pitchFamily="18" charset="0"/>
              <a:ea typeface="Calibri" panose="020F0502020204030204" pitchFamily="34" charset="0"/>
            </a:endParaRPr>
          </a:p>
          <a:p>
            <a:pPr algn="ctr">
              <a:spcAft>
                <a:spcPts val="0"/>
              </a:spcAft>
            </a:pPr>
            <a:r>
              <a:rPr lang="en-PH" sz="2000" b="1" dirty="0">
                <a:solidFill>
                  <a:srgbClr val="000000"/>
                </a:solidFill>
                <a:latin typeface="Arial" panose="020B0604020202020204" pitchFamily="34" charset="0"/>
                <a:ea typeface="Calibri" panose="020F0502020204030204" pitchFamily="34" charset="0"/>
              </a:rPr>
              <a:t>(Amounts in Million Pesos)</a:t>
            </a:r>
            <a:endParaRPr lang="en-PH" sz="2000" dirty="0">
              <a:solidFill>
                <a:srgbClr val="000000"/>
              </a:solidFill>
              <a:effectLst/>
              <a:latin typeface="Times New Roman" panose="02020603050405020304" pitchFamily="18" charset="0"/>
              <a:ea typeface="Calibri" panose="020F0502020204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34145" y="2739396"/>
            <a:ext cx="4821381" cy="619272"/>
          </a:xfrm>
          <a:prstGeom prst="rect">
            <a:avLst/>
          </a:prstGeom>
        </p:spPr>
        <p:txBody>
          <a:bodyPr wrap="square">
            <a:spAutoFit/>
          </a:bodyPr>
          <a:lstStyle/>
          <a:p>
            <a:pPr algn="just">
              <a:lnSpc>
                <a:spcPct val="107000"/>
              </a:lnSpc>
              <a:spcAft>
                <a:spcPts val="0"/>
              </a:spcAft>
            </a:pPr>
            <a:r>
              <a:rPr lang="en-US" sz="3200" b="1" dirty="0">
                <a:latin typeface="Arial" panose="020B0604020202020204" pitchFamily="34" charset="0"/>
                <a:ea typeface="Calibri" panose="020F0502020204030204" pitchFamily="34" charset="0"/>
                <a:cs typeface="Times New Roman" panose="02020603050405020304" pitchFamily="18" charset="0"/>
              </a:rPr>
              <a:t>Summary of Findings</a:t>
            </a:r>
            <a:endParaRPr lang="en-PH"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54480" y="2563927"/>
            <a:ext cx="8412480" cy="1815882"/>
          </a:xfrm>
          <a:prstGeom prst="rect">
            <a:avLst/>
          </a:prstGeom>
        </p:spPr>
        <p:txBody>
          <a:bodyPr wrap="square">
            <a:spAutoFit/>
          </a:bodyPr>
          <a:lstStyle/>
          <a:p>
            <a:pPr algn="just"/>
            <a:r>
              <a:rPr lang="en-US" sz="2800" dirty="0">
                <a:latin typeface="Arial" panose="020B0604020202020204" pitchFamily="34" charset="0"/>
                <a:ea typeface="Calibri" panose="020F0502020204030204" pitchFamily="34" charset="0"/>
              </a:rPr>
              <a:t>Overall, the RVAT regime in general is more efficient than pre-RVAT regime although it is still below the recorded average in Asia and the Pacific </a:t>
            </a:r>
            <a:r>
              <a:rPr lang="en-US" sz="2800" dirty="0" smtClean="0">
                <a:latin typeface="Arial" panose="020B0604020202020204" pitchFamily="34" charset="0"/>
                <a:ea typeface="Calibri" panose="020F0502020204030204" pitchFamily="34" charset="0"/>
              </a:rPr>
              <a:t>region (New Zealand as benchmark, 60%)</a:t>
            </a:r>
            <a:endParaRPr lang="en-PH" sz="2800" dirty="0"/>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46908" y="2826327"/>
            <a:ext cx="10037618" cy="954107"/>
          </a:xfrm>
          <a:prstGeom prst="rect">
            <a:avLst/>
          </a:prstGeom>
        </p:spPr>
        <p:txBody>
          <a:bodyPr wrap="square">
            <a:spAutoFit/>
          </a:bodyPr>
          <a:lstStyle/>
          <a:p>
            <a:r>
              <a:rPr lang="en-US" sz="2800" dirty="0">
                <a:latin typeface="Arial" panose="020B0604020202020204" pitchFamily="34" charset="0"/>
                <a:ea typeface="Calibri" panose="020F0502020204030204" pitchFamily="34" charset="0"/>
              </a:rPr>
              <a:t>The highest efficiency ratio recorded in 2006 is due to the fact that the VAT coverage is at its broadest. </a:t>
            </a:r>
            <a:endParaRPr lang="en-PH" sz="2800" dirty="0"/>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54144" y="2680856"/>
            <a:ext cx="7932856" cy="954107"/>
          </a:xfrm>
          <a:prstGeom prst="rect">
            <a:avLst/>
          </a:prstGeom>
        </p:spPr>
        <p:txBody>
          <a:bodyPr wrap="square">
            <a:spAutoFit/>
          </a:bodyPr>
          <a:lstStyle/>
          <a:p>
            <a:pPr algn="just"/>
            <a:r>
              <a:rPr lang="en-US" sz="2800" dirty="0">
                <a:latin typeface="Arial" panose="020B0604020202020204" pitchFamily="34" charset="0"/>
                <a:ea typeface="Calibri" panose="020F0502020204030204" pitchFamily="34" charset="0"/>
              </a:rPr>
              <a:t>VAT-registered taxpayers </a:t>
            </a:r>
            <a:r>
              <a:rPr lang="en-US" sz="2800" dirty="0" smtClean="0">
                <a:latin typeface="Arial" panose="020B0604020202020204" pitchFamily="34" charset="0"/>
                <a:ea typeface="Calibri" panose="020F0502020204030204" pitchFamily="34" charset="0"/>
              </a:rPr>
              <a:t>rate </a:t>
            </a:r>
            <a:r>
              <a:rPr lang="en-US" sz="2800" dirty="0">
                <a:latin typeface="Arial" panose="020B0604020202020204" pitchFamily="34" charset="0"/>
                <a:ea typeface="Calibri" panose="020F0502020204030204" pitchFamily="34" charset="0"/>
              </a:rPr>
              <a:t>increased from 10% to 12</a:t>
            </a:r>
            <a:r>
              <a:rPr lang="en-US" sz="2800" dirty="0" smtClean="0">
                <a:latin typeface="Arial" panose="020B0604020202020204" pitchFamily="34" charset="0"/>
                <a:ea typeface="Calibri" panose="020F0502020204030204" pitchFamily="34" charset="0"/>
              </a:rPr>
              <a:t>% and tax mapping was done</a:t>
            </a:r>
            <a:endParaRPr lang="en-PH" sz="2800" dirty="0"/>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50817" y="1277450"/>
            <a:ext cx="9518073" cy="2308324"/>
          </a:xfrm>
          <a:prstGeom prst="rect">
            <a:avLst/>
          </a:prstGeom>
        </p:spPr>
        <p:txBody>
          <a:bodyPr wrap="square">
            <a:spAutoFit/>
          </a:bodyPr>
          <a:lstStyle/>
          <a:p>
            <a:r>
              <a:rPr lang="en-PH" sz="2400" dirty="0" smtClean="0">
                <a:latin typeface="Arial" panose="020B0604020202020204" pitchFamily="34" charset="0"/>
                <a:cs typeface="Arial" panose="020B0604020202020204" pitchFamily="34" charset="0"/>
              </a:rPr>
              <a:t>OBJECTIVE OF THE PAPER</a:t>
            </a:r>
          </a:p>
          <a:p>
            <a:endParaRPr lang="en-PH" sz="2400" dirty="0" smtClean="0">
              <a:latin typeface="Arial" panose="020B0604020202020204" pitchFamily="34" charset="0"/>
              <a:cs typeface="Arial" panose="020B0604020202020204" pitchFamily="34" charset="0"/>
            </a:endParaRPr>
          </a:p>
          <a:p>
            <a:pPr algn="just"/>
            <a:r>
              <a:rPr lang="en-PH" sz="2400" dirty="0" smtClean="0">
                <a:latin typeface="Arial" panose="020B0604020202020204" pitchFamily="34" charset="0"/>
                <a:cs typeface="Arial" panose="020B0604020202020204" pitchFamily="34" charset="0"/>
              </a:rPr>
              <a:t>The </a:t>
            </a:r>
            <a:r>
              <a:rPr lang="en-PH" sz="2400" dirty="0">
                <a:latin typeface="Arial" panose="020B0604020202020204" pitchFamily="34" charset="0"/>
                <a:cs typeface="Arial" panose="020B0604020202020204" pitchFamily="34" charset="0"/>
              </a:rPr>
              <a:t>study is designed to review the Revenue Performance of Republic Act (RA) No. 9337, otherwise known as the Reformed Value – Added Tax (RVAT) Law, 2004-2010 as a basis to a Strategic Policy Formulation. </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97380" y="2376890"/>
            <a:ext cx="8092440" cy="2246769"/>
          </a:xfrm>
          <a:prstGeom prst="rect">
            <a:avLst/>
          </a:prstGeom>
        </p:spPr>
        <p:txBody>
          <a:bodyPr wrap="square">
            <a:spAutoFit/>
          </a:bodyPr>
          <a:lstStyle/>
          <a:p>
            <a:pPr algn="just"/>
            <a:r>
              <a:rPr lang="en-US" sz="2800" dirty="0">
                <a:latin typeface="Arial" panose="020B0604020202020204" pitchFamily="34" charset="0"/>
                <a:ea typeface="Calibri" panose="020F0502020204030204" pitchFamily="34" charset="0"/>
              </a:rPr>
              <a:t>In 2007 onwards, the declining efficiency can be explained by the enactment of several measures exempting certain transactions from the coverage of VAT and the scrapping of the 70% cap on input VAT</a:t>
            </a:r>
            <a:endParaRPr lang="en-PH" sz="2800" dirty="0"/>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8964" y="1718056"/>
            <a:ext cx="7585363" cy="2677656"/>
          </a:xfrm>
          <a:prstGeom prst="rect">
            <a:avLst/>
          </a:prstGeom>
        </p:spPr>
        <p:txBody>
          <a:bodyPr wrap="square">
            <a:spAutoFit/>
          </a:bodyPr>
          <a:lstStyle/>
          <a:p>
            <a:pPr algn="just"/>
            <a:r>
              <a:rPr lang="en-US" sz="2800" dirty="0">
                <a:latin typeface="Arial" panose="020B0604020202020204" pitchFamily="34" charset="0"/>
                <a:ea typeface="Calibri" panose="020F0502020204030204" pitchFamily="34" charset="0"/>
              </a:rPr>
              <a:t>The share of LGUs from the incremental VAT collections only accrues to the city or municipality where such taxes are collected and is allocated in accordance with the rule on the situs of the local business tax per Section 150 of the Local Government Code</a:t>
            </a:r>
            <a:endParaRPr lang="en-PH" sz="2800" dirty="0"/>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55666" y="3035727"/>
            <a:ext cx="5127301" cy="584775"/>
          </a:xfrm>
          <a:prstGeom prst="rect">
            <a:avLst/>
          </a:prstGeom>
        </p:spPr>
        <p:txBody>
          <a:bodyPr wrap="none">
            <a:spAutoFit/>
          </a:bodyPr>
          <a:lstStyle/>
          <a:p>
            <a:r>
              <a:rPr lang="en-US" sz="3200" dirty="0">
                <a:latin typeface="Arial" panose="020B0604020202020204" pitchFamily="34" charset="0"/>
                <a:ea typeface="Calibri" panose="020F0502020204030204" pitchFamily="34" charset="0"/>
              </a:rPr>
              <a:t>VAT R</a:t>
            </a:r>
            <a:r>
              <a:rPr lang="en-US" sz="3200" dirty="0" smtClean="0">
                <a:latin typeface="Arial" panose="020B0604020202020204" pitchFamily="34" charset="0"/>
                <a:ea typeface="Calibri" panose="020F0502020204030204" pitchFamily="34" charset="0"/>
              </a:rPr>
              <a:t>evenue Performance</a:t>
            </a:r>
            <a:endParaRPr lang="en-PH" sz="3200" dirty="0"/>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54727" y="2335327"/>
            <a:ext cx="9143999" cy="1569660"/>
          </a:xfrm>
          <a:prstGeom prst="rect">
            <a:avLst/>
          </a:prstGeom>
        </p:spPr>
        <p:txBody>
          <a:bodyPr wrap="square">
            <a:spAutoFit/>
          </a:bodyPr>
          <a:lstStyle/>
          <a:p>
            <a:pPr algn="just"/>
            <a:r>
              <a:rPr lang="en-US" sz="3200" dirty="0">
                <a:latin typeface="Arial" panose="020B0604020202020204" pitchFamily="34" charset="0"/>
                <a:ea typeface="Calibri" panose="020F0502020204030204" pitchFamily="34" charset="0"/>
              </a:rPr>
              <a:t>T</a:t>
            </a:r>
            <a:r>
              <a:rPr lang="en-US" sz="3200" dirty="0" smtClean="0">
                <a:latin typeface="Arial" panose="020B0604020202020204" pitchFamily="34" charset="0"/>
                <a:ea typeface="Calibri" panose="020F0502020204030204" pitchFamily="34" charset="0"/>
              </a:rPr>
              <a:t>he </a:t>
            </a:r>
            <a:r>
              <a:rPr lang="en-US" sz="3200" dirty="0">
                <a:latin typeface="Arial" panose="020B0604020202020204" pitchFamily="34" charset="0"/>
                <a:ea typeface="Calibri" panose="020F0502020204030204" pitchFamily="34" charset="0"/>
              </a:rPr>
              <a:t>share of VAT to total tax revenue significantly increased from a 22% - 23% level to a range of 28% to 30%.</a:t>
            </a:r>
            <a:endParaRPr lang="en-PH" sz="3200" dirty="0"/>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59872" y="2460017"/>
            <a:ext cx="9497291" cy="1569660"/>
          </a:xfrm>
          <a:prstGeom prst="rect">
            <a:avLst/>
          </a:prstGeom>
        </p:spPr>
        <p:txBody>
          <a:bodyPr wrap="square">
            <a:spAutoFit/>
          </a:bodyPr>
          <a:lstStyle/>
          <a:p>
            <a:pPr algn="just"/>
            <a:r>
              <a:rPr lang="en-US" sz="3200" dirty="0" smtClean="0">
                <a:latin typeface="Arial" panose="020B0604020202020204" pitchFamily="34" charset="0"/>
                <a:ea typeface="Calibri" panose="020F0502020204030204" pitchFamily="34" charset="0"/>
              </a:rPr>
              <a:t>Broadened </a:t>
            </a:r>
            <a:r>
              <a:rPr lang="en-US" sz="3200" dirty="0">
                <a:latin typeface="Arial" panose="020B0604020202020204" pitchFamily="34" charset="0"/>
                <a:ea typeface="Calibri" panose="020F0502020204030204" pitchFamily="34" charset="0"/>
              </a:rPr>
              <a:t>tax base, increased rate and the 70% cap on input VAT in </a:t>
            </a:r>
            <a:r>
              <a:rPr lang="en-US" sz="3200" dirty="0" smtClean="0">
                <a:latin typeface="Arial" panose="020B0604020202020204" pitchFamily="34" charset="0"/>
                <a:ea typeface="Calibri" panose="020F0502020204030204" pitchFamily="34" charset="0"/>
              </a:rPr>
              <a:t>2005 </a:t>
            </a:r>
            <a:r>
              <a:rPr lang="en-US" sz="3200" dirty="0">
                <a:latin typeface="Arial" panose="020B0604020202020204" pitchFamily="34" charset="0"/>
                <a:ea typeface="Calibri" panose="020F0502020204030204" pitchFamily="34" charset="0"/>
              </a:rPr>
              <a:t>has proven to be an effective revenue generating measure</a:t>
            </a:r>
            <a:endParaRPr lang="en-PH" sz="3200" dirty="0"/>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25381" y="1103017"/>
            <a:ext cx="7972632" cy="584775"/>
          </a:xfrm>
          <a:prstGeom prst="rect">
            <a:avLst/>
          </a:prstGeom>
        </p:spPr>
        <p:txBody>
          <a:bodyPr wrap="none">
            <a:spAutoFit/>
          </a:bodyPr>
          <a:lstStyle/>
          <a:p>
            <a:r>
              <a:rPr lang="en-US" sz="3200" dirty="0">
                <a:latin typeface="Arial" panose="020B0604020202020204" pitchFamily="34" charset="0"/>
                <a:ea typeface="Calibri" panose="020F0502020204030204" pitchFamily="34" charset="0"/>
              </a:rPr>
              <a:t>Share of VAT revenue to total tax revenues</a:t>
            </a:r>
            <a:endParaRPr lang="en-PH" sz="3200" dirty="0"/>
          </a:p>
        </p:txBody>
      </p:sp>
      <p:sp>
        <p:nvSpPr>
          <p:cNvPr id="3" name="Rectangle 2"/>
          <p:cNvSpPr/>
          <p:nvPr/>
        </p:nvSpPr>
        <p:spPr>
          <a:xfrm>
            <a:off x="2001352" y="2023599"/>
            <a:ext cx="8805194" cy="1938992"/>
          </a:xfrm>
          <a:prstGeom prst="rect">
            <a:avLst/>
          </a:prstGeom>
        </p:spPr>
        <p:txBody>
          <a:bodyPr wrap="square">
            <a:spAutoFit/>
          </a:bodyPr>
          <a:lstStyle/>
          <a:p>
            <a:r>
              <a:rPr lang="en-US" sz="2000" dirty="0">
                <a:latin typeface="Arial" panose="020B0604020202020204" pitchFamily="34" charset="0"/>
                <a:ea typeface="Calibri" panose="020F0502020204030204" pitchFamily="34" charset="0"/>
              </a:rPr>
              <a:t>VAT efficiency with respect to aggregate consumption or C-efficiency ratio, a similar pattern is observed during the period under </a:t>
            </a:r>
            <a:r>
              <a:rPr lang="en-US" sz="2000" dirty="0" smtClean="0">
                <a:latin typeface="Arial" panose="020B0604020202020204" pitchFamily="34" charset="0"/>
                <a:ea typeface="Calibri" panose="020F0502020204030204" pitchFamily="34" charset="0"/>
              </a:rPr>
              <a:t>review</a:t>
            </a:r>
          </a:p>
          <a:p>
            <a:endParaRPr lang="en-US" sz="2000" dirty="0">
              <a:latin typeface="Arial" panose="020B0604020202020204" pitchFamily="34" charset="0"/>
              <a:ea typeface="Calibri" panose="020F0502020204030204" pitchFamily="34" charset="0"/>
            </a:endParaRPr>
          </a:p>
          <a:p>
            <a:r>
              <a:rPr lang="en-US" sz="2000" dirty="0" smtClean="0">
                <a:latin typeface="Arial" panose="020B0604020202020204" pitchFamily="34" charset="0"/>
                <a:ea typeface="Calibri" panose="020F0502020204030204" pitchFamily="34" charset="0"/>
              </a:rPr>
              <a:t>VAT </a:t>
            </a:r>
            <a:r>
              <a:rPr lang="en-US" sz="2000" dirty="0">
                <a:latin typeface="Arial" panose="020B0604020202020204" pitchFamily="34" charset="0"/>
                <a:ea typeface="Calibri" panose="020F0502020204030204" pitchFamily="34" charset="0"/>
              </a:rPr>
              <a:t>efficiency ratio improved to almost 36% although it continuously declined over the years until it reached about 32% in </a:t>
            </a:r>
            <a:r>
              <a:rPr lang="en-US" sz="2000" dirty="0" smtClean="0">
                <a:latin typeface="Arial" panose="020B0604020202020204" pitchFamily="34" charset="0"/>
                <a:ea typeface="Calibri" panose="020F0502020204030204" pitchFamily="34" charset="0"/>
              </a:rPr>
              <a:t>2010 (way below the New Zealand benchmark of 60%)</a:t>
            </a:r>
            <a:endParaRPr lang="en-PH" sz="2000" dirty="0"/>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75509" y="1142348"/>
            <a:ext cx="8977746" cy="3046988"/>
          </a:xfrm>
          <a:prstGeom prst="rect">
            <a:avLst/>
          </a:prstGeom>
        </p:spPr>
        <p:txBody>
          <a:bodyPr wrap="square">
            <a:spAutoFit/>
          </a:bodyPr>
          <a:lstStyle/>
          <a:p>
            <a:r>
              <a:rPr lang="en-US" sz="2400" dirty="0">
                <a:latin typeface="Arial" panose="020B0604020202020204" pitchFamily="34" charset="0"/>
                <a:ea typeface="Calibri" panose="020F0502020204030204" pitchFamily="34" charset="0"/>
              </a:rPr>
              <a:t>VAT efficiency ratio. </a:t>
            </a:r>
            <a:endParaRPr lang="en-US" sz="2400" dirty="0" smtClean="0">
              <a:latin typeface="Arial" panose="020B0604020202020204" pitchFamily="34" charset="0"/>
              <a:ea typeface="Calibri" panose="020F0502020204030204" pitchFamily="34" charset="0"/>
            </a:endParaRPr>
          </a:p>
          <a:p>
            <a:endParaRPr lang="en-US" sz="2400" dirty="0">
              <a:latin typeface="Arial" panose="020B0604020202020204" pitchFamily="34" charset="0"/>
              <a:ea typeface="Calibri" panose="020F0502020204030204" pitchFamily="34" charset="0"/>
            </a:endParaRPr>
          </a:p>
          <a:p>
            <a:pPr algn="just"/>
            <a:r>
              <a:rPr lang="en-US" sz="2400" dirty="0" smtClean="0">
                <a:latin typeface="Arial" panose="020B0604020202020204" pitchFamily="34" charset="0"/>
                <a:ea typeface="Calibri" panose="020F0502020204030204" pitchFamily="34" charset="0"/>
              </a:rPr>
              <a:t>The </a:t>
            </a:r>
            <a:r>
              <a:rPr lang="en-US" sz="2400" dirty="0">
                <a:latin typeface="Arial" panose="020B0604020202020204" pitchFamily="34" charset="0"/>
                <a:ea typeface="Calibri" panose="020F0502020204030204" pitchFamily="34" charset="0"/>
              </a:rPr>
              <a:t>improvement in BOC VAT collections can be attributed to the various programs that the BOC has implemented. In addition, </a:t>
            </a:r>
            <a:r>
              <a:rPr lang="en-US" sz="2400" dirty="0" smtClean="0">
                <a:latin typeface="Arial" panose="020B0604020202020204" pitchFamily="34" charset="0"/>
                <a:ea typeface="Calibri" panose="020F0502020204030204" pitchFamily="34" charset="0"/>
              </a:rPr>
              <a:t>collecting </a:t>
            </a:r>
            <a:r>
              <a:rPr lang="en-US" sz="2400" dirty="0">
                <a:latin typeface="Arial" panose="020B0604020202020204" pitchFamily="34" charset="0"/>
                <a:ea typeface="Calibri" panose="020F0502020204030204" pitchFamily="34" charset="0"/>
              </a:rPr>
              <a:t>VAT on imports is easier than on domestic transactions. There are also no input tax claims at the time of importations. The claims start to kick in only when the imported item is used to produce an output subject to the VAT</a:t>
            </a:r>
            <a:endParaRPr lang="en-PH" sz="2400" dirty="0"/>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96291" y="1634928"/>
            <a:ext cx="8603673" cy="2677656"/>
          </a:xfrm>
          <a:prstGeom prst="rect">
            <a:avLst/>
          </a:prstGeom>
        </p:spPr>
        <p:txBody>
          <a:bodyPr wrap="square">
            <a:spAutoFit/>
          </a:bodyPr>
          <a:lstStyle/>
          <a:p>
            <a:r>
              <a:rPr lang="en-US" sz="2400" dirty="0">
                <a:latin typeface="Arial" panose="020B0604020202020204" pitchFamily="34" charset="0"/>
                <a:ea typeface="Calibri" panose="020F0502020204030204" pitchFamily="34" charset="0"/>
              </a:rPr>
              <a:t>VAT on imports efficiency ratio. </a:t>
            </a:r>
            <a:endParaRPr lang="en-US" sz="2400" dirty="0" smtClean="0">
              <a:latin typeface="Arial" panose="020B0604020202020204" pitchFamily="34" charset="0"/>
              <a:ea typeface="Calibri" panose="020F0502020204030204" pitchFamily="34" charset="0"/>
            </a:endParaRPr>
          </a:p>
          <a:p>
            <a:endParaRPr lang="en-US" sz="2400" dirty="0">
              <a:latin typeface="Arial" panose="020B0604020202020204" pitchFamily="34" charset="0"/>
              <a:ea typeface="Calibri" panose="020F0502020204030204" pitchFamily="34" charset="0"/>
            </a:endParaRPr>
          </a:p>
          <a:p>
            <a:pPr algn="just"/>
            <a:r>
              <a:rPr lang="en-US" sz="2400" dirty="0" smtClean="0">
                <a:latin typeface="Arial" panose="020B0604020202020204" pitchFamily="34" charset="0"/>
                <a:ea typeface="Calibri" panose="020F0502020204030204" pitchFamily="34" charset="0"/>
              </a:rPr>
              <a:t>VATGCR </a:t>
            </a:r>
            <a:r>
              <a:rPr lang="en-US" sz="2400" dirty="0">
                <a:latin typeface="Arial" panose="020B0604020202020204" pitchFamily="34" charset="0"/>
                <a:ea typeface="Calibri" panose="020F0502020204030204" pitchFamily="34" charset="0"/>
              </a:rPr>
              <a:t>went up to 51% in 2006 or after the full implementation of the RVAT as compared to 41.5% level in 2004 and 2005 or prior to RVAT. However, VATGCR deteriorated beginning 2007 until it settled to 44.5% in </a:t>
            </a:r>
            <a:r>
              <a:rPr lang="en-US" sz="2400" dirty="0" smtClean="0">
                <a:latin typeface="Arial" panose="020B0604020202020204" pitchFamily="34" charset="0"/>
                <a:ea typeface="Calibri" panose="020F0502020204030204" pitchFamily="34" charset="0"/>
              </a:rPr>
              <a:t>2010 (due to stabilization of VAT collection)</a:t>
            </a:r>
            <a:endParaRPr lang="en-PH" sz="2400" dirty="0"/>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32709" y="1551801"/>
            <a:ext cx="8520546" cy="2308324"/>
          </a:xfrm>
          <a:prstGeom prst="rect">
            <a:avLst/>
          </a:prstGeom>
        </p:spPr>
        <p:txBody>
          <a:bodyPr wrap="square">
            <a:spAutoFit/>
          </a:bodyPr>
          <a:lstStyle/>
          <a:p>
            <a:r>
              <a:rPr lang="en-US" sz="2400" dirty="0">
                <a:latin typeface="Arial" panose="020B0604020202020204" pitchFamily="34" charset="0"/>
                <a:ea typeface="Calibri" panose="020F0502020204030204" pitchFamily="34" charset="0"/>
              </a:rPr>
              <a:t>VAT gross compliance </a:t>
            </a:r>
            <a:r>
              <a:rPr lang="en-US" sz="2400" dirty="0" smtClean="0">
                <a:latin typeface="Arial" panose="020B0604020202020204" pitchFamily="34" charset="0"/>
                <a:ea typeface="Calibri" panose="020F0502020204030204" pitchFamily="34" charset="0"/>
              </a:rPr>
              <a:t>ratio </a:t>
            </a:r>
          </a:p>
          <a:p>
            <a:endParaRPr lang="en-US" sz="2400" dirty="0">
              <a:latin typeface="Arial" panose="020B0604020202020204" pitchFamily="34" charset="0"/>
              <a:ea typeface="Calibri" panose="020F0502020204030204" pitchFamily="34" charset="0"/>
            </a:endParaRPr>
          </a:p>
          <a:p>
            <a:pPr algn="just"/>
            <a:r>
              <a:rPr lang="en-US" sz="2400" dirty="0" smtClean="0">
                <a:latin typeface="Arial" panose="020B0604020202020204" pitchFamily="34" charset="0"/>
                <a:ea typeface="Calibri" panose="020F0502020204030204" pitchFamily="34" charset="0"/>
              </a:rPr>
              <a:t>In </a:t>
            </a:r>
            <a:r>
              <a:rPr lang="en-US" sz="2400" dirty="0">
                <a:latin typeface="Arial" panose="020B0604020202020204" pitchFamily="34" charset="0"/>
                <a:ea typeface="Calibri" panose="020F0502020204030204" pitchFamily="34" charset="0"/>
              </a:rPr>
              <a:t>2007 onwards, the declining efficiency can be explained by the enactment of several measures exempting certain transactions from the coverage of VAT and the scrapping of the 70% cap on input VAT</a:t>
            </a:r>
            <a:endParaRPr lang="en-PH" sz="2400" dirty="0"/>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80654" y="1516421"/>
            <a:ext cx="9684327" cy="2462213"/>
          </a:xfrm>
          <a:prstGeom prst="rect">
            <a:avLst/>
          </a:prstGeom>
        </p:spPr>
        <p:txBody>
          <a:bodyPr wrap="square">
            <a:spAutoFit/>
          </a:bodyPr>
          <a:lstStyle/>
          <a:p>
            <a:pPr indent="457200" algn="just">
              <a:spcAft>
                <a:spcPts val="0"/>
              </a:spcAft>
            </a:pPr>
            <a:r>
              <a:rPr lang="en-PH" sz="2400" dirty="0">
                <a:solidFill>
                  <a:srgbClr val="000000"/>
                </a:solidFill>
                <a:latin typeface="Arial" panose="020B0604020202020204" pitchFamily="34" charset="0"/>
                <a:ea typeface="Calibri" panose="020F0502020204030204" pitchFamily="34" charset="0"/>
              </a:rPr>
              <a:t>Share of LGUs from VAT.  </a:t>
            </a:r>
            <a:endParaRPr lang="en-PH" sz="2400" dirty="0" smtClean="0">
              <a:solidFill>
                <a:srgbClr val="000000"/>
              </a:solidFill>
              <a:latin typeface="Arial" panose="020B0604020202020204" pitchFamily="34" charset="0"/>
              <a:ea typeface="Calibri" panose="020F0502020204030204" pitchFamily="34" charset="0"/>
            </a:endParaRPr>
          </a:p>
          <a:p>
            <a:pPr indent="457200" algn="just">
              <a:spcAft>
                <a:spcPts val="0"/>
              </a:spcAft>
            </a:pPr>
            <a:endParaRPr lang="en-PH" sz="2400" dirty="0">
              <a:solidFill>
                <a:srgbClr val="000000"/>
              </a:solidFill>
              <a:latin typeface="Arial" panose="020B0604020202020204" pitchFamily="34" charset="0"/>
              <a:ea typeface="Calibri" panose="020F0502020204030204" pitchFamily="34" charset="0"/>
            </a:endParaRPr>
          </a:p>
          <a:p>
            <a:pPr indent="457200" algn="just">
              <a:spcAft>
                <a:spcPts val="0"/>
              </a:spcAft>
            </a:pPr>
            <a:r>
              <a:rPr lang="en-PH" sz="2400" dirty="0" smtClean="0">
                <a:solidFill>
                  <a:srgbClr val="000000"/>
                </a:solidFill>
                <a:latin typeface="Arial" panose="020B0604020202020204" pitchFamily="34" charset="0"/>
                <a:ea typeface="Calibri" panose="020F0502020204030204" pitchFamily="34" charset="0"/>
              </a:rPr>
              <a:t>The </a:t>
            </a:r>
            <a:r>
              <a:rPr lang="en-PH" sz="2400" dirty="0">
                <a:solidFill>
                  <a:srgbClr val="000000"/>
                </a:solidFill>
                <a:latin typeface="Arial" panose="020B0604020202020204" pitchFamily="34" charset="0"/>
                <a:ea typeface="Calibri" panose="020F0502020204030204" pitchFamily="34" charset="0"/>
              </a:rPr>
              <a:t>share of LGUs from the incremental VAT collections only accrues to the city or municipality where such taxes are collected and is allocated in accordance with the rule on the situs of the local business tax per Section 150 of the Local Government Code.</a:t>
            </a:r>
            <a:endParaRPr lang="en-PH" sz="2400" dirty="0">
              <a:solidFill>
                <a:srgbClr val="000000"/>
              </a:solidFill>
              <a:latin typeface="Times New Roman" panose="02020603050405020304" pitchFamily="18" charset="0"/>
              <a:ea typeface="Calibri" panose="020F0502020204030204" pitchFamily="34" charset="0"/>
            </a:endParaRPr>
          </a:p>
          <a:p>
            <a:pPr algn="just">
              <a:spcAft>
                <a:spcPts val="0"/>
              </a:spcAft>
            </a:pPr>
            <a:r>
              <a:rPr lang="en-PH" sz="1000" b="1" dirty="0">
                <a:solidFill>
                  <a:srgbClr val="000000"/>
                </a:solidFill>
                <a:latin typeface="Arial" panose="020B0604020202020204" pitchFamily="34" charset="0"/>
                <a:ea typeface="Calibri" panose="020F0502020204030204" pitchFamily="34" charset="0"/>
              </a:rPr>
              <a:t> </a:t>
            </a:r>
            <a:endParaRPr lang="en-PH" sz="1200" dirty="0">
              <a:solidFill>
                <a:srgbClr val="000000"/>
              </a:solidFill>
              <a:effectLst/>
              <a:latin typeface="Times New Roman" panose="02020603050405020304" pitchFamily="18" charset="0"/>
              <a:ea typeface="Calibri" panose="020F0502020204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51881" y="1078172"/>
            <a:ext cx="6660107" cy="3785652"/>
          </a:xfrm>
          <a:prstGeom prst="rect">
            <a:avLst/>
          </a:prstGeom>
        </p:spPr>
        <p:txBody>
          <a:bodyPr wrap="square">
            <a:spAutoFit/>
          </a:bodyPr>
          <a:lstStyle/>
          <a:p>
            <a:pPr algn="just"/>
            <a:r>
              <a:rPr lang="en-PH" sz="2400" b="1" i="1" dirty="0" smtClean="0">
                <a:latin typeface="Arial" panose="020B0604020202020204" pitchFamily="34" charset="0"/>
                <a:cs typeface="Arial" panose="020B0604020202020204" pitchFamily="34" charset="0"/>
              </a:rPr>
              <a:t>Paper focus:</a:t>
            </a:r>
          </a:p>
          <a:p>
            <a:pPr algn="just"/>
            <a:r>
              <a:rPr lang="en-PH" sz="2400" b="1" i="1" dirty="0" smtClean="0">
                <a:latin typeface="Arial" panose="020B0604020202020204" pitchFamily="34" charset="0"/>
                <a:cs typeface="Arial" panose="020B0604020202020204" pitchFamily="34" charset="0"/>
              </a:rPr>
              <a:t>*  salient </a:t>
            </a:r>
            <a:r>
              <a:rPr lang="en-PH" sz="2400" b="1" i="1" dirty="0">
                <a:latin typeface="Arial" panose="020B0604020202020204" pitchFamily="34" charset="0"/>
                <a:cs typeface="Arial" panose="020B0604020202020204" pitchFamily="34" charset="0"/>
              </a:rPr>
              <a:t>features, </a:t>
            </a:r>
            <a:endParaRPr lang="en-PH" sz="2400" b="1" i="1" dirty="0" smtClean="0">
              <a:latin typeface="Arial" panose="020B0604020202020204" pitchFamily="34" charset="0"/>
              <a:cs typeface="Arial" panose="020B0604020202020204" pitchFamily="34" charset="0"/>
            </a:endParaRPr>
          </a:p>
          <a:p>
            <a:pPr algn="just"/>
            <a:r>
              <a:rPr lang="en-PH" sz="2400" b="1" i="1" dirty="0" smtClean="0">
                <a:latin typeface="Arial" panose="020B0604020202020204" pitchFamily="34" charset="0"/>
                <a:cs typeface="Arial" panose="020B0604020202020204" pitchFamily="34" charset="0"/>
              </a:rPr>
              <a:t>*  revenue </a:t>
            </a:r>
            <a:r>
              <a:rPr lang="en-PH" sz="2400" b="1" i="1" dirty="0">
                <a:latin typeface="Arial" panose="020B0604020202020204" pitchFamily="34" charset="0"/>
                <a:cs typeface="Arial" panose="020B0604020202020204" pitchFamily="34" charset="0"/>
              </a:rPr>
              <a:t>performance 2004-2010, </a:t>
            </a:r>
            <a:endParaRPr lang="en-PH" sz="2400" b="1" i="1" dirty="0" smtClean="0">
              <a:latin typeface="Arial" panose="020B0604020202020204" pitchFamily="34" charset="0"/>
              <a:cs typeface="Arial" panose="020B0604020202020204" pitchFamily="34" charset="0"/>
            </a:endParaRPr>
          </a:p>
          <a:p>
            <a:pPr algn="just"/>
            <a:r>
              <a:rPr lang="en-PH" sz="2400" b="1" i="1" dirty="0" smtClean="0">
                <a:latin typeface="Arial" panose="020B0604020202020204" pitchFamily="34" charset="0"/>
                <a:cs typeface="Arial" panose="020B0604020202020204" pitchFamily="34" charset="0"/>
              </a:rPr>
              <a:t>*  share </a:t>
            </a:r>
            <a:r>
              <a:rPr lang="en-PH" sz="2400" b="1" i="1" dirty="0">
                <a:latin typeface="Arial" panose="020B0604020202020204" pitchFamily="34" charset="0"/>
                <a:cs typeface="Arial" panose="020B0604020202020204" pitchFamily="34" charset="0"/>
              </a:rPr>
              <a:t>of VAT Revenue </a:t>
            </a:r>
            <a:r>
              <a:rPr lang="en-PH" sz="2400" b="1" i="1" dirty="0" smtClean="0">
                <a:latin typeface="Arial" panose="020B0604020202020204" pitchFamily="34" charset="0"/>
                <a:cs typeface="Arial" panose="020B0604020202020204" pitchFamily="34" charset="0"/>
              </a:rPr>
              <a:t>to </a:t>
            </a:r>
          </a:p>
          <a:p>
            <a:pPr marL="342900" indent="-342900" algn="just">
              <a:buFont typeface="Arial" panose="020B0604020202020204" pitchFamily="34" charset="0"/>
              <a:buChar char="•"/>
            </a:pPr>
            <a:r>
              <a:rPr lang="en-PH" sz="2400" b="1" i="1" dirty="0" smtClean="0">
                <a:latin typeface="Arial" panose="020B0604020202020204" pitchFamily="34" charset="0"/>
                <a:cs typeface="Arial" panose="020B0604020202020204" pitchFamily="34" charset="0"/>
              </a:rPr>
              <a:t>Total </a:t>
            </a:r>
            <a:r>
              <a:rPr lang="en-PH" sz="2400" b="1" i="1" dirty="0">
                <a:latin typeface="Arial" panose="020B0604020202020204" pitchFamily="34" charset="0"/>
                <a:cs typeface="Arial" panose="020B0604020202020204" pitchFamily="34" charset="0"/>
              </a:rPr>
              <a:t>Revenue, VAT Deficiency Ratio, </a:t>
            </a:r>
            <a:r>
              <a:rPr lang="en-PH" sz="2400" b="1" i="1" dirty="0" smtClean="0">
                <a:latin typeface="Arial" panose="020B0604020202020204" pitchFamily="34" charset="0"/>
                <a:cs typeface="Arial" panose="020B0604020202020204" pitchFamily="34" charset="0"/>
              </a:rPr>
              <a:t>  </a:t>
            </a:r>
          </a:p>
          <a:p>
            <a:pPr marL="342900" indent="-342900" algn="just">
              <a:buFont typeface="Arial" panose="020B0604020202020204" pitchFamily="34" charset="0"/>
              <a:buChar char="•"/>
            </a:pPr>
            <a:r>
              <a:rPr lang="en-PH" sz="2400" b="1" i="1" dirty="0" smtClean="0">
                <a:latin typeface="Arial" panose="020B0604020202020204" pitchFamily="34" charset="0"/>
                <a:cs typeface="Arial" panose="020B0604020202020204" pitchFamily="34" charset="0"/>
              </a:rPr>
              <a:t>VAT </a:t>
            </a:r>
            <a:r>
              <a:rPr lang="en-PH" sz="2400" b="1" i="1" dirty="0">
                <a:latin typeface="Arial" panose="020B0604020202020204" pitchFamily="34" charset="0"/>
                <a:cs typeface="Arial" panose="020B0604020202020204" pitchFamily="34" charset="0"/>
              </a:rPr>
              <a:t>and Import Efficiency Ratio, </a:t>
            </a:r>
            <a:endParaRPr lang="en-PH" sz="2400" b="1" i="1" dirty="0" smtClean="0">
              <a:latin typeface="Arial" panose="020B0604020202020204" pitchFamily="34" charset="0"/>
              <a:cs typeface="Arial" panose="020B0604020202020204" pitchFamily="34" charset="0"/>
            </a:endParaRPr>
          </a:p>
          <a:p>
            <a:pPr algn="just"/>
            <a:r>
              <a:rPr lang="en-PH" sz="2400" b="1" i="1" dirty="0" smtClean="0">
                <a:latin typeface="Arial" panose="020B0604020202020204" pitchFamily="34" charset="0"/>
                <a:cs typeface="Arial" panose="020B0604020202020204" pitchFamily="34" charset="0"/>
              </a:rPr>
              <a:t>*   Impact </a:t>
            </a:r>
            <a:r>
              <a:rPr lang="en-PH" sz="2400" b="1" i="1" dirty="0">
                <a:latin typeface="Arial" panose="020B0604020202020204" pitchFamily="34" charset="0"/>
                <a:cs typeface="Arial" panose="020B0604020202020204" pitchFamily="34" charset="0"/>
              </a:rPr>
              <a:t>of the RVAT Law to the </a:t>
            </a:r>
            <a:r>
              <a:rPr lang="en-PH" sz="2400" b="1" i="1" dirty="0" smtClean="0">
                <a:latin typeface="Arial" panose="020B0604020202020204" pitchFamily="34" charset="0"/>
                <a:cs typeface="Arial" panose="020B0604020202020204" pitchFamily="34" charset="0"/>
              </a:rPr>
              <a:t>economy,</a:t>
            </a:r>
          </a:p>
          <a:p>
            <a:pPr algn="just"/>
            <a:r>
              <a:rPr lang="en-PH" sz="2400" b="1" i="1" dirty="0" smtClean="0">
                <a:latin typeface="Arial" panose="020B0604020202020204" pitchFamily="34" charset="0"/>
                <a:cs typeface="Arial" panose="020B0604020202020204" pitchFamily="34" charset="0"/>
              </a:rPr>
              <a:t>*   NG </a:t>
            </a:r>
            <a:r>
              <a:rPr lang="en-PH" sz="2400" b="1" i="1" dirty="0">
                <a:latin typeface="Arial" panose="020B0604020202020204" pitchFamily="34" charset="0"/>
                <a:cs typeface="Arial" panose="020B0604020202020204" pitchFamily="34" charset="0"/>
              </a:rPr>
              <a:t>Debt </a:t>
            </a:r>
            <a:endParaRPr lang="en-PH" sz="2400" b="1" i="1" dirty="0" smtClean="0">
              <a:latin typeface="Arial" panose="020B0604020202020204" pitchFamily="34" charset="0"/>
              <a:cs typeface="Arial" panose="020B0604020202020204" pitchFamily="34" charset="0"/>
            </a:endParaRPr>
          </a:p>
          <a:p>
            <a:pPr algn="just"/>
            <a:r>
              <a:rPr lang="en-PH" sz="2400" b="1" i="1" dirty="0" smtClean="0">
                <a:latin typeface="Arial" panose="020B0604020202020204" pitchFamily="34" charset="0"/>
                <a:cs typeface="Arial" panose="020B0604020202020204" pitchFamily="34" charset="0"/>
              </a:rPr>
              <a:t>*   Expenditure </a:t>
            </a:r>
            <a:r>
              <a:rPr lang="en-PH" sz="2400" b="1" i="1" dirty="0">
                <a:latin typeface="Arial" panose="020B0604020202020204" pitchFamily="34" charset="0"/>
                <a:cs typeface="Arial" panose="020B0604020202020204" pitchFamily="34" charset="0"/>
              </a:rPr>
              <a:t>and Surplus/(Deficit), </a:t>
            </a:r>
          </a:p>
          <a:p>
            <a:pPr algn="just"/>
            <a:r>
              <a:rPr lang="en-PH" sz="2400" b="1" i="1" dirty="0" smtClean="0">
                <a:latin typeface="Arial" panose="020B0604020202020204" pitchFamily="34" charset="0"/>
                <a:cs typeface="Arial" panose="020B0604020202020204" pitchFamily="34" charset="0"/>
              </a:rPr>
              <a:t>*   Share </a:t>
            </a:r>
            <a:r>
              <a:rPr lang="en-PH" sz="2400" b="1" i="1" dirty="0">
                <a:latin typeface="Arial" panose="020B0604020202020204" pitchFamily="34" charset="0"/>
                <a:cs typeface="Arial" panose="020B0604020202020204" pitchFamily="34" charset="0"/>
              </a:rPr>
              <a:t>of LGUs from VAT</a:t>
            </a:r>
            <a:r>
              <a:rPr lang="en-PH" sz="2400" dirty="0">
                <a:latin typeface="Arial" panose="020B0604020202020204" pitchFamily="34" charset="0"/>
                <a:cs typeface="Arial" panose="020B0604020202020204" pitchFamily="34" charset="0"/>
              </a:rPr>
              <a:t>.</a:t>
            </a: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22020" y="2536963"/>
            <a:ext cx="2342308" cy="523220"/>
          </a:xfrm>
          <a:prstGeom prst="rect">
            <a:avLst/>
          </a:prstGeom>
        </p:spPr>
        <p:txBody>
          <a:bodyPr wrap="none">
            <a:spAutoFit/>
          </a:bodyPr>
          <a:lstStyle/>
          <a:p>
            <a:r>
              <a:rPr lang="en-US" sz="2800" b="1" dirty="0">
                <a:latin typeface="Arial" panose="020B0604020202020204" pitchFamily="34" charset="0"/>
                <a:ea typeface="Calibri" panose="020F0502020204030204" pitchFamily="34" charset="0"/>
              </a:rPr>
              <a:t>Conclusions</a:t>
            </a:r>
            <a:endParaRPr lang="en-PH" sz="2800" dirty="0"/>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75509" y="1988219"/>
            <a:ext cx="9060873" cy="1938992"/>
          </a:xfrm>
          <a:prstGeom prst="rect">
            <a:avLst/>
          </a:prstGeom>
        </p:spPr>
        <p:txBody>
          <a:bodyPr wrap="square">
            <a:spAutoFit/>
          </a:bodyPr>
          <a:lstStyle/>
          <a:p>
            <a:pPr algn="just"/>
            <a:r>
              <a:rPr lang="en-US" sz="2400" dirty="0" smtClean="0">
                <a:latin typeface="Arial" panose="020B0604020202020204" pitchFamily="34" charset="0"/>
                <a:ea typeface="Calibri" panose="020F0502020204030204" pitchFamily="34" charset="0"/>
              </a:rPr>
              <a:t>1   RA </a:t>
            </a:r>
            <a:r>
              <a:rPr lang="en-US" sz="2400" dirty="0">
                <a:latin typeface="Arial" panose="020B0604020202020204" pitchFamily="34" charset="0"/>
                <a:ea typeface="Calibri" panose="020F0502020204030204" pitchFamily="34" charset="0"/>
              </a:rPr>
              <a:t>No. 9337 in 2005 significantly improved the VAT revenue in 2006 by almost two-thirds and registered moderate increases in succeeding years. Hence, R-VAT proved to have the ability to deliver the needed revenue to the government coffers and helped reduce its public debt and deficit</a:t>
            </a:r>
            <a:endParaRPr lang="en-PH" sz="2400" dirty="0"/>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24891" y="1961254"/>
            <a:ext cx="8853054" cy="1384995"/>
          </a:xfrm>
          <a:prstGeom prst="rect">
            <a:avLst/>
          </a:prstGeom>
        </p:spPr>
        <p:txBody>
          <a:bodyPr wrap="square">
            <a:spAutoFit/>
          </a:bodyPr>
          <a:lstStyle/>
          <a:p>
            <a:pPr algn="just"/>
            <a:r>
              <a:rPr lang="en-US" sz="2800" dirty="0" smtClean="0">
                <a:latin typeface="Arial" panose="020B0604020202020204" pitchFamily="34" charset="0"/>
                <a:ea typeface="Calibri" panose="020F0502020204030204" pitchFamily="34" charset="0"/>
              </a:rPr>
              <a:t>2  Improved efficiency </a:t>
            </a:r>
            <a:r>
              <a:rPr lang="en-US" sz="2800" dirty="0">
                <a:latin typeface="Arial" panose="020B0604020202020204" pitchFamily="34" charset="0"/>
                <a:ea typeface="Calibri" panose="020F0502020204030204" pitchFamily="34" charset="0"/>
              </a:rPr>
              <a:t>of the VAT system although short-lived due to the passage of certain measures exempting certain transactions from the VAT</a:t>
            </a:r>
            <a:endParaRPr lang="en-PH" sz="2800" dirty="0"/>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199" y="755909"/>
            <a:ext cx="8375073" cy="1200329"/>
          </a:xfrm>
          <a:prstGeom prst="rect">
            <a:avLst/>
          </a:prstGeom>
        </p:spPr>
        <p:txBody>
          <a:bodyPr wrap="square">
            <a:spAutoFit/>
          </a:bodyPr>
          <a:lstStyle/>
          <a:p>
            <a:r>
              <a:rPr lang="en-US" sz="2400" dirty="0" smtClean="0">
                <a:latin typeface="Arial" panose="020B0604020202020204" pitchFamily="34" charset="0"/>
                <a:ea typeface="Calibri" panose="020F0502020204030204" pitchFamily="34" charset="0"/>
              </a:rPr>
              <a:t>3   VAT </a:t>
            </a:r>
            <a:r>
              <a:rPr lang="en-US" sz="2400" dirty="0">
                <a:latin typeface="Arial" panose="020B0604020202020204" pitchFamily="34" charset="0"/>
                <a:ea typeface="Calibri" panose="020F0502020204030204" pitchFamily="34" charset="0"/>
              </a:rPr>
              <a:t>revenues were used to finance government’s programs on education, health, environmental conservation and agricultural modernization</a:t>
            </a:r>
            <a:endParaRPr lang="en-PH" sz="2400" dirty="0"/>
          </a:p>
        </p:txBody>
      </p:sp>
      <p:sp>
        <p:nvSpPr>
          <p:cNvPr id="3" name="Rectangle 2"/>
          <p:cNvSpPr/>
          <p:nvPr/>
        </p:nvSpPr>
        <p:spPr>
          <a:xfrm>
            <a:off x="1600199" y="2169072"/>
            <a:ext cx="8167256" cy="1200329"/>
          </a:xfrm>
          <a:prstGeom prst="rect">
            <a:avLst/>
          </a:prstGeom>
        </p:spPr>
        <p:txBody>
          <a:bodyPr wrap="square">
            <a:spAutoFit/>
          </a:bodyPr>
          <a:lstStyle/>
          <a:p>
            <a:r>
              <a:rPr lang="en-US" sz="2400" dirty="0" smtClean="0">
                <a:latin typeface="Arial" panose="020B0604020202020204" pitchFamily="34" charset="0"/>
                <a:ea typeface="Calibri" panose="020F0502020204030204" pitchFamily="34" charset="0"/>
              </a:rPr>
              <a:t>4   A </a:t>
            </a:r>
            <a:r>
              <a:rPr lang="en-US" sz="2400" dirty="0">
                <a:latin typeface="Arial" panose="020B0604020202020204" pitchFamily="34" charset="0"/>
                <a:ea typeface="Calibri" panose="020F0502020204030204" pitchFamily="34" charset="0"/>
              </a:rPr>
              <a:t>fund called “</a:t>
            </a:r>
            <a:r>
              <a:rPr lang="en-US" sz="2400" i="1" dirty="0">
                <a:latin typeface="Arial" panose="020B0604020202020204" pitchFamily="34" charset="0"/>
                <a:ea typeface="Calibri" panose="020F0502020204030204" pitchFamily="34" charset="0"/>
              </a:rPr>
              <a:t>Katas ng </a:t>
            </a:r>
            <a:r>
              <a:rPr lang="en-US" sz="2400" dirty="0">
                <a:latin typeface="Arial" panose="020B0604020202020204" pitchFamily="34" charset="0"/>
                <a:ea typeface="Calibri" panose="020F0502020204030204" pitchFamily="34" charset="0"/>
              </a:rPr>
              <a:t>VAT” was used to provide </a:t>
            </a:r>
            <a:r>
              <a:rPr lang="en-US" sz="2400" dirty="0" smtClean="0">
                <a:latin typeface="Arial" panose="020B0604020202020204" pitchFamily="34" charset="0"/>
                <a:ea typeface="Calibri" panose="020F0502020204030204" pitchFamily="34" charset="0"/>
              </a:rPr>
              <a:t> </a:t>
            </a:r>
            <a:r>
              <a:rPr lang="en-US" sz="2400" dirty="0">
                <a:latin typeface="Arial" panose="020B0604020202020204" pitchFamily="34" charset="0"/>
                <a:ea typeface="Calibri" panose="020F0502020204030204" pitchFamily="34" charset="0"/>
              </a:rPr>
              <a:t>subsidy to qualified senior citizens and lifeline users of electricity which directly benefited the poor</a:t>
            </a:r>
            <a:endParaRPr lang="en-PH" sz="2400" dirty="0"/>
          </a:p>
        </p:txBody>
      </p:sp>
      <p:sp>
        <p:nvSpPr>
          <p:cNvPr id="4" name="Rectangle 3"/>
          <p:cNvSpPr/>
          <p:nvPr/>
        </p:nvSpPr>
        <p:spPr>
          <a:xfrm>
            <a:off x="1600199" y="3582235"/>
            <a:ext cx="8167256" cy="1569660"/>
          </a:xfrm>
          <a:prstGeom prst="rect">
            <a:avLst/>
          </a:prstGeom>
        </p:spPr>
        <p:txBody>
          <a:bodyPr wrap="square">
            <a:spAutoFit/>
          </a:bodyPr>
          <a:lstStyle/>
          <a:p>
            <a:r>
              <a:rPr lang="en-US" sz="2400" dirty="0" smtClean="0">
                <a:latin typeface="Arial" panose="020B0604020202020204" pitchFamily="34" charset="0"/>
                <a:ea typeface="Calibri" panose="020F0502020204030204" pitchFamily="34" charset="0"/>
              </a:rPr>
              <a:t>5  Funded </a:t>
            </a:r>
            <a:r>
              <a:rPr lang="en-US" sz="2400" dirty="0">
                <a:latin typeface="Arial" panose="020B0604020202020204" pitchFamily="34" charset="0"/>
                <a:ea typeface="Calibri" panose="020F0502020204030204" pitchFamily="34" charset="0"/>
              </a:rPr>
              <a:t>scholarships and loans to students, wives and relatives of transport workers, rehabilitation of areas damaged by typhoons and upgrading of provincial hospitals, among others</a:t>
            </a:r>
            <a:endParaRPr lang="en-PH" sz="2400" dirty="0"/>
          </a:p>
        </p:txBody>
      </p:sp>
      <p:sp>
        <p:nvSpPr>
          <p:cNvPr id="5" name="Rectangle 4"/>
          <p:cNvSpPr/>
          <p:nvPr/>
        </p:nvSpPr>
        <p:spPr>
          <a:xfrm>
            <a:off x="1600199" y="5364729"/>
            <a:ext cx="8167256" cy="834299"/>
          </a:xfrm>
          <a:prstGeom prst="rect">
            <a:avLst/>
          </a:prstGeom>
        </p:spPr>
        <p:txBody>
          <a:bodyPr wrap="square">
            <a:spAutoFit/>
          </a:bodyPr>
          <a:lstStyle/>
          <a:p>
            <a:pPr indent="457200" algn="just">
              <a:spcAft>
                <a:spcPts val="0"/>
              </a:spcAft>
            </a:pPr>
            <a:r>
              <a:rPr lang="en-PH" sz="2400" dirty="0" smtClean="0">
                <a:latin typeface="Arial" panose="020B0604020202020204" pitchFamily="34" charset="0"/>
                <a:ea typeface="Calibri" panose="020F0502020204030204" pitchFamily="34" charset="0"/>
              </a:rPr>
              <a:t>6  VAT </a:t>
            </a:r>
            <a:r>
              <a:rPr lang="en-PH" sz="2400" dirty="0">
                <a:latin typeface="Arial" panose="020B0604020202020204" pitchFamily="34" charset="0"/>
                <a:ea typeface="Calibri" panose="020F0502020204030204" pitchFamily="34" charset="0"/>
              </a:rPr>
              <a:t>revenue shares of LGUs augmented their resources to finance basic social services</a:t>
            </a:r>
            <a:r>
              <a:rPr lang="en-PH" sz="2400" dirty="0">
                <a:solidFill>
                  <a:srgbClr val="000000"/>
                </a:solidFill>
                <a:latin typeface="Arial" panose="020B0604020202020204" pitchFamily="34" charset="0"/>
                <a:ea typeface="Calibri" panose="020F0502020204030204" pitchFamily="34" charset="0"/>
              </a:rPr>
              <a:t>. </a:t>
            </a:r>
            <a:endParaRPr lang="en-PH" sz="2400" dirty="0">
              <a:solidFill>
                <a:srgbClr val="000000"/>
              </a:solidFill>
              <a:effectLst/>
              <a:latin typeface="Times New Roman" panose="02020603050405020304" pitchFamily="18" charset="0"/>
              <a:ea typeface="Calibri" panose="020F0502020204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0036" y="1273222"/>
            <a:ext cx="9621982" cy="2677656"/>
          </a:xfrm>
          <a:prstGeom prst="rect">
            <a:avLst/>
          </a:prstGeom>
        </p:spPr>
        <p:txBody>
          <a:bodyPr wrap="square">
            <a:spAutoFit/>
          </a:bodyPr>
          <a:lstStyle/>
          <a:p>
            <a:pPr marL="457200" indent="-457200" algn="just">
              <a:buAutoNum type="arabicPlain" startAt="7"/>
            </a:pPr>
            <a:r>
              <a:rPr lang="en-US" sz="2400" dirty="0" smtClean="0">
                <a:latin typeface="Arial" panose="020B0604020202020204" pitchFamily="34" charset="0"/>
                <a:ea typeface="Calibri" panose="020F0502020204030204" pitchFamily="34" charset="0"/>
              </a:rPr>
              <a:t>VAT prevented </a:t>
            </a:r>
            <a:r>
              <a:rPr lang="en-US" sz="2400" dirty="0">
                <a:latin typeface="Arial" panose="020B0604020202020204" pitchFamily="34" charset="0"/>
                <a:ea typeface="Calibri" panose="020F0502020204030204" pitchFamily="34" charset="0"/>
              </a:rPr>
              <a:t>the cascading of tax burden as it occurs along the VAT chain. </a:t>
            </a:r>
            <a:endParaRPr lang="en-US" sz="2400" dirty="0" smtClean="0">
              <a:latin typeface="Arial" panose="020B0604020202020204" pitchFamily="34" charset="0"/>
              <a:ea typeface="Calibri" panose="020F0502020204030204" pitchFamily="34" charset="0"/>
            </a:endParaRPr>
          </a:p>
          <a:p>
            <a:endParaRPr lang="en-US" sz="2400" dirty="0" smtClean="0">
              <a:latin typeface="Arial" panose="020B0604020202020204" pitchFamily="34" charset="0"/>
              <a:ea typeface="Calibri" panose="020F0502020204030204" pitchFamily="34" charset="0"/>
            </a:endParaRPr>
          </a:p>
          <a:p>
            <a:pPr algn="just"/>
            <a:r>
              <a:rPr lang="en-US" sz="2400" dirty="0" smtClean="0">
                <a:latin typeface="Arial" panose="020B0604020202020204" pitchFamily="34" charset="0"/>
                <a:ea typeface="Calibri" panose="020F0502020204030204" pitchFamily="34" charset="0"/>
              </a:rPr>
              <a:t>8  VAT has </a:t>
            </a:r>
            <a:r>
              <a:rPr lang="en-US" sz="2400" dirty="0">
                <a:latin typeface="Arial" panose="020B0604020202020204" pitchFamily="34" charset="0"/>
                <a:ea typeface="Calibri" panose="020F0502020204030204" pitchFamily="34" charset="0"/>
              </a:rPr>
              <a:t>a self-policing mechanism in the sense that it provides an audit trail for the government tax auditors to verify the accuracy of the output tax payments versus the input tax payments that may reduce the incidence of tax evasion. </a:t>
            </a:r>
            <a:endParaRPr lang="en-PH" sz="2400" dirty="0"/>
          </a:p>
        </p:txBody>
      </p:sp>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85061" y="752766"/>
            <a:ext cx="9601200" cy="3539430"/>
          </a:xfrm>
          <a:prstGeom prst="rect">
            <a:avLst/>
          </a:prstGeom>
        </p:spPr>
        <p:txBody>
          <a:bodyPr wrap="square">
            <a:spAutoFit/>
          </a:bodyPr>
          <a:lstStyle/>
          <a:p>
            <a:pPr algn="just">
              <a:spcAft>
                <a:spcPts val="0"/>
              </a:spcAft>
            </a:pPr>
            <a:r>
              <a:rPr lang="en-PH" sz="2800" b="1" dirty="0" smtClean="0">
                <a:latin typeface="Arial" panose="020B0604020202020204" pitchFamily="34" charset="0"/>
                <a:ea typeface="Calibri" panose="020F0502020204030204" pitchFamily="34" charset="0"/>
              </a:rPr>
              <a:t>Recommendation for Strategic Policy </a:t>
            </a:r>
          </a:p>
          <a:p>
            <a:pPr algn="just">
              <a:spcAft>
                <a:spcPts val="0"/>
              </a:spcAft>
            </a:pPr>
            <a:endParaRPr lang="en-PH" sz="2800" dirty="0">
              <a:latin typeface="Times New Roman" panose="02020603050405020304" pitchFamily="18" charset="0"/>
              <a:ea typeface="Calibri" panose="020F0502020204030204" pitchFamily="34" charset="0"/>
            </a:endParaRPr>
          </a:p>
          <a:p>
            <a:pPr indent="457200" algn="just">
              <a:spcAft>
                <a:spcPts val="0"/>
              </a:spcAft>
            </a:pPr>
            <a:endParaRPr lang="en-PH" sz="2800" dirty="0">
              <a:latin typeface="Arial" panose="020B0604020202020204" pitchFamily="34" charset="0"/>
              <a:ea typeface="Calibri" panose="020F0502020204030204" pitchFamily="34" charset="0"/>
            </a:endParaRPr>
          </a:p>
          <a:p>
            <a:pPr indent="457200" algn="just">
              <a:spcAft>
                <a:spcPts val="0"/>
              </a:spcAft>
            </a:pPr>
            <a:r>
              <a:rPr lang="en-PH" sz="2800" dirty="0" smtClean="0">
                <a:latin typeface="Arial" panose="020B0604020202020204" pitchFamily="34" charset="0"/>
                <a:ea typeface="Calibri" panose="020F0502020204030204" pitchFamily="34" charset="0"/>
              </a:rPr>
              <a:t>To sustain </a:t>
            </a:r>
            <a:r>
              <a:rPr lang="en-PH" sz="2800" dirty="0">
                <a:latin typeface="Arial" panose="020B0604020202020204" pitchFamily="34" charset="0"/>
                <a:ea typeface="Calibri" panose="020F0502020204030204" pitchFamily="34" charset="0"/>
              </a:rPr>
              <a:t>the revenue productivity of the VAT, the government should avoid proposals, which seek to expand the coverage of VAT exempt transactions </a:t>
            </a:r>
            <a:r>
              <a:rPr lang="en-PH" sz="2800" dirty="0" smtClean="0">
                <a:latin typeface="Arial" panose="020B0604020202020204" pitchFamily="34" charset="0"/>
                <a:ea typeface="Calibri" panose="020F0502020204030204" pitchFamily="34" charset="0"/>
              </a:rPr>
              <a:t>as </a:t>
            </a:r>
            <a:r>
              <a:rPr lang="en-PH" sz="2800" dirty="0">
                <a:latin typeface="Arial" panose="020B0604020202020204" pitchFamily="34" charset="0"/>
                <a:ea typeface="Calibri" panose="020F0502020204030204" pitchFamily="34" charset="0"/>
              </a:rPr>
              <a:t>these break the VAT chain </a:t>
            </a:r>
            <a:r>
              <a:rPr lang="en-PH" sz="2800" dirty="0" smtClean="0">
                <a:latin typeface="Arial" panose="020B0604020202020204" pitchFamily="34" charset="0"/>
                <a:ea typeface="Calibri" panose="020F0502020204030204" pitchFamily="34" charset="0"/>
              </a:rPr>
              <a:t>that </a:t>
            </a:r>
            <a:r>
              <a:rPr lang="en-PH" sz="2800" dirty="0">
                <a:latin typeface="Arial" panose="020B0604020202020204" pitchFamily="34" charset="0"/>
                <a:ea typeface="Calibri" panose="020F0502020204030204" pitchFamily="34" charset="0"/>
              </a:rPr>
              <a:t>leads to higher costs and prices, and revenue losses to the government. </a:t>
            </a:r>
            <a:endParaRPr lang="en-PH" sz="2800" dirty="0">
              <a:effectLst/>
              <a:latin typeface="Times New Roman" panose="02020603050405020304" pitchFamily="18" charset="0"/>
              <a:ea typeface="Calibri" panose="020F050202020403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38152" y="1664315"/>
            <a:ext cx="3664336" cy="1754326"/>
          </a:xfrm>
          <a:prstGeom prst="rect">
            <a:avLst/>
          </a:prstGeom>
          <a:noFill/>
        </p:spPr>
        <p:txBody>
          <a:bodyPr wrap="none" lIns="91440" tIns="45720" rIns="91440" bIns="45720">
            <a:spAutoFit/>
          </a:bodyPr>
          <a:lstStyle/>
          <a:p>
            <a:pPr algn="ctr"/>
            <a:r>
              <a:rPr lang="en-US" sz="5400" dirty="0" smtClean="0">
                <a:ln w="0"/>
                <a:solidFill>
                  <a:schemeClr val="accent1"/>
                </a:solidFill>
                <a:effectLst>
                  <a:outerShdw blurRad="38100" dist="25400" dir="5400000" algn="ctr" rotWithShape="0">
                    <a:srgbClr val="6E747A">
                      <a:alpha val="43000"/>
                    </a:srgbClr>
                  </a:outerShdw>
                </a:effectLst>
              </a:rPr>
              <a:t>THANK YOU</a:t>
            </a:r>
          </a:p>
          <a:p>
            <a:pPr algn="ctr"/>
            <a:r>
              <a:rPr lang="en-US" sz="5400" b="0" cap="none" spc="0" dirty="0" smtClean="0">
                <a:ln w="0"/>
                <a:solidFill>
                  <a:schemeClr val="accent1"/>
                </a:solidFill>
                <a:effectLst>
                  <a:outerShdw blurRad="38100" dist="25400" dir="5400000" algn="ctr" rotWithShape="0">
                    <a:srgbClr val="6E747A">
                      <a:alpha val="43000"/>
                    </a:srgbClr>
                  </a:outerShdw>
                </a:effectLst>
              </a:rPr>
              <a:t>MABUHAY!</a:t>
            </a:r>
            <a:endParaRPr lang="en-US" sz="5400" b="0" cap="none" spc="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2454539323"/>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08018" y="1794999"/>
            <a:ext cx="8229600" cy="2554545"/>
          </a:xfrm>
          <a:prstGeom prst="rect">
            <a:avLst/>
          </a:prstGeom>
        </p:spPr>
        <p:txBody>
          <a:bodyPr wrap="square">
            <a:spAutoFit/>
          </a:bodyPr>
          <a:lstStyle/>
          <a:p>
            <a:pPr algn="just"/>
            <a:r>
              <a:rPr lang="en-US" sz="3200" dirty="0" smtClean="0">
                <a:latin typeface="Arial" panose="020B0604020202020204" pitchFamily="34" charset="0"/>
                <a:ea typeface="Calibri" panose="020F0502020204030204" pitchFamily="34" charset="0"/>
              </a:rPr>
              <a:t>Philippine </a:t>
            </a:r>
            <a:r>
              <a:rPr lang="en-US" sz="3200" dirty="0">
                <a:latin typeface="Arial" panose="020B0604020202020204" pitchFamily="34" charset="0"/>
                <a:ea typeface="Calibri" panose="020F0502020204030204" pitchFamily="34" charset="0"/>
              </a:rPr>
              <a:t>President Gloria </a:t>
            </a:r>
            <a:r>
              <a:rPr lang="en-US" sz="3200" dirty="0" err="1">
                <a:latin typeface="Arial" panose="020B0604020202020204" pitchFamily="34" charset="0"/>
                <a:ea typeface="Calibri" panose="020F0502020204030204" pitchFamily="34" charset="0"/>
              </a:rPr>
              <a:t>Macapagal</a:t>
            </a:r>
            <a:r>
              <a:rPr lang="en-US" sz="3200" dirty="0">
                <a:latin typeface="Arial" panose="020B0604020202020204" pitchFamily="34" charset="0"/>
                <a:ea typeface="Calibri" panose="020F0502020204030204" pitchFamily="34" charset="0"/>
              </a:rPr>
              <a:t>-Arroyo signed the E-VAT bill in May 2005 and </a:t>
            </a:r>
            <a:r>
              <a:rPr lang="en-US" sz="3200" dirty="0" smtClean="0">
                <a:latin typeface="Arial" panose="020B0604020202020204" pitchFamily="34" charset="0"/>
                <a:ea typeface="Calibri" panose="020F0502020204030204" pitchFamily="34" charset="0"/>
              </a:rPr>
              <a:t>passed </a:t>
            </a:r>
            <a:r>
              <a:rPr lang="en-US" sz="3200" dirty="0">
                <a:latin typeface="Arial" panose="020B0604020202020204" pitchFamily="34" charset="0"/>
                <a:ea typeface="Calibri" panose="020F0502020204030204" pitchFamily="34" charset="0"/>
              </a:rPr>
              <a:t>by the Philippine C</a:t>
            </a:r>
            <a:r>
              <a:rPr lang="en-US" sz="3200" dirty="0" smtClean="0">
                <a:latin typeface="Arial" panose="020B0604020202020204" pitchFamily="34" charset="0"/>
                <a:ea typeface="Calibri" panose="020F0502020204030204" pitchFamily="34" charset="0"/>
              </a:rPr>
              <a:t>ongress </a:t>
            </a:r>
            <a:r>
              <a:rPr lang="en-US" sz="3200" dirty="0">
                <a:latin typeface="Arial" panose="020B0604020202020204" pitchFamily="34" charset="0"/>
                <a:ea typeface="Calibri" panose="020F0502020204030204" pitchFamily="34" charset="0"/>
              </a:rPr>
              <a:t>in the same </a:t>
            </a:r>
            <a:r>
              <a:rPr lang="en-US" sz="3200" dirty="0" smtClean="0">
                <a:latin typeface="Arial" panose="020B0604020202020204" pitchFamily="34" charset="0"/>
                <a:ea typeface="Calibri" panose="020F0502020204030204" pitchFamily="34" charset="0"/>
              </a:rPr>
              <a:t>month, and implemented on </a:t>
            </a:r>
            <a:r>
              <a:rPr lang="en-US" sz="3200" dirty="0">
                <a:latin typeface="Arial" panose="020B0604020202020204" pitchFamily="34" charset="0"/>
                <a:ea typeface="Calibri" panose="020F0502020204030204" pitchFamily="34" charset="0"/>
              </a:rPr>
              <a:t>Nov. 1, 2005</a:t>
            </a:r>
            <a:endParaRPr lang="en-PH" sz="3200" dirty="0"/>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409750" y="1115073"/>
            <a:ext cx="9206345" cy="2308324"/>
          </a:xfrm>
          <a:prstGeom prst="rect">
            <a:avLst/>
          </a:prstGeom>
        </p:spPr>
        <p:txBody>
          <a:bodyPr wrap="square">
            <a:spAutoFit/>
          </a:bodyPr>
          <a:lstStyle/>
          <a:p>
            <a:r>
              <a:rPr lang="en-US" sz="2400" dirty="0" smtClean="0">
                <a:latin typeface="Arial" panose="020B0604020202020204" pitchFamily="34" charset="0"/>
                <a:ea typeface="Calibri" panose="020F0502020204030204" pitchFamily="34" charset="0"/>
              </a:rPr>
              <a:t>WHY RVAT</a:t>
            </a:r>
          </a:p>
          <a:p>
            <a:endParaRPr lang="en-US" sz="2400" dirty="0" smtClean="0">
              <a:latin typeface="Arial" panose="020B0604020202020204" pitchFamily="34" charset="0"/>
              <a:ea typeface="Calibri" panose="020F0502020204030204" pitchFamily="34" charset="0"/>
            </a:endParaRPr>
          </a:p>
          <a:p>
            <a:pPr algn="just"/>
            <a:r>
              <a:rPr lang="en-US" sz="2400" dirty="0" smtClean="0">
                <a:latin typeface="Arial" panose="020B0604020202020204" pitchFamily="34" charset="0"/>
                <a:ea typeface="Calibri" panose="020F0502020204030204" pitchFamily="34" charset="0"/>
              </a:rPr>
              <a:t>To </a:t>
            </a:r>
            <a:r>
              <a:rPr lang="en-US" sz="2400" dirty="0">
                <a:latin typeface="Arial" panose="020B0604020202020204" pitchFamily="34" charset="0"/>
                <a:ea typeface="Calibri" panose="020F0502020204030204" pitchFamily="34" charset="0"/>
              </a:rPr>
              <a:t>meet the budget deficit levels set by the IMF. President Fidel Ramos enacted the Republic </a:t>
            </a:r>
            <a:r>
              <a:rPr lang="en-US" sz="2400" dirty="0" smtClean="0">
                <a:latin typeface="Arial" panose="020B0604020202020204" pitchFamily="34" charset="0"/>
                <a:ea typeface="Calibri" panose="020F0502020204030204" pitchFamily="34" charset="0"/>
              </a:rPr>
              <a:t>Act </a:t>
            </a:r>
            <a:r>
              <a:rPr lang="en-US" sz="2400" dirty="0">
                <a:latin typeface="Arial" panose="020B0604020202020204" pitchFamily="34" charset="0"/>
                <a:ea typeface="Calibri" panose="020F0502020204030204" pitchFamily="34" charset="0"/>
              </a:rPr>
              <a:t>7716 (or the new expanded VAT law) in 1994 to restructure the value added tax, widen its scope and enhance its administration</a:t>
            </a:r>
            <a:endParaRPr lang="en-PH" sz="2400" dirty="0"/>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51941" y="1026342"/>
            <a:ext cx="8416636" cy="3416320"/>
          </a:xfrm>
          <a:prstGeom prst="rect">
            <a:avLst/>
          </a:prstGeom>
        </p:spPr>
        <p:txBody>
          <a:bodyPr wrap="square">
            <a:spAutoFit/>
          </a:bodyPr>
          <a:lstStyle/>
          <a:p>
            <a:r>
              <a:rPr lang="en-US" sz="2400" dirty="0">
                <a:latin typeface="Arial" panose="020B0604020202020204" pitchFamily="34" charset="0"/>
                <a:ea typeface="Calibri" panose="020F0502020204030204" pitchFamily="34" charset="0"/>
              </a:rPr>
              <a:t>S</a:t>
            </a:r>
            <a:r>
              <a:rPr lang="en-US" sz="2400" dirty="0" smtClean="0">
                <a:latin typeface="Arial" panose="020B0604020202020204" pitchFamily="34" charset="0"/>
                <a:ea typeface="Calibri" panose="020F0502020204030204" pitchFamily="34" charset="0"/>
              </a:rPr>
              <a:t>tandard </a:t>
            </a:r>
            <a:r>
              <a:rPr lang="en-US" sz="2400" dirty="0">
                <a:latin typeface="Arial" panose="020B0604020202020204" pitchFamily="34" charset="0"/>
                <a:ea typeface="Calibri" panose="020F0502020204030204" pitchFamily="34" charset="0"/>
              </a:rPr>
              <a:t>rate </a:t>
            </a:r>
            <a:r>
              <a:rPr lang="en-US" sz="2400" dirty="0" smtClean="0">
                <a:latin typeface="Arial" panose="020B0604020202020204" pitchFamily="34" charset="0"/>
                <a:ea typeface="Calibri" panose="020F0502020204030204" pitchFamily="34" charset="0"/>
              </a:rPr>
              <a:t>of 12 </a:t>
            </a:r>
            <a:r>
              <a:rPr lang="en-US" sz="2400" dirty="0">
                <a:latin typeface="Arial" panose="020B0604020202020204" pitchFamily="34" charset="0"/>
                <a:ea typeface="Calibri" panose="020F0502020204030204" pitchFamily="34" charset="0"/>
              </a:rPr>
              <a:t>percent of the gross selling price or gross receipts. </a:t>
            </a:r>
            <a:endParaRPr lang="en-US" sz="2400" dirty="0" smtClean="0">
              <a:latin typeface="Arial" panose="020B0604020202020204" pitchFamily="34" charset="0"/>
              <a:ea typeface="Calibri" panose="020F0502020204030204" pitchFamily="34" charset="0"/>
            </a:endParaRPr>
          </a:p>
          <a:p>
            <a:endParaRPr lang="en-US" sz="2400" dirty="0" smtClean="0">
              <a:latin typeface="Arial" panose="020B0604020202020204" pitchFamily="34" charset="0"/>
              <a:ea typeface="Calibri" panose="020F0502020204030204" pitchFamily="34" charset="0"/>
            </a:endParaRPr>
          </a:p>
          <a:p>
            <a:r>
              <a:rPr lang="en-US" sz="2400" dirty="0" smtClean="0">
                <a:latin typeface="Arial" panose="020B0604020202020204" pitchFamily="34" charset="0"/>
                <a:ea typeface="Calibri" panose="020F0502020204030204" pitchFamily="34" charset="0"/>
              </a:rPr>
              <a:t>Provides for </a:t>
            </a:r>
            <a:r>
              <a:rPr lang="en-US" sz="2400" dirty="0">
                <a:latin typeface="Arial" panose="020B0604020202020204" pitchFamily="34" charset="0"/>
                <a:ea typeface="Calibri" panose="020F0502020204030204" pitchFamily="34" charset="0"/>
              </a:rPr>
              <a:t>transactions subject to zero-percent rate or VAT exempt. </a:t>
            </a:r>
            <a:endParaRPr lang="en-US" sz="2400" dirty="0" smtClean="0">
              <a:latin typeface="Arial" panose="020B0604020202020204" pitchFamily="34" charset="0"/>
              <a:ea typeface="Calibri" panose="020F0502020204030204" pitchFamily="34" charset="0"/>
            </a:endParaRPr>
          </a:p>
          <a:p>
            <a:endParaRPr lang="en-US" sz="2400" dirty="0" smtClean="0">
              <a:latin typeface="Arial" panose="020B0604020202020204" pitchFamily="34" charset="0"/>
              <a:ea typeface="Calibri" panose="020F0502020204030204" pitchFamily="34" charset="0"/>
            </a:endParaRPr>
          </a:p>
          <a:p>
            <a:r>
              <a:rPr lang="en-US" sz="2400" dirty="0" smtClean="0">
                <a:latin typeface="Arial" panose="020B0604020202020204" pitchFamily="34" charset="0"/>
                <a:ea typeface="Calibri" panose="020F0502020204030204" pitchFamily="34" charset="0"/>
              </a:rPr>
              <a:t>VAT </a:t>
            </a:r>
            <a:r>
              <a:rPr lang="en-US" sz="2400" dirty="0">
                <a:latin typeface="Arial" panose="020B0604020202020204" pitchFamily="34" charset="0"/>
                <a:ea typeface="Calibri" panose="020F0502020204030204" pitchFamily="34" charset="0"/>
              </a:rPr>
              <a:t>exempt transactions refer to sale of goods or properties and/or services not subject to VAT (output tax) and the seller is not allowed any tax credit of input VAT</a:t>
            </a:r>
            <a:endParaRPr lang="en-PH" sz="2400" dirty="0"/>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1" y="1303217"/>
            <a:ext cx="8956964" cy="2737929"/>
          </a:xfrm>
          <a:prstGeom prst="rect">
            <a:avLst/>
          </a:prstGeom>
        </p:spPr>
        <p:txBody>
          <a:bodyPr wrap="square">
            <a:spAutoFit/>
          </a:bodyPr>
          <a:lstStyle/>
          <a:p>
            <a:pPr algn="just">
              <a:lnSpc>
                <a:spcPct val="107000"/>
              </a:lnSpc>
              <a:spcAft>
                <a:spcPts val="0"/>
              </a:spcAft>
            </a:pPr>
            <a:r>
              <a:rPr lang="en-US" sz="2800" b="1" dirty="0">
                <a:latin typeface="Arial" panose="020B0604020202020204" pitchFamily="34" charset="0"/>
                <a:ea typeface="Calibri" panose="020F0502020204030204" pitchFamily="34" charset="0"/>
                <a:cs typeface="Times New Roman" panose="02020603050405020304" pitchFamily="18" charset="0"/>
              </a:rPr>
              <a:t>Rationale of the Study</a:t>
            </a:r>
            <a:r>
              <a:rPr lang="en-US" sz="2800" dirty="0">
                <a:latin typeface="Arial" panose="020B0604020202020204" pitchFamily="34" charset="0"/>
                <a:ea typeface="Calibri" panose="020F0502020204030204" pitchFamily="34" charset="0"/>
                <a:cs typeface="Times New Roman" panose="02020603050405020304" pitchFamily="18" charset="0"/>
              </a:rPr>
              <a:t> </a:t>
            </a:r>
            <a:endParaRPr lang="en-US" sz="2800" dirty="0" smtClean="0">
              <a:latin typeface="Arial" panose="020B060402020202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n-PH" sz="2800" dirty="0">
              <a:latin typeface="Calibri" panose="020F0502020204030204" pitchFamily="34" charset="0"/>
              <a:ea typeface="Calibri" panose="020F0502020204030204" pitchFamily="34" charset="0"/>
              <a:cs typeface="Times New Roman" panose="02020603050405020304" pitchFamily="18" charset="0"/>
            </a:endParaRPr>
          </a:p>
          <a:p>
            <a:pPr algn="just"/>
            <a:r>
              <a:rPr lang="en-US" sz="2800" dirty="0">
                <a:latin typeface="Arial" panose="020B0604020202020204" pitchFamily="34" charset="0"/>
                <a:ea typeface="Calibri" panose="020F0502020204030204" pitchFamily="34" charset="0"/>
              </a:rPr>
              <a:t>E</a:t>
            </a:r>
            <a:r>
              <a:rPr lang="en-US" sz="2800" dirty="0" smtClean="0">
                <a:latin typeface="Arial" panose="020B0604020202020204" pitchFamily="34" charset="0"/>
                <a:ea typeface="Calibri" panose="020F0502020204030204" pitchFamily="34" charset="0"/>
              </a:rPr>
              <a:t>valuate </a:t>
            </a:r>
            <a:r>
              <a:rPr lang="en-US" sz="2800" dirty="0">
                <a:latin typeface="Arial" panose="020B0604020202020204" pitchFamily="34" charset="0"/>
                <a:ea typeface="Calibri" panose="020F0502020204030204" pitchFamily="34" charset="0"/>
              </a:rPr>
              <a:t>the revenue performance  of the Reformed Value Added Tax,  during the period 2004-2010  after its implementation in November 2005, to determine how RVAT been beneficial to the taxpayers</a:t>
            </a:r>
            <a:endParaRPr lang="en-PH" sz="2800" dirty="0"/>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1448689"/>
            <a:ext cx="9580418" cy="2737929"/>
          </a:xfrm>
          <a:prstGeom prst="rect">
            <a:avLst/>
          </a:prstGeom>
        </p:spPr>
        <p:txBody>
          <a:bodyPr wrap="square">
            <a:spAutoFit/>
          </a:bodyPr>
          <a:lstStyle/>
          <a:p>
            <a:pPr algn="just">
              <a:lnSpc>
                <a:spcPct val="107000"/>
              </a:lnSpc>
              <a:spcAft>
                <a:spcPts val="0"/>
              </a:spcAft>
            </a:pPr>
            <a:r>
              <a:rPr lang="en-US" sz="2800" b="1" dirty="0" smtClean="0">
                <a:latin typeface="Arial" panose="020B0604020202020204" pitchFamily="34" charset="0"/>
                <a:ea typeface="Calibri" panose="020F0502020204030204" pitchFamily="34" charset="0"/>
                <a:cs typeface="Times New Roman" panose="02020603050405020304" pitchFamily="18" charset="0"/>
              </a:rPr>
              <a:t>Objective of </a:t>
            </a:r>
            <a:r>
              <a:rPr lang="en-US" sz="2800" b="1" dirty="0">
                <a:latin typeface="Arial" panose="020B0604020202020204" pitchFamily="34" charset="0"/>
                <a:ea typeface="Calibri" panose="020F0502020204030204" pitchFamily="34" charset="0"/>
                <a:cs typeface="Times New Roman" panose="02020603050405020304" pitchFamily="18" charset="0"/>
              </a:rPr>
              <a:t>the </a:t>
            </a:r>
            <a:r>
              <a:rPr lang="en-US" sz="2800" b="1" dirty="0" smtClean="0">
                <a:latin typeface="Arial" panose="020B0604020202020204" pitchFamily="34" charset="0"/>
                <a:ea typeface="Calibri" panose="020F0502020204030204" pitchFamily="34" charset="0"/>
                <a:cs typeface="Times New Roman" panose="02020603050405020304" pitchFamily="18" charset="0"/>
              </a:rPr>
              <a:t>Paper</a:t>
            </a:r>
          </a:p>
          <a:p>
            <a:pPr algn="just">
              <a:lnSpc>
                <a:spcPct val="107000"/>
              </a:lnSpc>
              <a:spcAft>
                <a:spcPts val="0"/>
              </a:spcAft>
            </a:pPr>
            <a:endParaRPr lang="en-PH" sz="2800" dirty="0">
              <a:latin typeface="Calibri" panose="020F0502020204030204" pitchFamily="34" charset="0"/>
              <a:ea typeface="Calibri" panose="020F0502020204030204" pitchFamily="34" charset="0"/>
              <a:cs typeface="Times New Roman" panose="02020603050405020304" pitchFamily="18" charset="0"/>
            </a:endParaRPr>
          </a:p>
          <a:p>
            <a:pPr algn="just"/>
            <a:r>
              <a:rPr lang="en-US" sz="2800" dirty="0">
                <a:latin typeface="Arial" panose="020B0604020202020204" pitchFamily="34" charset="0"/>
                <a:ea typeface="Calibri" panose="020F0502020204030204" pitchFamily="34" charset="0"/>
              </a:rPr>
              <a:t>T</a:t>
            </a:r>
            <a:r>
              <a:rPr lang="en-US" sz="2800" dirty="0" smtClean="0">
                <a:latin typeface="Arial" panose="020B0604020202020204" pitchFamily="34" charset="0"/>
                <a:ea typeface="Calibri" panose="020F0502020204030204" pitchFamily="34" charset="0"/>
              </a:rPr>
              <a:t>o </a:t>
            </a:r>
            <a:r>
              <a:rPr lang="en-US" sz="2800" dirty="0">
                <a:latin typeface="Arial" panose="020B0604020202020204" pitchFamily="34" charset="0"/>
                <a:ea typeface="Calibri" panose="020F0502020204030204" pitchFamily="34" charset="0"/>
              </a:rPr>
              <a:t>review the Revenue Performance of Republic Act (RA) No. 9337, otherwise known as the Reformed Value – Added Tax (RVAT) Law, 2004-2010 as a basis to a Strategic Policy Formulation</a:t>
            </a:r>
            <a:endParaRPr lang="en-PH" sz="2800" dirty="0"/>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TM04033925[[fn=Droplet]]</Template>
  <TotalTime>133</TotalTime>
  <Words>4253</Words>
  <Application>Microsoft Office PowerPoint</Application>
  <PresentationFormat>Widescreen</PresentationFormat>
  <Paragraphs>479</Paragraphs>
  <Slides>46</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46</vt:i4>
      </vt:variant>
    </vt:vector>
  </HeadingPairs>
  <TitlesOfParts>
    <vt:vector size="51" baseType="lpstr">
      <vt:lpstr>Arial</vt:lpstr>
      <vt:lpstr>Calibri</vt:lpstr>
      <vt:lpstr>Times New Roman</vt:lpstr>
      <vt:lpstr>Tw Cen MT</vt:lpstr>
      <vt:lpstr>Droplet</vt:lpstr>
      <vt:lpstr>Comparative asia Africa governmental accounting (caaga) conference 2016</vt:lpstr>
      <vt:lpstr>Revenue Performance of Republic Act (RA) No. 9337, otherwise known as the Reformed Value – Added Tax (RVAT) Law, 2004-2010 as a basis to a Strategic Policy Formulation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Revenue Performance of Republic Act (RA) No. 9337, otherwise known as the Reformed Value – Added Tax (RVAT) Law, 2004-2010 as a basis to a Strategic Policy Formulation</dc:title>
  <dc:creator>Revelino D Garcia</dc:creator>
  <cp:lastModifiedBy>Revelino D Garcia</cp:lastModifiedBy>
  <cp:revision>68</cp:revision>
  <dcterms:created xsi:type="dcterms:W3CDTF">2016-10-16T09:25:00Z</dcterms:created>
  <dcterms:modified xsi:type="dcterms:W3CDTF">2016-11-15T16:31:52Z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1033-10.1.0.5785</vt:lpwstr>
  </property>
</Properties>
</file>