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0" r:id="rId8"/>
    <p:sldId id="271" r:id="rId9"/>
    <p:sldId id="272" r:id="rId10"/>
    <p:sldId id="273" r:id="rId11"/>
    <p:sldId id="274" r:id="rId12"/>
    <p:sldId id="275" r:id="rId13"/>
    <p:sldId id="259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427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6388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2042319"/>
            <a:ext cx="4316012" cy="1551781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39243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912234-DE0C-F648-8277-10106ADB5BCE}" type="datetimeFigureOut">
              <a:rPr lang="en-US" smtClean="0"/>
              <a:pPr/>
              <a:t>11/15/2016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584493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94536" y="37735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87" y="508001"/>
            <a:ext cx="3536759" cy="49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72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4832260" cy="463889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03" y="428161"/>
            <a:ext cx="4093697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53" y="1594843"/>
            <a:ext cx="4162547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533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110" y="165100"/>
            <a:ext cx="3829050" cy="4638675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037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42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+ Text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152900" y="165100"/>
            <a:ext cx="4832260" cy="463889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203" y="428161"/>
            <a:ext cx="4093697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353" y="1594843"/>
            <a:ext cx="4162547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41538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042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152400" y="165100"/>
            <a:ext cx="3829050" cy="46388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152400" y="165100"/>
            <a:ext cx="3829050" cy="463867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nb-NO" dirty="0" smtClean="0"/>
              <a:t>Graph / </a:t>
            </a:r>
            <a:r>
              <a:rPr lang="nb-NO" dirty="0" err="1" smtClean="0"/>
              <a:t>Smartart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9126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ph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4832260" cy="463889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03" y="428161"/>
            <a:ext cx="4093697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53" y="1594843"/>
            <a:ext cx="4162547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533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037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5156110" y="165100"/>
            <a:ext cx="3829050" cy="46388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56110" y="165100"/>
            <a:ext cx="3829050" cy="463867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nb-NO" dirty="0" smtClean="0"/>
              <a:t>Graph / </a:t>
            </a:r>
            <a:r>
              <a:rPr lang="nb-NO" dirty="0" err="1" smtClean="0"/>
              <a:t>Smartart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96329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8832760" cy="463889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52400" y="219075"/>
            <a:ext cx="8832850" cy="4584700"/>
          </a:xfrm>
          <a:solidFill>
            <a:srgbClr val="BCCCD1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1015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o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8832760" cy="463889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4070" y="219282"/>
            <a:ext cx="8831090" cy="4584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latin typeface="Times New Roman"/>
                <a:cs typeface="Times New Roman"/>
              </a:defRPr>
            </a:lvl1pPr>
          </a:lstStyle>
          <a:p>
            <a:pPr lvl="0"/>
            <a:r>
              <a:rPr lang="nb-NO" dirty="0" smtClean="0"/>
              <a:t>«</a:t>
            </a:r>
            <a:r>
              <a:rPr lang="nb-NO" dirty="0" err="1" smtClean="0"/>
              <a:t>Quote</a:t>
            </a:r>
            <a:r>
              <a:rPr lang="nb-NO" dirty="0" smtClean="0"/>
              <a:t>»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504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54070" y="165723"/>
            <a:ext cx="288000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 userDrawn="1"/>
        </p:nvSpPr>
        <p:spPr>
          <a:xfrm>
            <a:off x="6105160" y="165723"/>
            <a:ext cx="2880000" cy="5355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 userDrawn="1"/>
        </p:nvSpPr>
        <p:spPr>
          <a:xfrm>
            <a:off x="3129615" y="165723"/>
            <a:ext cx="2880000" cy="5355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52400" y="219075"/>
            <a:ext cx="2881670" cy="1495734"/>
          </a:xfrm>
          <a:solidFill>
            <a:srgbClr val="BCCCD1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27945" y="219075"/>
            <a:ext cx="2881670" cy="1495734"/>
          </a:xfrm>
          <a:solidFill>
            <a:srgbClr val="BCCCD1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103490" y="219075"/>
            <a:ext cx="2881670" cy="1495734"/>
          </a:xfrm>
          <a:solidFill>
            <a:srgbClr val="BCCCD1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54071" y="1803709"/>
            <a:ext cx="2880000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3129615" y="1803709"/>
            <a:ext cx="2880000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6103490" y="1803709"/>
            <a:ext cx="2880000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8420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6388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912234-DE0C-F648-8277-10106ADB5BCE}" type="datetimeFigureOut">
              <a:rPr lang="en-US" smtClean="0"/>
              <a:pPr/>
              <a:t>11/15/2016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584493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1003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638897"/>
          </a:xfrm>
          <a:prstGeom prst="rect">
            <a:avLst/>
          </a:prstGeom>
          <a:solidFill>
            <a:srgbClr val="007C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912234-DE0C-F648-8277-10106ADB5BCE}" type="datetimeFigureOut">
              <a:rPr lang="en-US" smtClean="0"/>
              <a:pPr/>
              <a:t>11/15/2016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584493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7546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6388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912234-DE0C-F648-8277-10106ADB5BCE}" type="datetimeFigureOut">
              <a:rPr lang="en-US" smtClean="0"/>
              <a:pPr/>
              <a:t>11/15/2016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584493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4319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63889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912234-DE0C-F648-8277-10106ADB5BCE}" type="datetimeFigureOut">
              <a:rPr lang="en-US" smtClean="0"/>
              <a:pPr/>
              <a:t>11/15/2016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584493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188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ctangle 6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561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443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638897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912234-DE0C-F648-8277-10106ADB5BCE}" type="datetimeFigureOut">
              <a:rPr lang="en-US" smtClean="0"/>
              <a:pPr/>
              <a:t>11/15/2016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584493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591B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369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+ 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203" y="428161"/>
            <a:ext cx="4093697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353" y="1594843"/>
            <a:ext cx="4162547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41538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2400" y="165100"/>
            <a:ext cx="3829050" cy="4638675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042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4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03" y="428161"/>
            <a:ext cx="4093697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53" y="1594843"/>
            <a:ext cx="4162547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533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110" y="165100"/>
            <a:ext cx="3829050" cy="4638675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037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8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+ 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203" y="428161"/>
            <a:ext cx="4093697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353" y="1594843"/>
            <a:ext cx="4162547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41538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042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152400" y="165100"/>
            <a:ext cx="3829050" cy="46388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152400" y="165100"/>
            <a:ext cx="3829050" cy="463867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nb-NO" dirty="0" smtClean="0"/>
              <a:t>Graph / </a:t>
            </a:r>
            <a:r>
              <a:rPr lang="nb-NO" dirty="0" err="1" smtClean="0"/>
              <a:t>Smartart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30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ph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03" y="428161"/>
            <a:ext cx="4093697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53" y="1594843"/>
            <a:ext cx="4162547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533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037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5156110" y="165100"/>
            <a:ext cx="3829050" cy="46388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56110" y="165100"/>
            <a:ext cx="3829050" cy="463867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nb-NO" dirty="0" smtClean="0"/>
              <a:t>Graph / </a:t>
            </a:r>
            <a:r>
              <a:rPr lang="nb-NO" dirty="0" err="1" smtClean="0"/>
              <a:t>Smartart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1303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868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8832760" cy="463889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561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18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+ Text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152900" y="165100"/>
            <a:ext cx="4832260" cy="4638897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203" y="428161"/>
            <a:ext cx="4093697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353" y="1594843"/>
            <a:ext cx="4162547" cy="2850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2234-DE0C-F648-8277-10106ADB5BCE}" type="datetimeFigureOut">
              <a:rPr lang="en-US" smtClean="0"/>
              <a:t>11/15/2016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41538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2400" y="165100"/>
            <a:ext cx="3829050" cy="4638675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042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05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6103" y="428161"/>
            <a:ext cx="7961846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noProof="0" smtClean="0"/>
              <a:t>Klikk for å redigere tittelstil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253" y="1594843"/>
            <a:ext cx="8030696" cy="2850156"/>
          </a:xfrm>
          <a:prstGeom prst="rect">
            <a:avLst/>
          </a:prstGeom>
        </p:spPr>
        <p:txBody>
          <a:bodyPr vert="horz" lIns="91440" tIns="0" rIns="91440" bIns="0" rtlCol="0">
            <a:normAutofit/>
          </a:bodyPr>
          <a:lstStyle/>
          <a:p>
            <a:pPr lvl="0"/>
            <a:r>
              <a:rPr lang="en-GB" noProof="0" smtClean="0"/>
              <a:t>Klikk for å redigere tekststiler i malen</a:t>
            </a:r>
          </a:p>
          <a:p>
            <a:pPr lvl="1"/>
            <a:r>
              <a:rPr lang="en-GB" noProof="0" smtClean="0"/>
              <a:t>Andre nivå</a:t>
            </a:r>
          </a:p>
          <a:p>
            <a:pPr lvl="2"/>
            <a:r>
              <a:rPr lang="en-GB" noProof="0" smtClean="0"/>
              <a:t>Tredje nivå</a:t>
            </a:r>
          </a:p>
          <a:p>
            <a:pPr lvl="3"/>
            <a:r>
              <a:rPr lang="en-GB" noProof="0" smtClean="0"/>
              <a:t>Fjerde nivå</a:t>
            </a:r>
          </a:p>
          <a:p>
            <a:pPr lvl="4"/>
            <a:r>
              <a:rPr lang="en-GB" noProof="0" smtClean="0"/>
              <a:t>Femte nivå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46995" y="4866145"/>
            <a:ext cx="1039493" cy="1596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FE912234-DE0C-F648-8277-10106ADB5BCE}" type="datetimeFigureOut">
              <a:rPr lang="en-GB" noProof="0" smtClean="0"/>
              <a:pPr/>
              <a:t>15/11/2016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6488" y="4866145"/>
            <a:ext cx="2895600" cy="1596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1560" y="4866145"/>
            <a:ext cx="2133600" cy="1596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154070" y="4809031"/>
            <a:ext cx="1908714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rgbClr val="252525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noProof="0" smtClean="0">
                <a:solidFill>
                  <a:schemeClr val="tx1"/>
                </a:solidFill>
              </a:rPr>
              <a:t>University College</a:t>
            </a:r>
            <a:r>
              <a:rPr lang="en-GB" b="1" baseline="0" noProof="0" smtClean="0">
                <a:solidFill>
                  <a:schemeClr val="tx1"/>
                </a:solidFill>
              </a:rPr>
              <a:t> of Southeast Norway</a:t>
            </a:r>
            <a:endParaRPr lang="en-GB" b="1" noProof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82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8" r:id="rId4"/>
    <p:sldLayoutId id="2147483659" r:id="rId5"/>
    <p:sldLayoutId id="2147483660" r:id="rId6"/>
    <p:sldLayoutId id="2147483656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62" r:id="rId13"/>
    <p:sldLayoutId id="2147483661" r:id="rId14"/>
    <p:sldLayoutId id="2147483668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Times New Roman"/>
          <a:ea typeface="+mj-ea"/>
          <a:cs typeface="Times New Roman"/>
        </a:defRPr>
      </a:lvl1pPr>
    </p:titleStyle>
    <p:bodyStyle>
      <a:lvl1pPr marL="176213" indent="-176213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1pPr>
      <a:lvl2pPr marL="452438" indent="-207963" algn="l" defTabSz="45085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2pPr>
      <a:lvl3pPr marL="627063" indent="-158750" algn="l" defTabSz="627063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3pPr>
      <a:lvl4pPr marL="804863" indent="-161925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4pPr>
      <a:lvl5pPr marL="987425" indent="-174625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81583" y="1057073"/>
            <a:ext cx="8767863" cy="1241628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Endeavoring </a:t>
            </a:r>
            <a:r>
              <a:rPr lang="en-US" sz="2800" dirty="0"/>
              <a:t>to Introduce Accrual Accounting in a Less Developed Economy: Evidence from the Sri Lankan central government</a:t>
            </a:r>
            <a:endParaRPr lang="en-GB" sz="2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81583" y="2423179"/>
            <a:ext cx="8767863" cy="2356343"/>
          </a:xfrm>
        </p:spPr>
        <p:txBody>
          <a:bodyPr>
            <a:normAutofit/>
          </a:bodyPr>
          <a:lstStyle/>
          <a:p>
            <a:pPr algn="ctr"/>
            <a:endParaRPr lang="en-GB" sz="2400" b="1" i="1" dirty="0" smtClean="0">
              <a:solidFill>
                <a:srgbClr val="002060"/>
              </a:solidFill>
              <a:latin typeface="Calibri"/>
              <a:cs typeface="Calibri"/>
            </a:endParaRPr>
          </a:p>
          <a:p>
            <a:pPr algn="ctr"/>
            <a:r>
              <a:rPr lang="en-GB" sz="2400" b="1" i="1" dirty="0" smtClean="0">
                <a:solidFill>
                  <a:srgbClr val="002060"/>
                </a:solidFill>
                <a:latin typeface="Calibri"/>
                <a:cs typeface="Calibri"/>
              </a:rPr>
              <a:t>Comparative </a:t>
            </a:r>
            <a:r>
              <a:rPr lang="en-GB" sz="2400" b="1" i="1" dirty="0" smtClean="0">
                <a:solidFill>
                  <a:srgbClr val="002060"/>
                </a:solidFill>
                <a:latin typeface="Calibri"/>
                <a:cs typeface="Calibri"/>
              </a:rPr>
              <a:t>Asian African Governmental Accounting </a:t>
            </a:r>
            <a:r>
              <a:rPr lang="en-GB" sz="2400" b="1" i="1" dirty="0" smtClean="0">
                <a:solidFill>
                  <a:srgbClr val="002060"/>
                </a:solidFill>
                <a:latin typeface="Calibri"/>
                <a:cs typeface="Calibri"/>
              </a:rPr>
              <a:t>Conference, 16</a:t>
            </a:r>
            <a:r>
              <a:rPr lang="en-GB" sz="2400" b="1" i="1" baseline="30000" dirty="0" smtClean="0">
                <a:solidFill>
                  <a:srgbClr val="002060"/>
                </a:solidFill>
                <a:latin typeface="Calibri"/>
                <a:cs typeface="Calibri"/>
              </a:rPr>
              <a:t>th</a:t>
            </a:r>
            <a:r>
              <a:rPr lang="en-GB" sz="2400" b="1" i="1" dirty="0" smtClean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GB" sz="2400" b="1" i="1" dirty="0" smtClean="0">
                <a:solidFill>
                  <a:srgbClr val="002060"/>
                </a:solidFill>
                <a:latin typeface="Calibri"/>
                <a:cs typeface="Calibri"/>
              </a:rPr>
              <a:t>-17</a:t>
            </a:r>
            <a:r>
              <a:rPr lang="en-GB" sz="2400" b="1" i="1" baseline="30000" dirty="0" smtClean="0">
                <a:solidFill>
                  <a:srgbClr val="002060"/>
                </a:solidFill>
                <a:latin typeface="Calibri"/>
                <a:cs typeface="Calibri"/>
              </a:rPr>
              <a:t>th</a:t>
            </a:r>
            <a:r>
              <a:rPr lang="en-GB" sz="2400" b="1" i="1" dirty="0" smtClean="0">
                <a:solidFill>
                  <a:srgbClr val="002060"/>
                </a:solidFill>
                <a:latin typeface="Calibri"/>
                <a:cs typeface="Calibri"/>
              </a:rPr>
              <a:t> November </a:t>
            </a:r>
            <a:r>
              <a:rPr lang="en-GB" sz="2400" b="1" i="1" dirty="0">
                <a:solidFill>
                  <a:srgbClr val="002060"/>
                </a:solidFill>
                <a:latin typeface="Calibri"/>
                <a:cs typeface="Calibri"/>
              </a:rPr>
              <a:t>2016, Jakarta, Indonesia. </a:t>
            </a:r>
            <a:endParaRPr lang="en-GB" sz="2400" b="1" i="1" dirty="0" smtClean="0">
              <a:solidFill>
                <a:srgbClr val="002060"/>
              </a:solidFill>
              <a:latin typeface="Calibri"/>
              <a:cs typeface="Calibri"/>
            </a:endParaRPr>
          </a:p>
          <a:p>
            <a:pPr algn="ctr"/>
            <a:endParaRPr lang="nb-NO" sz="1400" b="1" i="1" dirty="0" smtClean="0">
              <a:solidFill>
                <a:srgbClr val="002060"/>
              </a:solidFill>
              <a:latin typeface="Calibri"/>
              <a:cs typeface="Calibri"/>
            </a:endParaRPr>
          </a:p>
          <a:p>
            <a:pPr algn="ctr"/>
            <a:r>
              <a:rPr lang="nb-NO" sz="1600" b="1" i="1" dirty="0" smtClean="0">
                <a:solidFill>
                  <a:srgbClr val="002060"/>
                </a:solidFill>
                <a:latin typeface="Calibri"/>
                <a:cs typeface="Calibri"/>
              </a:rPr>
              <a:t>Chamara </a:t>
            </a:r>
            <a:r>
              <a:rPr lang="nb-NO" sz="1600" b="1" i="1" dirty="0" smtClean="0">
                <a:solidFill>
                  <a:srgbClr val="002060"/>
                </a:solidFill>
                <a:latin typeface="Calibri"/>
                <a:cs typeface="Calibri"/>
              </a:rPr>
              <a:t>Kuruppu, </a:t>
            </a:r>
            <a:r>
              <a:rPr lang="en-GB" sz="1600" b="1" i="1" dirty="0" smtClean="0">
                <a:solidFill>
                  <a:srgbClr val="002060"/>
                </a:solidFill>
              </a:rPr>
              <a:t>University College of Southeast Norway &amp;</a:t>
            </a:r>
          </a:p>
          <a:p>
            <a:pPr algn="ctr"/>
            <a:r>
              <a:rPr lang="en-GB" sz="16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Dayananda </a:t>
            </a:r>
            <a:r>
              <a:rPr lang="en-GB" sz="1600" b="1" i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Ambalangodage</a:t>
            </a:r>
            <a:r>
              <a:rPr lang="en-GB" sz="1600" b="1" i="1" dirty="0">
                <a:solidFill>
                  <a:srgbClr val="002060"/>
                </a:solidFill>
              </a:rPr>
              <a:t>, University of Sri Jayewardenepura</a:t>
            </a:r>
            <a:r>
              <a:rPr lang="en-GB" sz="1600" b="1" i="1" dirty="0" smtClean="0">
                <a:solidFill>
                  <a:srgbClr val="002060"/>
                </a:solidFill>
              </a:rPr>
              <a:t>, Sri Lanka.</a:t>
            </a:r>
            <a:endParaRPr lang="en-GB" sz="1600" b="1" i="1" dirty="0">
              <a:solidFill>
                <a:srgbClr val="002060"/>
              </a:solidFill>
            </a:endParaRPr>
          </a:p>
          <a:p>
            <a:pPr algn="ctr"/>
            <a:endParaRPr lang="en-GB" sz="14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8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444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Administrators without accounting background as the DG of SAD from October 2006.</a:t>
            </a:r>
          </a:p>
          <a:p>
            <a:endParaRPr lang="en-US" sz="2400" dirty="0"/>
          </a:p>
          <a:p>
            <a:r>
              <a:rPr lang="en-US" sz="2400" dirty="0" smtClean="0"/>
              <a:t>No clear documentation of government’s assets.</a:t>
            </a:r>
          </a:p>
          <a:p>
            <a:endParaRPr lang="en-US" sz="2400" dirty="0"/>
          </a:p>
          <a:p>
            <a:r>
              <a:rPr lang="en-US" sz="2400" dirty="0" smtClean="0"/>
              <a:t>Some administrators do not support the adoption of accrual accounting.</a:t>
            </a:r>
          </a:p>
          <a:p>
            <a:endParaRPr lang="en-US" sz="2400" dirty="0"/>
          </a:p>
          <a:p>
            <a:r>
              <a:rPr lang="en-US" sz="2400" dirty="0" smtClean="0"/>
              <a:t>Politicians do not argue for accrual accounting.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1600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2518"/>
            <a:ext cx="9144000" cy="518665"/>
          </a:xfrm>
        </p:spPr>
        <p:txBody>
          <a:bodyPr>
            <a:normAutofit/>
          </a:bodyPr>
          <a:lstStyle/>
          <a:p>
            <a:pPr algn="ctr"/>
            <a:r>
              <a:rPr lang="en-US" sz="2800" b="0" dirty="0" smtClean="0"/>
              <a:t>Discussion and conclusions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6034"/>
            <a:ext cx="9144000" cy="42874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Some of the administrators and politicians argued for changing the accounting system in the early 1980s.</a:t>
            </a:r>
          </a:p>
          <a:p>
            <a:endParaRPr lang="en-US" sz="2400" dirty="0"/>
          </a:p>
          <a:p>
            <a:r>
              <a:rPr lang="en-US" sz="2400" dirty="0" smtClean="0"/>
              <a:t>Both IPFDA &amp; ICASL attempt to introduce accrual accounting.</a:t>
            </a:r>
          </a:p>
          <a:p>
            <a:endParaRPr lang="en-US" sz="2400" dirty="0"/>
          </a:p>
          <a:p>
            <a:r>
              <a:rPr lang="en-US" sz="2400" dirty="0" smtClean="0"/>
              <a:t>Consultants &amp; well-trained administrators criticized cash-based accounting.</a:t>
            </a:r>
          </a:p>
          <a:p>
            <a:endParaRPr lang="en-US" sz="2400" dirty="0"/>
          </a:p>
          <a:p>
            <a:r>
              <a:rPr lang="en-US" sz="2400" dirty="0" smtClean="0"/>
              <a:t>The inauguration of IPFDA increases the discussion for accrual accounting.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3353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444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 coercive pressure from the international institution to introduce accrual accounting. </a:t>
            </a:r>
          </a:p>
          <a:p>
            <a:endParaRPr lang="en-US" sz="2400" dirty="0"/>
          </a:p>
          <a:p>
            <a:r>
              <a:rPr lang="en-US" sz="2400" dirty="0" smtClean="0"/>
              <a:t>Assets valuation, change of reforms leadership and lack of political leadership delay the adoption of accrual accounting.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9300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0656"/>
            <a:ext cx="9144000" cy="4972843"/>
          </a:xfrm>
        </p:spPr>
        <p:txBody>
          <a:bodyPr/>
          <a:lstStyle/>
          <a:p>
            <a:pPr marL="0" indent="0" algn="ctr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90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1731" y="758890"/>
            <a:ext cx="8783216" cy="432240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NPM reforms to overcome the inefficiency (Hood 1989; 1991; 1995).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4475" lvl="1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as a main element of reforms package (Hood, 1995;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Lapsley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2009).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Entails an indefinite list of accounting techniques (Guthrie et al., 1999).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PPB in the 1970s (Dean 1986) and ZBB &amp; performance budgeting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2000s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Adhikari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2013) in Sri Lanka.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Endeavor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introduce accrual accounting from the early 2000s.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4475" lvl="1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56103" y="341075"/>
            <a:ext cx="7961846" cy="424035"/>
          </a:xfrm>
        </p:spPr>
        <p:txBody>
          <a:bodyPr/>
          <a:lstStyle/>
          <a:p>
            <a:pPr algn="ctr"/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42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"/>
            <a:ext cx="9144000" cy="5143500"/>
          </a:xfrm>
        </p:spPr>
        <p:txBody>
          <a:bodyPr>
            <a:noAutofit/>
          </a:bodyPr>
          <a:lstStyle/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Scepticism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concerning the introduction of accrual accounting (Guthrie, 1998; Ellwood and Newberry, 2007).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for studying accounting reforms in LDEs (Christensen and Parker 2010).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Explore the endeavor to introduce accrual accounting by the bureaucracy.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was the administration motivated to present CFSs as per the cash  basis IPSAS and to express its willingness to adopt accrual accounting?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to shed light on the issues that mitigate the introduction of accrual accounting.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60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Five field visits in June 2006, May 2007, January 2008, June 2009 &amp; July 2014.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 Collected documents and informal discussion with administrators. 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Attended the ceremony to introduce SLPSAS in June 2009.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Interviewed 22 administrators and a consultant to the </a:t>
            </a:r>
            <a:r>
              <a:rPr lang="en-US" sz="2400" dirty="0" err="1" smtClean="0"/>
              <a:t>MoFP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9095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103" y="285345"/>
            <a:ext cx="7961846" cy="486383"/>
          </a:xfrm>
        </p:spPr>
        <p:txBody>
          <a:bodyPr/>
          <a:lstStyle/>
          <a:p>
            <a:pPr algn="ctr"/>
            <a:r>
              <a:rPr lang="en-US" dirty="0" smtClean="0"/>
              <a:t>New Institutional Perspective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726332"/>
            <a:ext cx="9144000" cy="441716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Should legitimate actions to obtain resources (Meyer and Rowan, 1977).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Make changes to meet environmental pressures (DiMaggio and Powel, 1983).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Adopt structures, procedures and practices admired by </a:t>
            </a:r>
            <a:r>
              <a:rPr lang="en-US" sz="2400" dirty="0"/>
              <a:t>others (DiMaggio and Powel, </a:t>
            </a:r>
            <a:r>
              <a:rPr lang="en-US" sz="2400" dirty="0" smtClean="0"/>
              <a:t>1983; Hopper and Major, 2007).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Enable to gain a high level of commitment (Goddard et al, 2016). 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8001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2075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Increase the rate of survival (Meyer and Rowan, 1977).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Three types of isomorphism by DiMaggio and Powell (1983).</a:t>
            </a:r>
          </a:p>
          <a:p>
            <a:endParaRPr lang="en-US" sz="2400" dirty="0" smtClean="0"/>
          </a:p>
          <a:p>
            <a:r>
              <a:rPr lang="en-US" sz="2400" dirty="0" smtClean="0"/>
              <a:t>Mimetic isomorphism: uncertainty </a:t>
            </a:r>
            <a:r>
              <a:rPr lang="en-US" sz="2400" dirty="0" smtClean="0"/>
              <a:t>&amp; </a:t>
            </a:r>
            <a:r>
              <a:rPr lang="en-US" sz="2400" dirty="0" smtClean="0"/>
              <a:t>consultants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Normative isomorphism: university &amp; professional education.</a:t>
            </a:r>
          </a:p>
          <a:p>
            <a:endParaRPr lang="en-US" sz="2400" dirty="0"/>
          </a:p>
          <a:p>
            <a:r>
              <a:rPr lang="en-US" sz="2400" dirty="0" smtClean="0"/>
              <a:t>Coercive isomorphism: expectation in society &amp; resource dependency.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100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678" y="285489"/>
            <a:ext cx="7961846" cy="401933"/>
          </a:xfrm>
        </p:spPr>
        <p:txBody>
          <a:bodyPr/>
          <a:lstStyle/>
          <a:p>
            <a:pPr algn="ctr"/>
            <a:r>
              <a:rPr lang="en-US" dirty="0" smtClean="0"/>
              <a:t>Empirical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7422"/>
            <a:ext cx="9144000" cy="445607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Oversight committees for accrual accounting in the early 1980s.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Auditor General &amp; </a:t>
            </a:r>
            <a:r>
              <a:rPr lang="en-US" sz="2400" dirty="0"/>
              <a:t>a</a:t>
            </a:r>
            <a:r>
              <a:rPr lang="en-US" sz="2400" dirty="0" smtClean="0"/>
              <a:t>ccountants </a:t>
            </a:r>
            <a:r>
              <a:rPr lang="en-US" sz="2400" dirty="0" smtClean="0"/>
              <a:t>for accrual accounting.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IPFDA from in March 1980.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The IMF advisor criticized cash-based accounting in 1997.</a:t>
            </a:r>
          </a:p>
          <a:p>
            <a:endParaRPr lang="en-US" sz="2400" dirty="0"/>
          </a:p>
          <a:p>
            <a:r>
              <a:rPr lang="en-US" sz="2400" dirty="0" smtClean="0"/>
              <a:t>Secretary to the IPFDA criticized cash-based accounting in 1997.</a:t>
            </a:r>
          </a:p>
          <a:p>
            <a:endParaRPr lang="en-US" sz="2400" dirty="0"/>
          </a:p>
          <a:p>
            <a:r>
              <a:rPr lang="en-US" sz="2400" dirty="0" smtClean="0"/>
              <a:t>ADB &amp; UN advisors showed the limitations of cash-</a:t>
            </a:r>
            <a:r>
              <a:rPr lang="en-US" sz="2400" dirty="0" smtClean="0"/>
              <a:t>ba</a:t>
            </a:r>
            <a:r>
              <a:rPr lang="en-US" sz="2400" dirty="0" smtClean="0"/>
              <a:t>sed accounting in 1998.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0392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851" y="0"/>
            <a:ext cx="9144000" cy="51072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member of SLAS &amp; IPFDA as the DG of SAD from January 2001. </a:t>
            </a:r>
          </a:p>
          <a:p>
            <a:endParaRPr lang="en-US" sz="2400" dirty="0"/>
          </a:p>
          <a:p>
            <a:r>
              <a:rPr lang="en-US" sz="2400" dirty="0" smtClean="0"/>
              <a:t>Financial statements for the year 2002 as per the cash basis IPSAS.</a:t>
            </a:r>
          </a:p>
          <a:p>
            <a:endParaRPr lang="en-US" sz="2400" dirty="0"/>
          </a:p>
          <a:p>
            <a:r>
              <a:rPr lang="en-US" sz="2400" dirty="0" smtClean="0"/>
              <a:t>Positive appraisal by the WB about this initiative.</a:t>
            </a:r>
          </a:p>
          <a:p>
            <a:endParaRPr lang="en-US" sz="2400" dirty="0"/>
          </a:p>
          <a:p>
            <a:r>
              <a:rPr lang="en-US" sz="2400" dirty="0" smtClean="0"/>
              <a:t>Funds from the ADB &amp; WB to attend accounting seminars and workshops.</a:t>
            </a:r>
          </a:p>
          <a:p>
            <a:endParaRPr lang="en-US" sz="2400" dirty="0"/>
          </a:p>
          <a:p>
            <a:r>
              <a:rPr lang="en-US" sz="2400" dirty="0" smtClean="0"/>
              <a:t>A chartered accountant as the DG in 2005.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2599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Funds from the ADB to identify assets.</a:t>
            </a:r>
          </a:p>
          <a:p>
            <a:endParaRPr lang="en-US" sz="2400" dirty="0"/>
          </a:p>
          <a:p>
            <a:r>
              <a:rPr lang="en-US" sz="2400" dirty="0" smtClean="0"/>
              <a:t>ICASL’s membership at stake. 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 A committee consisting of administrators and accountants to develop SLPSAS.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Four standards in 2009 and Six more standards in 2012.</a:t>
            </a:r>
          </a:p>
          <a:p>
            <a:endParaRPr lang="en-US" sz="2400" dirty="0"/>
          </a:p>
          <a:p>
            <a:r>
              <a:rPr lang="en-US" sz="2400" dirty="0" smtClean="0"/>
              <a:t>No new standards presented in this year.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0880069"/>
      </p:ext>
    </p:extLst>
  </p:cSld>
  <p:clrMapOvr>
    <a:masterClrMapping/>
  </p:clrMapOvr>
</p:sld>
</file>

<file path=ppt/theme/theme1.xml><?xml version="1.0" encoding="utf-8"?>
<a:theme xmlns:a="http://schemas.openxmlformats.org/drawingml/2006/main" name="HSN Bokmål">
  <a:themeElements>
    <a:clrScheme name="Custom 39">
      <a:dk1>
        <a:srgbClr val="252525"/>
      </a:dk1>
      <a:lt1>
        <a:sysClr val="window" lastClr="FFFFFF"/>
      </a:lt1>
      <a:dk2>
        <a:srgbClr val="7E9492"/>
      </a:dk2>
      <a:lt2>
        <a:srgbClr val="D6E0E3"/>
      </a:lt2>
      <a:accent1>
        <a:srgbClr val="4B4CAD"/>
      </a:accent1>
      <a:accent2>
        <a:srgbClr val="3BAFA2"/>
      </a:accent2>
      <a:accent3>
        <a:srgbClr val="00978A"/>
      </a:accent3>
      <a:accent4>
        <a:srgbClr val="FFD240"/>
      </a:accent4>
      <a:accent5>
        <a:srgbClr val="D64349"/>
      </a:accent5>
      <a:accent6>
        <a:srgbClr val="27B2D0"/>
      </a:accent6>
      <a:hlink>
        <a:srgbClr val="005B9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 -EN- short [Read-Only]" id="{A7859CBF-978E-4102-8938-BE04044B2226}" vid="{2F2F0C0F-DC91-4876-A75D-FBD93099A7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 -EN- short</Template>
  <TotalTime>267</TotalTime>
  <Words>629</Words>
  <Application>Microsoft Office PowerPoint</Application>
  <PresentationFormat>On-screen Show (16:9)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HSN Bokmål</vt:lpstr>
      <vt:lpstr>Endeavoring to Introduce Accrual Accounting in a Less Developed Economy: Evidence from the Sri Lankan central government</vt:lpstr>
      <vt:lpstr>Introduction</vt:lpstr>
      <vt:lpstr>PowerPoint Presentation</vt:lpstr>
      <vt:lpstr>PowerPoint Presentation</vt:lpstr>
      <vt:lpstr>New Institutional Perspective</vt:lpstr>
      <vt:lpstr>PowerPoint Presentation</vt:lpstr>
      <vt:lpstr>Empirical Findings</vt:lpstr>
      <vt:lpstr>PowerPoint Presentation</vt:lpstr>
      <vt:lpstr>PowerPoint Presentation</vt:lpstr>
      <vt:lpstr>PowerPoint Presentation</vt:lpstr>
      <vt:lpstr>Discussion and conclusions</vt:lpstr>
      <vt:lpstr>PowerPoint Presentation</vt:lpstr>
      <vt:lpstr>PowerPoint Presentation</vt:lpstr>
    </vt:vector>
  </TitlesOfParts>
  <Company>HBV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Gowindage Chamara Jayanath Kuruppu</dc:creator>
  <cp:lastModifiedBy>Gowindage Chamara Jayanath Kuruppu</cp:lastModifiedBy>
  <cp:revision>51</cp:revision>
  <cp:lastPrinted>2015-12-11T15:19:02Z</cp:lastPrinted>
  <dcterms:created xsi:type="dcterms:W3CDTF">2016-01-05T11:48:31Z</dcterms:created>
  <dcterms:modified xsi:type="dcterms:W3CDTF">2016-11-15T15:49:36Z</dcterms:modified>
</cp:coreProperties>
</file>