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3"/>
  </p:notesMasterIdLst>
  <p:handoutMasterIdLst>
    <p:handoutMasterId r:id="rId24"/>
  </p:handoutMasterIdLst>
  <p:sldIdLst>
    <p:sldId id="399" r:id="rId2"/>
    <p:sldId id="401" r:id="rId3"/>
    <p:sldId id="402" r:id="rId4"/>
    <p:sldId id="403" r:id="rId5"/>
    <p:sldId id="404" r:id="rId6"/>
    <p:sldId id="400" r:id="rId7"/>
    <p:sldId id="405" r:id="rId8"/>
    <p:sldId id="406" r:id="rId9"/>
    <p:sldId id="407" r:id="rId10"/>
    <p:sldId id="408" r:id="rId11"/>
    <p:sldId id="409" r:id="rId12"/>
    <p:sldId id="410" r:id="rId13"/>
    <p:sldId id="411" r:id="rId14"/>
    <p:sldId id="412" r:id="rId15"/>
    <p:sldId id="413" r:id="rId16"/>
    <p:sldId id="414" r:id="rId17"/>
    <p:sldId id="415" r:id="rId18"/>
    <p:sldId id="416" r:id="rId19"/>
    <p:sldId id="417" r:id="rId20"/>
    <p:sldId id="418" r:id="rId21"/>
    <p:sldId id="419" r:id="rId22"/>
  </p:sldIdLst>
  <p:sldSz cx="9144000" cy="6858000" type="screen4x3"/>
  <p:notesSz cx="6797675" cy="9928225"/>
  <p:defaultTextStyle>
    <a:defPPr>
      <a:defRPr lang="en-GB"/>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3300"/>
    <a:srgbClr val="FFFFFF"/>
    <a:srgbClr val="A90061"/>
    <a:srgbClr val="0A00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62" autoAdjust="0"/>
    <p:restoredTop sz="92186" autoAdjust="0"/>
  </p:normalViewPr>
  <p:slideViewPr>
    <p:cSldViewPr>
      <p:cViewPr>
        <p:scale>
          <a:sx n="70" d="100"/>
          <a:sy n="70" d="100"/>
        </p:scale>
        <p:origin x="-11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1968" y="-6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175" cy="496411"/>
          </a:xfrm>
          <a:prstGeom prst="rect">
            <a:avLst/>
          </a:prstGeom>
        </p:spPr>
        <p:txBody>
          <a:bodyPr vert="horz" lIns="92885" tIns="46442" rIns="92885" bIns="46442" rtlCol="0"/>
          <a:lstStyle>
            <a:lvl1pPr algn="l">
              <a:defRPr sz="1200"/>
            </a:lvl1pPr>
          </a:lstStyle>
          <a:p>
            <a:pPr>
              <a:defRPr/>
            </a:pPr>
            <a:endParaRPr lang="en-GB"/>
          </a:p>
        </p:txBody>
      </p:sp>
      <p:sp>
        <p:nvSpPr>
          <p:cNvPr id="3" name="Date Placeholder 2"/>
          <p:cNvSpPr>
            <a:spLocks noGrp="1"/>
          </p:cNvSpPr>
          <p:nvPr>
            <p:ph type="dt" sz="quarter" idx="1"/>
          </p:nvPr>
        </p:nvSpPr>
        <p:spPr>
          <a:xfrm>
            <a:off x="3849956" y="0"/>
            <a:ext cx="2946175" cy="496411"/>
          </a:xfrm>
          <a:prstGeom prst="rect">
            <a:avLst/>
          </a:prstGeom>
        </p:spPr>
        <p:txBody>
          <a:bodyPr vert="horz" lIns="92885" tIns="46442" rIns="92885" bIns="46442" rtlCol="0"/>
          <a:lstStyle>
            <a:lvl1pPr algn="r">
              <a:defRPr sz="1200"/>
            </a:lvl1pPr>
          </a:lstStyle>
          <a:p>
            <a:pPr>
              <a:defRPr/>
            </a:pPr>
            <a:fld id="{1B38DA4A-365E-441B-8731-156EC1DF52B7}" type="datetimeFigureOut">
              <a:rPr lang="en-US"/>
              <a:pPr>
                <a:defRPr/>
              </a:pPr>
              <a:t>11/9/2016</a:t>
            </a:fld>
            <a:endParaRPr lang="en-GB"/>
          </a:p>
        </p:txBody>
      </p:sp>
      <p:sp>
        <p:nvSpPr>
          <p:cNvPr id="4" name="Footer Placeholder 3"/>
          <p:cNvSpPr>
            <a:spLocks noGrp="1"/>
          </p:cNvSpPr>
          <p:nvPr>
            <p:ph type="ftr" sz="quarter" idx="2"/>
          </p:nvPr>
        </p:nvSpPr>
        <p:spPr>
          <a:xfrm>
            <a:off x="0" y="9430114"/>
            <a:ext cx="2946175" cy="496411"/>
          </a:xfrm>
          <a:prstGeom prst="rect">
            <a:avLst/>
          </a:prstGeom>
        </p:spPr>
        <p:txBody>
          <a:bodyPr vert="horz" lIns="92885" tIns="46442" rIns="92885" bIns="46442"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49956" y="9430114"/>
            <a:ext cx="2946175" cy="496411"/>
          </a:xfrm>
          <a:prstGeom prst="rect">
            <a:avLst/>
          </a:prstGeom>
        </p:spPr>
        <p:txBody>
          <a:bodyPr vert="horz" lIns="92885" tIns="46442" rIns="92885" bIns="46442" rtlCol="0" anchor="b"/>
          <a:lstStyle>
            <a:lvl1pPr algn="r">
              <a:defRPr sz="1200"/>
            </a:lvl1pPr>
          </a:lstStyle>
          <a:p>
            <a:pPr>
              <a:defRPr/>
            </a:pPr>
            <a:fld id="{C6257DF0-203D-4B7B-BAC9-3EF90F999170}" type="slidenum">
              <a:rPr lang="en-GB"/>
              <a:pPr>
                <a:defRPr/>
              </a:pPr>
              <a:t>‹#›</a:t>
            </a:fld>
            <a:endParaRPr lang="en-GB"/>
          </a:p>
        </p:txBody>
      </p:sp>
    </p:spTree>
    <p:extLst>
      <p:ext uri="{BB962C8B-B14F-4D97-AF65-F5344CB8AC3E}">
        <p14:creationId xmlns:p14="http://schemas.microsoft.com/office/powerpoint/2010/main" val="4032060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175"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956" y="0"/>
            <a:ext cx="2946175" cy="496411"/>
          </a:xfrm>
          <a:prstGeom prst="rect">
            <a:avLst/>
          </a:prstGeom>
        </p:spPr>
        <p:txBody>
          <a:bodyPr vert="horz" lIns="91440" tIns="45720" rIns="91440" bIns="45720" rtlCol="0"/>
          <a:lstStyle>
            <a:lvl1pPr algn="r">
              <a:defRPr sz="1200"/>
            </a:lvl1pPr>
          </a:lstStyle>
          <a:p>
            <a:fld id="{50A6EDBF-7C52-4A73-9A75-5B9E14CD0B4F}" type="datetimeFigureOut">
              <a:rPr lang="en-GB" smtClean="0"/>
              <a:pPr/>
              <a:t>09/11/2016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114"/>
            <a:ext cx="2946175"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956" y="9430114"/>
            <a:ext cx="2946175" cy="496411"/>
          </a:xfrm>
          <a:prstGeom prst="rect">
            <a:avLst/>
          </a:prstGeom>
        </p:spPr>
        <p:txBody>
          <a:bodyPr vert="horz" lIns="91440" tIns="45720" rIns="91440" bIns="45720" rtlCol="0" anchor="b"/>
          <a:lstStyle>
            <a:lvl1pPr algn="r">
              <a:defRPr sz="1200"/>
            </a:lvl1pPr>
          </a:lstStyle>
          <a:p>
            <a:fld id="{B01B9A67-C699-4604-BC5C-6E8702345EF9}" type="slidenum">
              <a:rPr lang="en-GB" smtClean="0"/>
              <a:pPr/>
              <a:t>‹#›</a:t>
            </a:fld>
            <a:endParaRPr lang="en-GB"/>
          </a:p>
        </p:txBody>
      </p:sp>
    </p:spTree>
    <p:extLst>
      <p:ext uri="{BB962C8B-B14F-4D97-AF65-F5344CB8AC3E}">
        <p14:creationId xmlns:p14="http://schemas.microsoft.com/office/powerpoint/2010/main" val="1897873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r divider slide">
    <p:bg>
      <p:bgPr>
        <a:solidFill>
          <a:schemeClr val="tx1"/>
        </a:solidFill>
        <a:effectLst/>
      </p:bgPr>
    </p:bg>
    <p:spTree>
      <p:nvGrpSpPr>
        <p:cNvPr id="1" name=""/>
        <p:cNvGrpSpPr/>
        <p:nvPr/>
      </p:nvGrpSpPr>
      <p:grpSpPr>
        <a:xfrm>
          <a:off x="0" y="0"/>
          <a:ext cx="0" cy="0"/>
          <a:chOff x="0" y="0"/>
          <a:chExt cx="0" cy="0"/>
        </a:xfrm>
      </p:grpSpPr>
      <p:pic>
        <p:nvPicPr>
          <p:cNvPr id="4" name="Picture 12"/>
          <p:cNvPicPr>
            <a:picLocks noChangeAspect="1" noChangeArrowheads="1"/>
          </p:cNvPicPr>
          <p:nvPr/>
        </p:nvPicPr>
        <p:blipFill>
          <a:blip r:embed="rId2" cstate="screen"/>
          <a:srcRect/>
          <a:stretch>
            <a:fillRect/>
          </a:stretch>
        </p:blipFill>
        <p:spPr bwMode="auto">
          <a:xfrm>
            <a:off x="0" y="-27384"/>
            <a:ext cx="9175750" cy="6894513"/>
          </a:xfrm>
          <a:prstGeom prst="rect">
            <a:avLst/>
          </a:prstGeom>
          <a:noFill/>
          <a:ln w="9525">
            <a:noFill/>
            <a:miter lim="800000"/>
            <a:headEnd/>
            <a:tailEnd/>
          </a:ln>
        </p:spPr>
      </p:pic>
      <p:sp>
        <p:nvSpPr>
          <p:cNvPr id="14348" name="Rectangle 12"/>
          <p:cNvSpPr>
            <a:spLocks noGrp="1" noChangeArrowheads="1"/>
          </p:cNvSpPr>
          <p:nvPr>
            <p:ph type="ctrTitle"/>
          </p:nvPr>
        </p:nvSpPr>
        <p:spPr>
          <a:xfrm>
            <a:off x="111125" y="1627188"/>
            <a:ext cx="5956300" cy="2451100"/>
          </a:xfrm>
          <a:solidFill>
            <a:schemeClr val="accent1"/>
          </a:solidFill>
          <a:ln w="69850">
            <a:solidFill>
              <a:srgbClr val="FFFFFF"/>
            </a:solidFill>
          </a:ln>
        </p:spPr>
        <p:txBody>
          <a:bodyPr rIns="274320" bIns="137160"/>
          <a:lstStyle>
            <a:lvl1pPr>
              <a:defRPr sz="5000">
                <a:solidFill>
                  <a:schemeClr val="tx1"/>
                </a:solidFill>
              </a:defRPr>
            </a:lvl1pPr>
          </a:lstStyle>
          <a:p>
            <a:r>
              <a:rPr lang="en-US" smtClean="0"/>
              <a:t>Click to edit Master title style</a:t>
            </a:r>
            <a:endParaRPr lang="en-GB" dirty="0"/>
          </a:p>
        </p:txBody>
      </p:sp>
      <p:sp>
        <p:nvSpPr>
          <p:cNvPr id="11" name="Text Placeholder 10"/>
          <p:cNvSpPr>
            <a:spLocks noGrp="1"/>
          </p:cNvSpPr>
          <p:nvPr>
            <p:ph type="body" sz="quarter" idx="10"/>
          </p:nvPr>
        </p:nvSpPr>
        <p:spPr>
          <a:xfrm>
            <a:off x="111125" y="4088253"/>
            <a:ext cx="5952744" cy="646331"/>
          </a:xfrm>
          <a:noFill/>
          <a:ln w="69850">
            <a:noFill/>
            <a:miter lim="800000"/>
            <a:headEnd/>
            <a:tailEnd/>
          </a:ln>
        </p:spPr>
        <p:txBody>
          <a:bodyPr tIns="137160" rIns="274320" bIns="137160">
            <a:spAutoFit/>
          </a:bodyPr>
          <a:lstStyle>
            <a:lvl1pPr algn="l" rtl="0" eaLnBrk="0" fontAlgn="base" hangingPunct="0">
              <a:lnSpc>
                <a:spcPct val="100000"/>
              </a:lnSpc>
              <a:spcBef>
                <a:spcPct val="0"/>
              </a:spcBef>
              <a:spcAft>
                <a:spcPct val="0"/>
              </a:spcAft>
              <a:defRPr lang="en-US" sz="2400" smtClean="0">
                <a:solidFill>
                  <a:schemeClr val="tx1"/>
                </a:solidFill>
                <a:latin typeface="+mj-lt"/>
                <a:ea typeface="+mj-ea"/>
                <a:cs typeface="+mj-cs"/>
              </a:defRPr>
            </a:lvl1pPr>
            <a:lvl2pPr algn="l" rtl="0" eaLnBrk="0" fontAlgn="base" hangingPunct="0">
              <a:lnSpc>
                <a:spcPct val="100000"/>
              </a:lnSpc>
              <a:spcBef>
                <a:spcPct val="0"/>
              </a:spcBef>
              <a:spcAft>
                <a:spcPct val="0"/>
              </a:spcAft>
              <a:defRPr lang="en-US" sz="2400" smtClean="0">
                <a:solidFill>
                  <a:schemeClr val="tx1"/>
                </a:solidFill>
                <a:latin typeface="+mj-lt"/>
                <a:ea typeface="+mj-ea"/>
                <a:cs typeface="+mj-cs"/>
              </a:defRPr>
            </a:lvl2pPr>
            <a:lvl3pPr algn="l" rtl="0" eaLnBrk="0" fontAlgn="base" hangingPunct="0">
              <a:lnSpc>
                <a:spcPct val="100000"/>
              </a:lnSpc>
              <a:spcBef>
                <a:spcPct val="0"/>
              </a:spcBef>
              <a:spcAft>
                <a:spcPct val="0"/>
              </a:spcAft>
              <a:defRPr lang="en-US" sz="2400" smtClean="0">
                <a:solidFill>
                  <a:schemeClr val="tx1"/>
                </a:solidFill>
                <a:latin typeface="+mj-lt"/>
                <a:ea typeface="+mj-ea"/>
                <a:cs typeface="+mj-cs"/>
              </a:defRPr>
            </a:lvl3pPr>
            <a:lvl4pPr algn="l" rtl="0" eaLnBrk="0" fontAlgn="base" hangingPunct="0">
              <a:lnSpc>
                <a:spcPct val="100000"/>
              </a:lnSpc>
              <a:spcBef>
                <a:spcPct val="0"/>
              </a:spcBef>
              <a:spcAft>
                <a:spcPct val="0"/>
              </a:spcAft>
              <a:defRPr lang="en-US" sz="2400" smtClean="0">
                <a:solidFill>
                  <a:schemeClr val="tx1"/>
                </a:solidFill>
                <a:latin typeface="+mj-lt"/>
                <a:ea typeface="+mj-ea"/>
                <a:cs typeface="+mj-cs"/>
              </a:defRPr>
            </a:lvl4pPr>
            <a:lvl5pPr algn="l" rtl="0" eaLnBrk="0" fontAlgn="base" hangingPunct="0">
              <a:lnSpc>
                <a:spcPct val="100000"/>
              </a:lnSpc>
              <a:spcBef>
                <a:spcPct val="0"/>
              </a:spcBef>
              <a:spcAft>
                <a:spcPct val="0"/>
              </a:spcAft>
              <a:defRPr lang="en-GB" sz="2400" dirty="0" smtClean="0">
                <a:solidFill>
                  <a:schemeClr val="tx1"/>
                </a:solidFill>
                <a:latin typeface="+mj-lt"/>
                <a:ea typeface="+mj-ea"/>
                <a:cs typeface="+mj-cs"/>
              </a:defRPr>
            </a:lvl5pPr>
          </a:lstStyle>
          <a:p>
            <a:pPr lvl="0"/>
            <a:r>
              <a:rPr lang="en-US" dirty="0" smtClean="0"/>
              <a:t>Click to edit Master text styles</a:t>
            </a:r>
          </a:p>
        </p:txBody>
      </p:sp>
    </p:spTree>
  </p:cSld>
  <p:clrMapOvr>
    <a:overrideClrMapping bg1="dk2" tx1="lt1" bg2="dk1"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Large text or full page graph/table">
    <p:spTree>
      <p:nvGrpSpPr>
        <p:cNvPr id="1" name=""/>
        <p:cNvGrpSpPr/>
        <p:nvPr/>
      </p:nvGrpSpPr>
      <p:grpSpPr>
        <a:xfrm>
          <a:off x="0" y="0"/>
          <a:ext cx="0" cy="0"/>
          <a:chOff x="0" y="0"/>
          <a:chExt cx="0" cy="0"/>
        </a:xfrm>
      </p:grpSpPr>
      <p:sp>
        <p:nvSpPr>
          <p:cNvPr id="2" name="Title 1"/>
          <p:cNvSpPr>
            <a:spLocks noGrp="1"/>
          </p:cNvSpPr>
          <p:nvPr>
            <p:ph type="title"/>
          </p:nvPr>
        </p:nvSpPr>
        <p:spPr>
          <a:xfrm>
            <a:off x="146050" y="869950"/>
            <a:ext cx="8851900" cy="738664"/>
          </a:xfrm>
        </p:spPr>
        <p:txBody>
          <a:bodyPr/>
          <a:lstStyle>
            <a:lvl1pPr>
              <a:defRPr sz="3600">
                <a:solidFill>
                  <a:schemeClr val="bg1"/>
                </a:solidFill>
              </a:defRPr>
            </a:lvl1pPr>
          </a:lstStyle>
          <a:p>
            <a:r>
              <a:rPr lang="en-US" dirty="0" smtClean="0"/>
              <a:t>Click to edit Master title style</a:t>
            </a:r>
            <a:endParaRPr lang="en-GB" dirty="0"/>
          </a:p>
        </p:txBody>
      </p:sp>
      <p:sp>
        <p:nvSpPr>
          <p:cNvPr id="3" name="Content Placeholder 2"/>
          <p:cNvSpPr>
            <a:spLocks noGrp="1" noChangeAspect="1"/>
          </p:cNvSpPr>
          <p:nvPr>
            <p:ph idx="1"/>
          </p:nvPr>
        </p:nvSpPr>
        <p:spPr/>
        <p:txBody>
          <a:bodyPr/>
          <a:lstStyle>
            <a:lvl3pPr>
              <a:defRPr sz="3000"/>
            </a:lvl3pPr>
            <a:lvl4pPr>
              <a:defRPr sz="2800"/>
            </a:lvl4pPr>
            <a:lvl5pPr indent="-180000">
              <a:buClr>
                <a:schemeClr val="accent3"/>
              </a:buClr>
              <a:buSzPct val="84000"/>
              <a:buFont typeface="Arial" pitchFamily="34" charset="0"/>
              <a:buChar char="•"/>
              <a:defRPr sz="2400"/>
            </a:lvl5pPr>
            <a:lvl6pPr>
              <a:defRPr sz="2000"/>
            </a:lvl6pPr>
          </a:lstStyle>
          <a:p>
            <a:pPr lvl="2"/>
            <a:r>
              <a:rPr lang="en-US" dirty="0" smtClean="0"/>
              <a:t>Click to edit Master text styles</a:t>
            </a:r>
          </a:p>
          <a:p>
            <a:pPr lvl="3"/>
            <a:r>
              <a:rPr lang="en-US" dirty="0" smtClean="0"/>
              <a:t>Second level</a:t>
            </a:r>
          </a:p>
          <a:p>
            <a:pPr lvl="4"/>
            <a:r>
              <a:rPr lang="en-US" dirty="0" smtClean="0"/>
              <a:t>Third level</a:t>
            </a:r>
          </a:p>
          <a:p>
            <a:pPr lvl="5"/>
            <a:r>
              <a:rPr lang="en-US" dirty="0" smtClean="0"/>
              <a:t>Fourth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mall text or full page image">
    <p:spTree>
      <p:nvGrpSpPr>
        <p:cNvPr id="1" name=""/>
        <p:cNvGrpSpPr/>
        <p:nvPr/>
      </p:nvGrpSpPr>
      <p:grpSpPr>
        <a:xfrm>
          <a:off x="0" y="0"/>
          <a:ext cx="0" cy="0"/>
          <a:chOff x="0" y="0"/>
          <a:chExt cx="0" cy="0"/>
        </a:xfrm>
      </p:grpSpPr>
      <p:sp>
        <p:nvSpPr>
          <p:cNvPr id="2" name="Title 1"/>
          <p:cNvSpPr>
            <a:spLocks noGrp="1"/>
          </p:cNvSpPr>
          <p:nvPr>
            <p:ph type="title"/>
          </p:nvPr>
        </p:nvSpPr>
        <p:spPr>
          <a:xfrm>
            <a:off x="146050" y="869950"/>
            <a:ext cx="8851900" cy="646331"/>
          </a:xfrm>
        </p:spPr>
        <p:txBody>
          <a:bodyPr/>
          <a:lstStyle>
            <a:lvl1pPr>
              <a:defRPr>
                <a:solidFill>
                  <a:schemeClr val="bg1"/>
                </a:solidFill>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marL="0" indent="0">
              <a:buNone/>
              <a:defRPr sz="2600"/>
            </a:lvl1pPr>
            <a:lvl2pPr marL="1588" indent="-1588">
              <a:buNone/>
              <a:defRPr sz="2600"/>
            </a:lvl2pPr>
            <a:lvl3pPr marL="228600" indent="-225425">
              <a:defRPr lang="en-US" sz="2600" dirty="0" smtClean="0">
                <a:solidFill>
                  <a:schemeClr val="tx1"/>
                </a:solidFill>
                <a:latin typeface="+mn-lt"/>
              </a:defRPr>
            </a:lvl3pPr>
            <a:lvl4pPr marL="457200" indent="-228600">
              <a:buFont typeface="Arial" pitchFamily="34" charset="0"/>
              <a:buChar char="–"/>
              <a:defRPr lang="en-US" sz="2600" dirty="0" smtClean="0">
                <a:solidFill>
                  <a:schemeClr val="tx1"/>
                </a:solidFill>
                <a:latin typeface="+mn-lt"/>
              </a:defRPr>
            </a:lvl4pPr>
            <a:lvl5pPr marL="682625" indent="-3175" defTabSz="749300">
              <a:buFont typeface="Arial" pitchFamily="34" charset="0"/>
              <a:buNone/>
              <a:defRPr lang="en-US" sz="2000" dirty="0" smtClean="0">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plus image or content">
    <p:spTree>
      <p:nvGrpSpPr>
        <p:cNvPr id="1" name=""/>
        <p:cNvGrpSpPr/>
        <p:nvPr/>
      </p:nvGrpSpPr>
      <p:grpSpPr>
        <a:xfrm>
          <a:off x="0" y="0"/>
          <a:ext cx="0" cy="0"/>
          <a:chOff x="0" y="0"/>
          <a:chExt cx="0" cy="0"/>
        </a:xfrm>
      </p:grpSpPr>
      <p:sp>
        <p:nvSpPr>
          <p:cNvPr id="2" name="Title 1"/>
          <p:cNvSpPr>
            <a:spLocks noGrp="1"/>
          </p:cNvSpPr>
          <p:nvPr>
            <p:ph type="title"/>
          </p:nvPr>
        </p:nvSpPr>
        <p:spPr>
          <a:xfrm>
            <a:off x="146050" y="869950"/>
            <a:ext cx="8851900" cy="646331"/>
          </a:xfrm>
        </p:spPr>
        <p:txBody>
          <a:bodyPr/>
          <a:lstStyle>
            <a:lvl1pPr>
              <a:defRPr>
                <a:solidFill>
                  <a:schemeClr val="bg1"/>
                </a:solidFill>
              </a:defRPr>
            </a:lvl1pPr>
          </a:lstStyle>
          <a:p>
            <a:r>
              <a:rPr lang="en-US" smtClean="0"/>
              <a:t>Click to edit Master title style</a:t>
            </a:r>
            <a:endParaRPr lang="en-GB" dirty="0"/>
          </a:p>
        </p:txBody>
      </p:sp>
      <p:sp>
        <p:nvSpPr>
          <p:cNvPr id="5" name="Content Placeholder 2"/>
          <p:cNvSpPr>
            <a:spLocks noGrp="1"/>
          </p:cNvSpPr>
          <p:nvPr>
            <p:ph idx="1"/>
          </p:nvPr>
        </p:nvSpPr>
        <p:spPr>
          <a:xfrm>
            <a:off x="149225" y="1663700"/>
            <a:ext cx="5591175" cy="5041900"/>
          </a:xfrm>
        </p:spPr>
        <p:txBody>
          <a:bodyPr/>
          <a:lstStyle>
            <a:lvl1pPr>
              <a:defRPr sz="2600"/>
            </a:lvl1pPr>
            <a:lvl2pPr>
              <a:defRPr sz="2600"/>
            </a:lvl2pPr>
            <a:lvl3pPr>
              <a:defRPr sz="2600"/>
            </a:lvl3pPr>
            <a:lvl4pPr>
              <a:defRPr sz="26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Content Placeholder 2"/>
          <p:cNvSpPr>
            <a:spLocks noGrp="1"/>
          </p:cNvSpPr>
          <p:nvPr>
            <p:ph idx="10"/>
          </p:nvPr>
        </p:nvSpPr>
        <p:spPr>
          <a:xfrm>
            <a:off x="6106668" y="1663700"/>
            <a:ext cx="2870200" cy="5041900"/>
          </a:xfrm>
        </p:spPr>
        <p:txBody>
          <a:bodyPr/>
          <a:lstStyle>
            <a:lvl1pPr>
              <a:defRPr sz="2600"/>
            </a:lvl1pPr>
            <a:lvl2pPr>
              <a:defRPr sz="2600"/>
            </a:lvl2pPr>
            <a:lvl3pPr>
              <a:defRPr sz="2600"/>
            </a:lvl3pPr>
            <a:lvl4pPr>
              <a:defRPr sz="26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_Title or divider slide">
    <p:bg>
      <p:bgPr>
        <a:solidFill>
          <a:schemeClr val="tx1"/>
        </a:solidFill>
        <a:effectLst/>
      </p:bgPr>
    </p:bg>
    <p:spTree>
      <p:nvGrpSpPr>
        <p:cNvPr id="1" name=""/>
        <p:cNvGrpSpPr/>
        <p:nvPr/>
      </p:nvGrpSpPr>
      <p:grpSpPr>
        <a:xfrm>
          <a:off x="0" y="0"/>
          <a:ext cx="0" cy="0"/>
          <a:chOff x="0" y="0"/>
          <a:chExt cx="0" cy="0"/>
        </a:xfrm>
      </p:grpSpPr>
      <p:pic>
        <p:nvPicPr>
          <p:cNvPr id="4" name="Picture 12"/>
          <p:cNvPicPr>
            <a:picLocks noChangeAspect="1" noChangeArrowheads="1"/>
          </p:cNvPicPr>
          <p:nvPr/>
        </p:nvPicPr>
        <p:blipFill>
          <a:blip r:embed="rId2" cstate="screen"/>
          <a:srcRect/>
          <a:stretch>
            <a:fillRect/>
          </a:stretch>
        </p:blipFill>
        <p:spPr bwMode="auto">
          <a:xfrm>
            <a:off x="0" y="-27384"/>
            <a:ext cx="9175750" cy="6894513"/>
          </a:xfrm>
          <a:prstGeom prst="rect">
            <a:avLst/>
          </a:prstGeom>
          <a:noFill/>
          <a:ln w="9525">
            <a:noFill/>
            <a:miter lim="800000"/>
            <a:headEnd/>
            <a:tailEnd/>
          </a:ln>
        </p:spPr>
      </p:pic>
      <p:sp>
        <p:nvSpPr>
          <p:cNvPr id="14348" name="Rectangle 12"/>
          <p:cNvSpPr>
            <a:spLocks noGrp="1" noChangeArrowheads="1"/>
          </p:cNvSpPr>
          <p:nvPr>
            <p:ph type="ctrTitle"/>
          </p:nvPr>
        </p:nvSpPr>
        <p:spPr>
          <a:xfrm>
            <a:off x="111125" y="1627188"/>
            <a:ext cx="5956300" cy="2451100"/>
          </a:xfrm>
          <a:solidFill>
            <a:schemeClr val="accent1"/>
          </a:solidFill>
          <a:ln w="69850">
            <a:solidFill>
              <a:srgbClr val="FFFFFF"/>
            </a:solidFill>
          </a:ln>
        </p:spPr>
        <p:txBody>
          <a:bodyPr rIns="274320" bIns="137160"/>
          <a:lstStyle>
            <a:lvl1pPr>
              <a:defRPr sz="5000">
                <a:solidFill>
                  <a:schemeClr val="tx1"/>
                </a:solidFill>
              </a:defRPr>
            </a:lvl1pPr>
          </a:lstStyle>
          <a:p>
            <a:r>
              <a:rPr lang="en-US" smtClean="0"/>
              <a:t>Click to edit Master title style</a:t>
            </a:r>
            <a:endParaRPr lang="en-GB" dirty="0"/>
          </a:p>
        </p:txBody>
      </p:sp>
      <p:sp>
        <p:nvSpPr>
          <p:cNvPr id="11" name="Text Placeholder 10"/>
          <p:cNvSpPr>
            <a:spLocks noGrp="1"/>
          </p:cNvSpPr>
          <p:nvPr>
            <p:ph type="body" sz="quarter" idx="10"/>
          </p:nvPr>
        </p:nvSpPr>
        <p:spPr>
          <a:xfrm>
            <a:off x="111125" y="4088253"/>
            <a:ext cx="5952744" cy="646331"/>
          </a:xfrm>
          <a:noFill/>
          <a:ln w="69850">
            <a:noFill/>
            <a:miter lim="800000"/>
            <a:headEnd/>
            <a:tailEnd/>
          </a:ln>
        </p:spPr>
        <p:txBody>
          <a:bodyPr tIns="137160" rIns="274320" bIns="137160">
            <a:spAutoFit/>
          </a:bodyPr>
          <a:lstStyle>
            <a:lvl1pPr algn="l" rtl="0" eaLnBrk="0" fontAlgn="base" hangingPunct="0">
              <a:lnSpc>
                <a:spcPct val="100000"/>
              </a:lnSpc>
              <a:spcBef>
                <a:spcPct val="0"/>
              </a:spcBef>
              <a:spcAft>
                <a:spcPct val="0"/>
              </a:spcAft>
              <a:defRPr lang="en-US" sz="2400" smtClean="0">
                <a:solidFill>
                  <a:schemeClr val="tx1"/>
                </a:solidFill>
                <a:latin typeface="+mj-lt"/>
                <a:ea typeface="+mj-ea"/>
                <a:cs typeface="+mj-cs"/>
              </a:defRPr>
            </a:lvl1pPr>
            <a:lvl2pPr algn="l" rtl="0" eaLnBrk="0" fontAlgn="base" hangingPunct="0">
              <a:lnSpc>
                <a:spcPct val="100000"/>
              </a:lnSpc>
              <a:spcBef>
                <a:spcPct val="0"/>
              </a:spcBef>
              <a:spcAft>
                <a:spcPct val="0"/>
              </a:spcAft>
              <a:defRPr lang="en-US" sz="2400" smtClean="0">
                <a:solidFill>
                  <a:schemeClr val="tx1"/>
                </a:solidFill>
                <a:latin typeface="+mj-lt"/>
                <a:ea typeface="+mj-ea"/>
                <a:cs typeface="+mj-cs"/>
              </a:defRPr>
            </a:lvl2pPr>
            <a:lvl3pPr algn="l" rtl="0" eaLnBrk="0" fontAlgn="base" hangingPunct="0">
              <a:lnSpc>
                <a:spcPct val="100000"/>
              </a:lnSpc>
              <a:spcBef>
                <a:spcPct val="0"/>
              </a:spcBef>
              <a:spcAft>
                <a:spcPct val="0"/>
              </a:spcAft>
              <a:defRPr lang="en-US" sz="2400" smtClean="0">
                <a:solidFill>
                  <a:schemeClr val="tx1"/>
                </a:solidFill>
                <a:latin typeface="+mj-lt"/>
                <a:ea typeface="+mj-ea"/>
                <a:cs typeface="+mj-cs"/>
              </a:defRPr>
            </a:lvl3pPr>
            <a:lvl4pPr algn="l" rtl="0" eaLnBrk="0" fontAlgn="base" hangingPunct="0">
              <a:lnSpc>
                <a:spcPct val="100000"/>
              </a:lnSpc>
              <a:spcBef>
                <a:spcPct val="0"/>
              </a:spcBef>
              <a:spcAft>
                <a:spcPct val="0"/>
              </a:spcAft>
              <a:defRPr lang="en-US" sz="2400" smtClean="0">
                <a:solidFill>
                  <a:schemeClr val="tx1"/>
                </a:solidFill>
                <a:latin typeface="+mj-lt"/>
                <a:ea typeface="+mj-ea"/>
                <a:cs typeface="+mj-cs"/>
              </a:defRPr>
            </a:lvl4pPr>
            <a:lvl5pPr algn="l" rtl="0" eaLnBrk="0" fontAlgn="base" hangingPunct="0">
              <a:lnSpc>
                <a:spcPct val="100000"/>
              </a:lnSpc>
              <a:spcBef>
                <a:spcPct val="0"/>
              </a:spcBef>
              <a:spcAft>
                <a:spcPct val="0"/>
              </a:spcAft>
              <a:defRPr lang="en-GB" sz="2400" dirty="0" smtClean="0">
                <a:solidFill>
                  <a:schemeClr val="tx1"/>
                </a:solidFill>
                <a:latin typeface="+mj-lt"/>
                <a:ea typeface="+mj-ea"/>
                <a:cs typeface="+mj-cs"/>
              </a:defRPr>
            </a:lvl5pPr>
          </a:lstStyle>
          <a:p>
            <a:pPr lvl="0"/>
            <a:r>
              <a:rPr lang="en-US" dirty="0" smtClean="0"/>
              <a:t>Click to edit Master text styles</a:t>
            </a:r>
          </a:p>
        </p:txBody>
      </p:sp>
    </p:spTree>
  </p:cSld>
  <p:clrMapOvr>
    <a:overrideClrMapping bg1="dk2" tx1="lt1" bg2="dk1"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2"/>
          <p:cNvPicPr>
            <a:picLocks noChangeAspect="1" noChangeArrowheads="1"/>
          </p:cNvPicPr>
          <p:nvPr/>
        </p:nvPicPr>
        <p:blipFill>
          <a:blip r:embed="rId7" cstate="screen"/>
          <a:srcRect/>
          <a:stretch>
            <a:fillRect/>
          </a:stretch>
        </p:blipFill>
        <p:spPr bwMode="auto">
          <a:xfrm>
            <a:off x="-15875" y="-17463"/>
            <a:ext cx="9175750" cy="6894513"/>
          </a:xfrm>
          <a:prstGeom prst="rect">
            <a:avLst/>
          </a:prstGeom>
          <a:noFill/>
          <a:ln w="9525">
            <a:noFill/>
            <a:miter lim="800000"/>
            <a:headEnd/>
            <a:tailEnd/>
          </a:ln>
        </p:spPr>
      </p:pic>
      <p:sp>
        <p:nvSpPr>
          <p:cNvPr id="2053" name="Rectangle 2"/>
          <p:cNvSpPr>
            <a:spLocks noGrp="1" noChangeArrowheads="1"/>
          </p:cNvSpPr>
          <p:nvPr>
            <p:ph type="title"/>
          </p:nvPr>
        </p:nvSpPr>
        <p:spPr bwMode="auto">
          <a:xfrm>
            <a:off x="146050" y="869950"/>
            <a:ext cx="8851900" cy="646331"/>
          </a:xfrm>
          <a:prstGeom prst="rect">
            <a:avLst/>
          </a:prstGeom>
          <a:solidFill>
            <a:schemeClr val="accent3"/>
          </a:solidFill>
          <a:ln w="9525">
            <a:noFill/>
            <a:miter lim="800000"/>
            <a:headEnd/>
            <a:tailEnd/>
          </a:ln>
        </p:spPr>
        <p:txBody>
          <a:bodyPr vert="horz" wrap="square" lIns="274320" tIns="137160" rIns="228600" bIns="45720" numCol="1" anchor="t" anchorCtr="0" compatLnSpc="1">
            <a:prstTxWarp prst="textNoShape">
              <a:avLst/>
            </a:prstTxWarp>
            <a:spAutoFit/>
          </a:bodyPr>
          <a:lstStyle/>
          <a:p>
            <a:pPr lvl="0"/>
            <a:r>
              <a:rPr lang="en-US" smtClean="0"/>
              <a:t>Click to edit Master title style</a:t>
            </a:r>
            <a:endParaRPr lang="en-GB" dirty="0" smtClean="0"/>
          </a:p>
        </p:txBody>
      </p:sp>
      <p:sp>
        <p:nvSpPr>
          <p:cNvPr id="2052" name="Rectangle 3"/>
          <p:cNvSpPr>
            <a:spLocks noGrp="1" noChangeArrowheads="1"/>
          </p:cNvSpPr>
          <p:nvPr>
            <p:ph type="body" idx="1"/>
          </p:nvPr>
        </p:nvSpPr>
        <p:spPr bwMode="auto">
          <a:xfrm>
            <a:off x="149225" y="1663700"/>
            <a:ext cx="8839200" cy="5041900"/>
          </a:xfrm>
          <a:prstGeom prst="rect">
            <a:avLst/>
          </a:prstGeom>
          <a:noFill/>
          <a:ln w="9525">
            <a:noFill/>
            <a:miter lim="800000"/>
            <a:headEnd/>
            <a:tailEnd/>
          </a:ln>
        </p:spPr>
        <p:txBody>
          <a:bodyPr vert="horz" wrap="square" lIns="274320" tIns="91440" rIns="0" bIns="0" numCol="1" anchor="t" anchorCtr="0" compatLnSpc="1">
            <a:prstTxWarp prst="textNoShape">
              <a:avLst/>
            </a:prstTxWarp>
          </a:bodyPr>
          <a:lstStyle/>
          <a:p>
            <a:pPr lvl="0"/>
            <a:r>
              <a:rPr lang="en-GB" dirty="0" smtClean="0"/>
              <a:t>Top Click to edit Master text styles</a:t>
            </a:r>
          </a:p>
          <a:p>
            <a:pPr lvl="1"/>
            <a:r>
              <a:rPr lang="en-GB" dirty="0" smtClean="0"/>
              <a:t>Second level</a:t>
            </a:r>
          </a:p>
          <a:p>
            <a:pPr lvl="2"/>
            <a:r>
              <a:rPr lang="en-GB" dirty="0" smtClean="0"/>
              <a:t>Third level</a:t>
            </a:r>
          </a:p>
          <a:p>
            <a:pPr lvl="3"/>
            <a:r>
              <a:rPr lang="en-GB" dirty="0" smtClean="0"/>
              <a:t>Fourth level</a:t>
            </a:r>
          </a:p>
        </p:txBody>
      </p:sp>
    </p:spTree>
  </p:cSld>
  <p:clrMap bg1="lt1" tx1="dk1" bg2="lt2" tx2="dk2" accent1="accent1" accent2="accent2" accent3="accent3" accent4="accent4" accent5="accent5" accent6="accent6" hlink="hlink" folHlink="folHlink"/>
  <p:sldLayoutIdLst>
    <p:sldLayoutId id="2147483703" r:id="rId1"/>
    <p:sldLayoutId id="2147483698" r:id="rId2"/>
    <p:sldLayoutId id="2147483701" r:id="rId3"/>
    <p:sldLayoutId id="2147483704" r:id="rId4"/>
    <p:sldLayoutId id="2147483718" r:id="rId5"/>
  </p:sldLayoutIdLst>
  <p:txStyles>
    <p:titleStyle>
      <a:lvl1pPr algn="l" rtl="0" eaLnBrk="1" fontAlgn="base" hangingPunct="1">
        <a:spcBef>
          <a:spcPct val="0"/>
        </a:spcBef>
        <a:spcAft>
          <a:spcPct val="0"/>
        </a:spcAft>
        <a:defRPr sz="3000">
          <a:solidFill>
            <a:schemeClr val="bg1"/>
          </a:solidFill>
          <a:latin typeface="+mj-lt"/>
          <a:ea typeface="+mj-ea"/>
          <a:cs typeface="+mj-cs"/>
        </a:defRPr>
      </a:lvl1pPr>
      <a:lvl2pPr algn="l" rtl="0" eaLnBrk="1" fontAlgn="base" hangingPunct="1">
        <a:spcBef>
          <a:spcPct val="0"/>
        </a:spcBef>
        <a:spcAft>
          <a:spcPct val="0"/>
        </a:spcAft>
        <a:defRPr sz="3000">
          <a:solidFill>
            <a:schemeClr val="tx2"/>
          </a:solidFill>
          <a:latin typeface="Arial" charset="0"/>
        </a:defRPr>
      </a:lvl2pPr>
      <a:lvl3pPr algn="l" rtl="0" eaLnBrk="1" fontAlgn="base" hangingPunct="1">
        <a:spcBef>
          <a:spcPct val="0"/>
        </a:spcBef>
        <a:spcAft>
          <a:spcPct val="0"/>
        </a:spcAft>
        <a:defRPr sz="3000">
          <a:solidFill>
            <a:schemeClr val="tx2"/>
          </a:solidFill>
          <a:latin typeface="Arial" charset="0"/>
        </a:defRPr>
      </a:lvl3pPr>
      <a:lvl4pPr algn="l" rtl="0" eaLnBrk="1" fontAlgn="base" hangingPunct="1">
        <a:spcBef>
          <a:spcPct val="0"/>
        </a:spcBef>
        <a:spcAft>
          <a:spcPct val="0"/>
        </a:spcAft>
        <a:defRPr sz="3000">
          <a:solidFill>
            <a:schemeClr val="tx2"/>
          </a:solidFill>
          <a:latin typeface="Arial" charset="0"/>
        </a:defRPr>
      </a:lvl4pPr>
      <a:lvl5pPr algn="l" rtl="0" eaLnBrk="1" fontAlgn="base" hangingPunct="1">
        <a:spcBef>
          <a:spcPct val="0"/>
        </a:spcBef>
        <a:spcAft>
          <a:spcPct val="0"/>
        </a:spcAft>
        <a:defRPr sz="3000">
          <a:solidFill>
            <a:schemeClr val="tx2"/>
          </a:solidFill>
          <a:latin typeface="Arial" charset="0"/>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algn="l" defTabSz="877888" rtl="0" eaLnBrk="1" fontAlgn="base" hangingPunct="1">
        <a:lnSpc>
          <a:spcPct val="80000"/>
        </a:lnSpc>
        <a:spcBef>
          <a:spcPct val="0"/>
        </a:spcBef>
        <a:spcAft>
          <a:spcPct val="0"/>
        </a:spcAft>
        <a:buFont typeface="Wingdings" pitchFamily="2" charset="2"/>
        <a:defRPr sz="4000">
          <a:solidFill>
            <a:schemeClr val="tx1"/>
          </a:solidFill>
          <a:latin typeface="+mn-lt"/>
          <a:ea typeface="+mn-ea"/>
          <a:cs typeface="+mn-cs"/>
        </a:defRPr>
      </a:lvl1pPr>
      <a:lvl2pPr algn="l" defTabSz="877888" rtl="0" eaLnBrk="1" fontAlgn="base" hangingPunct="1">
        <a:spcBef>
          <a:spcPct val="0"/>
        </a:spcBef>
        <a:spcAft>
          <a:spcPct val="0"/>
        </a:spcAft>
        <a:buFont typeface="Wingdings" pitchFamily="2" charset="2"/>
        <a:defRPr sz="3000">
          <a:solidFill>
            <a:schemeClr val="tx1"/>
          </a:solidFill>
          <a:latin typeface="+mn-lt"/>
        </a:defRPr>
      </a:lvl2pPr>
      <a:lvl3pPr marL="292100" indent="-288925" algn="l" defTabSz="877888" rtl="0" eaLnBrk="1" fontAlgn="base" hangingPunct="1">
        <a:spcBef>
          <a:spcPct val="0"/>
        </a:spcBef>
        <a:spcAft>
          <a:spcPct val="0"/>
        </a:spcAft>
        <a:buClr>
          <a:schemeClr val="accent3"/>
        </a:buClr>
        <a:buSzPct val="80000"/>
        <a:buFont typeface="Wingdings" pitchFamily="2" charset="2"/>
        <a:buChar char="§"/>
        <a:defRPr sz="3000">
          <a:solidFill>
            <a:schemeClr val="tx1"/>
          </a:solidFill>
          <a:latin typeface="+mn-lt"/>
        </a:defRPr>
      </a:lvl3pPr>
      <a:lvl4pPr marL="571500" indent="-292100" algn="l" defTabSz="877888" rtl="0" eaLnBrk="1" fontAlgn="base" hangingPunct="1">
        <a:spcBef>
          <a:spcPct val="0"/>
        </a:spcBef>
        <a:spcAft>
          <a:spcPct val="0"/>
        </a:spcAft>
        <a:buClr>
          <a:schemeClr val="accent3"/>
        </a:buClr>
        <a:buSzPct val="80000"/>
        <a:buFont typeface="Arial" charset="0"/>
        <a:buChar char="–"/>
        <a:defRPr sz="3000">
          <a:solidFill>
            <a:schemeClr val="tx1"/>
          </a:solidFill>
          <a:latin typeface="+mn-lt"/>
        </a:defRPr>
      </a:lvl4pPr>
      <a:lvl5pPr marL="863600" indent="-14288" algn="l" defTabSz="1082675" rtl="0" eaLnBrk="1" fontAlgn="base" hangingPunct="1">
        <a:spcBef>
          <a:spcPct val="0"/>
        </a:spcBef>
        <a:spcAft>
          <a:spcPct val="0"/>
        </a:spcAft>
        <a:buChar char="»"/>
        <a:defRPr sz="2400">
          <a:solidFill>
            <a:schemeClr val="tx1"/>
          </a:solidFill>
          <a:latin typeface="+mn-lt"/>
        </a:defRPr>
      </a:lvl5pPr>
      <a:lvl6pPr marL="1136650" indent="-215900" algn="l" defTabSz="877888" rtl="0" eaLnBrk="1" fontAlgn="base" hangingPunct="1">
        <a:spcBef>
          <a:spcPct val="0"/>
        </a:spcBef>
        <a:spcAft>
          <a:spcPct val="0"/>
        </a:spcAft>
        <a:buFont typeface="Wingdings" pitchFamily="2" charset="2"/>
        <a:buChar char="§"/>
        <a:defRPr sz="3000">
          <a:solidFill>
            <a:schemeClr val="tx1"/>
          </a:solidFill>
          <a:latin typeface="+mn-lt"/>
        </a:defRPr>
      </a:lvl6pPr>
      <a:lvl7pPr marL="1593850" indent="-215900" algn="l" defTabSz="877888" rtl="0" eaLnBrk="1" fontAlgn="base" hangingPunct="1">
        <a:spcBef>
          <a:spcPct val="0"/>
        </a:spcBef>
        <a:spcAft>
          <a:spcPct val="0"/>
        </a:spcAft>
        <a:buFont typeface="Wingdings" pitchFamily="2" charset="2"/>
        <a:buChar char="§"/>
        <a:defRPr sz="3000">
          <a:solidFill>
            <a:schemeClr val="tx1"/>
          </a:solidFill>
          <a:latin typeface="+mn-lt"/>
        </a:defRPr>
      </a:lvl7pPr>
      <a:lvl8pPr marL="2051050" indent="-215900" algn="l" defTabSz="877888" rtl="0" eaLnBrk="1" fontAlgn="base" hangingPunct="1">
        <a:spcBef>
          <a:spcPct val="0"/>
        </a:spcBef>
        <a:spcAft>
          <a:spcPct val="0"/>
        </a:spcAft>
        <a:buFont typeface="Wingdings" pitchFamily="2" charset="2"/>
        <a:buChar char="§"/>
        <a:defRPr sz="3000">
          <a:solidFill>
            <a:schemeClr val="tx1"/>
          </a:solidFill>
          <a:latin typeface="+mn-lt"/>
        </a:defRPr>
      </a:lvl8pPr>
      <a:lvl9pPr marL="2508250" indent="-215900" algn="l" defTabSz="877888" rtl="0" eaLnBrk="1" fontAlgn="base" hangingPunct="1">
        <a:spcBef>
          <a:spcPct val="0"/>
        </a:spcBef>
        <a:spcAft>
          <a:spcPct val="0"/>
        </a:spcAft>
        <a:buFont typeface="Wingdings" pitchFamily="2" charset="2"/>
        <a:buChar char="§"/>
        <a:defRPr sz="3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9225" y="980728"/>
            <a:ext cx="8839200" cy="5724872"/>
          </a:xfrm>
        </p:spPr>
        <p:txBody>
          <a:bodyPr/>
          <a:lstStyle/>
          <a:p>
            <a:pPr algn="ctr"/>
            <a:r>
              <a:rPr lang="en-GB" sz="2400" b="1" dirty="0">
                <a:solidFill>
                  <a:srgbClr val="000000"/>
                </a:solidFill>
              </a:rPr>
              <a:t>Structuration Analysis of Central Government Accounting Practices and Reforms in Emerging Economies: An Illustrative Study from Nepal    </a:t>
            </a:r>
          </a:p>
          <a:p>
            <a:r>
              <a:rPr lang="en-GB" sz="2400" dirty="0"/>
              <a:t> </a:t>
            </a:r>
          </a:p>
          <a:p>
            <a:pPr algn="ctr"/>
            <a:endParaRPr lang="en-GB" sz="2400" dirty="0" smtClean="0">
              <a:solidFill>
                <a:srgbClr val="000000"/>
              </a:solidFill>
            </a:endParaRPr>
          </a:p>
          <a:p>
            <a:pPr algn="ctr"/>
            <a:endParaRPr lang="en-GB" sz="2400" dirty="0">
              <a:solidFill>
                <a:srgbClr val="000000"/>
              </a:solidFill>
            </a:endParaRPr>
          </a:p>
          <a:p>
            <a:pPr algn="ctr"/>
            <a:r>
              <a:rPr lang="en-GB" sz="2400" dirty="0" smtClean="0">
                <a:solidFill>
                  <a:srgbClr val="000000"/>
                </a:solidFill>
              </a:rPr>
              <a:t>Pawan </a:t>
            </a:r>
            <a:r>
              <a:rPr lang="en-GB" sz="2400" dirty="0">
                <a:solidFill>
                  <a:srgbClr val="000000"/>
                </a:solidFill>
              </a:rPr>
              <a:t>Adhikari and Kelum Jayasinghe</a:t>
            </a:r>
          </a:p>
          <a:p>
            <a:pPr algn="ctr"/>
            <a:r>
              <a:rPr lang="en-GB" sz="2400" dirty="0">
                <a:solidFill>
                  <a:srgbClr val="000000"/>
                </a:solidFill>
              </a:rPr>
              <a:t>Essex Business School</a:t>
            </a:r>
          </a:p>
          <a:p>
            <a:pPr algn="ctr"/>
            <a:r>
              <a:rPr lang="en-GB" sz="2400" dirty="0">
                <a:solidFill>
                  <a:srgbClr val="000000"/>
                </a:solidFill>
              </a:rPr>
              <a:t>University of Essex, UK</a:t>
            </a:r>
          </a:p>
          <a:p>
            <a:endParaRPr lang="en-GB" dirty="0"/>
          </a:p>
        </p:txBody>
      </p:sp>
    </p:spTree>
    <p:extLst>
      <p:ext uri="{BB962C8B-B14F-4D97-AF65-F5344CB8AC3E}">
        <p14:creationId xmlns:p14="http://schemas.microsoft.com/office/powerpoint/2010/main" val="4177634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548680"/>
            <a:ext cx="8839200" cy="6156920"/>
          </a:xfrm>
        </p:spPr>
        <p:txBody>
          <a:bodyPr/>
          <a:lstStyle/>
          <a:p>
            <a:r>
              <a:rPr lang="en-GB" sz="2400" b="1" u="sng" dirty="0" smtClean="0">
                <a:solidFill>
                  <a:srgbClr val="000000"/>
                </a:solidFill>
              </a:rPr>
              <a:t>Research Method</a:t>
            </a:r>
          </a:p>
          <a:p>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A circular </a:t>
            </a:r>
            <a:r>
              <a:rPr lang="en-GB" sz="2400" dirty="0">
                <a:solidFill>
                  <a:srgbClr val="000000"/>
                </a:solidFill>
              </a:rPr>
              <a:t>design</a:t>
            </a:r>
            <a:r>
              <a:rPr lang="en-GB" sz="2400" dirty="0" smtClean="0">
                <a:solidFill>
                  <a:srgbClr val="000000"/>
                </a:solidFill>
              </a:rPr>
              <a:t>’ (i.e. SST </a:t>
            </a:r>
            <a:r>
              <a:rPr lang="en-GB" sz="2400" dirty="0">
                <a:solidFill>
                  <a:srgbClr val="000000"/>
                </a:solidFill>
              </a:rPr>
              <a:t>to explore day-to-day government accounting in Nepal at the ontic level, and </a:t>
            </a:r>
            <a:r>
              <a:rPr lang="en-GB" sz="2400" dirty="0" smtClean="0">
                <a:solidFill>
                  <a:srgbClr val="000000"/>
                </a:solidFill>
              </a:rPr>
              <a:t>to </a:t>
            </a:r>
            <a:r>
              <a:rPr lang="en-GB" sz="2400" dirty="0">
                <a:solidFill>
                  <a:srgbClr val="000000"/>
                </a:solidFill>
              </a:rPr>
              <a:t>further extend an element of theory (i.e. the dialectic of control in term of resistance) </a:t>
            </a:r>
            <a:endParaRPr lang="en-GB" sz="2400" dirty="0" smtClean="0">
              <a:solidFill>
                <a:srgbClr val="000000"/>
              </a:solidFill>
            </a:endParaRP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Data sources: </a:t>
            </a:r>
            <a:r>
              <a:rPr lang="en-GB" sz="2400" dirty="0">
                <a:solidFill>
                  <a:srgbClr val="000000"/>
                </a:solidFill>
              </a:rPr>
              <a:t>document analysis and </a:t>
            </a:r>
            <a:r>
              <a:rPr lang="en-GB" sz="2400" dirty="0" smtClean="0">
                <a:solidFill>
                  <a:srgbClr val="000000"/>
                </a:solidFill>
              </a:rPr>
              <a:t>40 semi-structured interviews</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Agents-in-focus: government </a:t>
            </a:r>
            <a:r>
              <a:rPr lang="en-GB" sz="2400" dirty="0">
                <a:solidFill>
                  <a:srgbClr val="000000"/>
                </a:solidFill>
              </a:rPr>
              <a:t>accountants at different </a:t>
            </a:r>
            <a:r>
              <a:rPr lang="en-GB" sz="2400" dirty="0" smtClean="0">
                <a:solidFill>
                  <a:srgbClr val="000000"/>
                </a:solidFill>
              </a:rPr>
              <a:t>hierarchies</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Agents-in-contexts: joint </a:t>
            </a:r>
            <a:r>
              <a:rPr lang="en-GB" sz="2400" dirty="0">
                <a:solidFill>
                  <a:srgbClr val="000000"/>
                </a:solidFill>
              </a:rPr>
              <a:t>secretaries (first-class or higher-level officers/administrators) and officers (administrators/under-secretaries/bureaucrats) </a:t>
            </a:r>
            <a:r>
              <a:rPr lang="en-GB" sz="2400" dirty="0" smtClean="0">
                <a:solidFill>
                  <a:srgbClr val="000000"/>
                </a:solidFill>
              </a:rPr>
              <a:t>at ministries. Auditors at </a:t>
            </a:r>
            <a:r>
              <a:rPr lang="en-GB" sz="2400" dirty="0">
                <a:solidFill>
                  <a:srgbClr val="000000"/>
                </a:solidFill>
              </a:rPr>
              <a:t>the Auditor General’s Office (AGO); and professional accountants (chartered accountants) at the Institute of Chartered Accountants of Nepal (ICAN) and the Accounting Standards Board (</a:t>
            </a:r>
            <a:r>
              <a:rPr lang="en-GB" sz="2400" dirty="0" smtClean="0">
                <a:solidFill>
                  <a:srgbClr val="000000"/>
                </a:solidFill>
              </a:rPr>
              <a:t>ASB)</a:t>
            </a:r>
            <a:endParaRPr lang="en-GB" sz="2400" dirty="0">
              <a:solidFill>
                <a:srgbClr val="000000"/>
              </a:solidFill>
            </a:endParaRPr>
          </a:p>
        </p:txBody>
      </p:sp>
    </p:spTree>
    <p:extLst>
      <p:ext uri="{BB962C8B-B14F-4D97-AF65-F5344CB8AC3E}">
        <p14:creationId xmlns:p14="http://schemas.microsoft.com/office/powerpoint/2010/main" val="364433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404664"/>
            <a:ext cx="8839200" cy="6300936"/>
          </a:xfrm>
        </p:spPr>
        <p:txBody>
          <a:bodyPr/>
          <a:lstStyle/>
          <a:p>
            <a:r>
              <a:rPr lang="en-GB" sz="2400" b="1" u="sng" dirty="0">
                <a:solidFill>
                  <a:srgbClr val="000000"/>
                </a:solidFill>
              </a:rPr>
              <a:t>The Nepalese government accounting context, practice, and </a:t>
            </a:r>
            <a:r>
              <a:rPr lang="en-GB" sz="2400" b="1" u="sng" dirty="0" smtClean="0">
                <a:solidFill>
                  <a:srgbClr val="000000"/>
                </a:solidFill>
              </a:rPr>
              <a:t>reforms</a:t>
            </a:r>
          </a:p>
          <a:p>
            <a:endParaRPr lang="en-GB" sz="2400" dirty="0" smtClean="0"/>
          </a:p>
          <a:p>
            <a:pPr marL="342900" indent="-342900">
              <a:buFont typeface="Wingdings" panose="05000000000000000000" pitchFamily="2" charset="2"/>
              <a:buChar char="v"/>
            </a:pPr>
            <a:r>
              <a:rPr lang="en-GB" sz="2400" dirty="0" smtClean="0">
                <a:solidFill>
                  <a:srgbClr val="000000"/>
                </a:solidFill>
              </a:rPr>
              <a:t>Cash accounting since the 1960s</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Government accounting is a </a:t>
            </a:r>
            <a:r>
              <a:rPr lang="en-GB" sz="2400" dirty="0">
                <a:solidFill>
                  <a:srgbClr val="000000"/>
                </a:solidFill>
              </a:rPr>
              <a:t>separate </a:t>
            </a:r>
            <a:r>
              <a:rPr lang="en-GB" sz="2400" dirty="0" smtClean="0">
                <a:solidFill>
                  <a:srgbClr val="000000"/>
                </a:solidFill>
              </a:rPr>
              <a:t>discipline</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The FCGO is an organ for government accounting and accountants</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Central </a:t>
            </a:r>
            <a:r>
              <a:rPr lang="en-GB" sz="2400" dirty="0">
                <a:solidFill>
                  <a:srgbClr val="000000"/>
                </a:solidFill>
              </a:rPr>
              <a:t>government accounting includes three levels: operating-, central-, and district-level accounting </a:t>
            </a:r>
            <a:endParaRPr lang="en-GB" sz="2400" dirty="0" smtClean="0">
              <a:solidFill>
                <a:srgbClr val="000000"/>
              </a:solidFill>
            </a:endParaRP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Accrual </a:t>
            </a:r>
            <a:r>
              <a:rPr lang="en-GB" sz="2400" dirty="0">
                <a:solidFill>
                  <a:srgbClr val="000000"/>
                </a:solidFill>
              </a:rPr>
              <a:t>accounting and programme </a:t>
            </a:r>
            <a:r>
              <a:rPr lang="en-GB" sz="2400" dirty="0" smtClean="0">
                <a:solidFill>
                  <a:srgbClr val="000000"/>
                </a:solidFill>
              </a:rPr>
              <a:t>budgeting and more recently the Cash Basis IPSAS have been proposed to improve </a:t>
            </a:r>
            <a:r>
              <a:rPr lang="en-GB" sz="2400" dirty="0">
                <a:solidFill>
                  <a:srgbClr val="000000"/>
                </a:solidFill>
              </a:rPr>
              <a:t>planning and expenditure management and discharge wider </a:t>
            </a:r>
            <a:r>
              <a:rPr lang="en-GB" sz="2400" dirty="0" smtClean="0">
                <a:solidFill>
                  <a:srgbClr val="000000"/>
                </a:solidFill>
              </a:rPr>
              <a:t>accountability</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No evidence </a:t>
            </a:r>
            <a:r>
              <a:rPr lang="en-GB" sz="2400" dirty="0">
                <a:solidFill>
                  <a:srgbClr val="000000"/>
                </a:solidFill>
              </a:rPr>
              <a:t>that these reforms have proved </a:t>
            </a:r>
            <a:r>
              <a:rPr lang="en-GB" sz="2400" dirty="0" smtClean="0">
                <a:solidFill>
                  <a:srgbClr val="000000"/>
                </a:solidFill>
              </a:rPr>
              <a:t>successful</a:t>
            </a:r>
            <a:endParaRPr lang="en-GB" sz="2400" u="sng" dirty="0">
              <a:solidFill>
                <a:srgbClr val="000000"/>
              </a:solidFill>
            </a:endParaRPr>
          </a:p>
        </p:txBody>
      </p:sp>
    </p:spTree>
    <p:extLst>
      <p:ext uri="{BB962C8B-B14F-4D97-AF65-F5344CB8AC3E}">
        <p14:creationId xmlns:p14="http://schemas.microsoft.com/office/powerpoint/2010/main" val="1923773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6632"/>
            <a:ext cx="9036496" cy="6537112"/>
          </a:xfrm>
          <a:prstGeom prst="rect">
            <a:avLst/>
          </a:prstGeom>
          <a:noFill/>
        </p:spPr>
      </p:pic>
    </p:spTree>
    <p:extLst>
      <p:ext uri="{BB962C8B-B14F-4D97-AF65-F5344CB8AC3E}">
        <p14:creationId xmlns:p14="http://schemas.microsoft.com/office/powerpoint/2010/main" val="1938450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8988425" cy="6444952"/>
          </a:xfrm>
        </p:spPr>
        <p:txBody>
          <a:bodyPr/>
          <a:lstStyle/>
          <a:p>
            <a:r>
              <a:rPr lang="en-GB" sz="2400" b="1" dirty="0">
                <a:solidFill>
                  <a:srgbClr val="000000"/>
                </a:solidFill>
              </a:rPr>
              <a:t>Empirical analysis and discussion </a:t>
            </a:r>
            <a:endParaRPr lang="en-GB" sz="2400" b="1" dirty="0" smtClean="0">
              <a:solidFill>
                <a:srgbClr val="000000"/>
              </a:solidFill>
            </a:endParaRPr>
          </a:p>
          <a:p>
            <a:endParaRPr lang="en-GB" sz="2400" b="1" dirty="0">
              <a:solidFill>
                <a:srgbClr val="000000"/>
              </a:solidFill>
            </a:endParaRPr>
          </a:p>
          <a:p>
            <a:r>
              <a:rPr lang="en-GB" sz="2400" dirty="0">
                <a:solidFill>
                  <a:srgbClr val="000000"/>
                </a:solidFill>
              </a:rPr>
              <a:t> </a:t>
            </a:r>
          </a:p>
          <a:p>
            <a:r>
              <a:rPr lang="en-GB" sz="2400" i="1" dirty="0" smtClean="0">
                <a:solidFill>
                  <a:srgbClr val="000000"/>
                </a:solidFill>
              </a:rPr>
              <a:t>Structures </a:t>
            </a:r>
            <a:r>
              <a:rPr lang="en-GB" sz="2400" i="1" dirty="0">
                <a:solidFill>
                  <a:srgbClr val="000000"/>
                </a:solidFill>
              </a:rPr>
              <a:t>external to government accountants (the agents-in-focus) </a:t>
            </a:r>
            <a:endParaRPr lang="en-GB" sz="2400" dirty="0">
              <a:solidFill>
                <a:srgbClr val="000000"/>
              </a:solidFill>
            </a:endParaRPr>
          </a:p>
          <a:p>
            <a:r>
              <a:rPr lang="en-GB" sz="2400" dirty="0">
                <a:solidFill>
                  <a:srgbClr val="000000"/>
                </a:solidFill>
              </a:rPr>
              <a:t> </a:t>
            </a:r>
          </a:p>
          <a:p>
            <a:pPr marL="342900" indent="-342900">
              <a:buFont typeface="Wingdings" panose="05000000000000000000" pitchFamily="2" charset="2"/>
              <a:buChar char="v"/>
            </a:pPr>
            <a:r>
              <a:rPr lang="en-GB" sz="2400" dirty="0" smtClean="0">
                <a:solidFill>
                  <a:srgbClr val="000000"/>
                </a:solidFill>
              </a:rPr>
              <a:t>The </a:t>
            </a:r>
            <a:r>
              <a:rPr lang="en-GB" sz="2400" dirty="0">
                <a:solidFill>
                  <a:srgbClr val="000000"/>
                </a:solidFill>
              </a:rPr>
              <a:t>social position of government accountants </a:t>
            </a:r>
            <a:r>
              <a:rPr lang="en-GB" sz="2400" dirty="0" smtClean="0">
                <a:solidFill>
                  <a:srgbClr val="000000"/>
                </a:solidFill>
              </a:rPr>
              <a:t>and </a:t>
            </a:r>
            <a:r>
              <a:rPr lang="en-GB" sz="2400" dirty="0">
                <a:solidFill>
                  <a:srgbClr val="000000"/>
                </a:solidFill>
              </a:rPr>
              <a:t>their social identity are distinct in Nepal from other public </a:t>
            </a:r>
            <a:r>
              <a:rPr lang="en-GB" sz="2400" dirty="0" smtClean="0">
                <a:solidFill>
                  <a:srgbClr val="000000"/>
                </a:solidFill>
              </a:rPr>
              <a:t>administrators</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Dual control is imposed upon accountants</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Government have </a:t>
            </a:r>
            <a:r>
              <a:rPr lang="en-GB" sz="2400" dirty="0">
                <a:solidFill>
                  <a:srgbClr val="000000"/>
                </a:solidFill>
              </a:rPr>
              <a:t>inherited a range of prerogatives and obligations relating to the articulation of financial/budget </a:t>
            </a:r>
            <a:r>
              <a:rPr lang="en-GB" sz="2400" dirty="0" smtClean="0">
                <a:solidFill>
                  <a:srgbClr val="000000"/>
                </a:solidFill>
              </a:rPr>
              <a:t>management</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Several </a:t>
            </a:r>
            <a:r>
              <a:rPr lang="en-GB" sz="2400" dirty="0">
                <a:solidFill>
                  <a:srgbClr val="000000"/>
                </a:solidFill>
              </a:rPr>
              <a:t>clusters of actors </a:t>
            </a:r>
            <a:r>
              <a:rPr lang="en-GB" sz="2400" dirty="0" smtClean="0">
                <a:solidFill>
                  <a:srgbClr val="000000"/>
                </a:solidFill>
              </a:rPr>
              <a:t>are identified who </a:t>
            </a:r>
            <a:r>
              <a:rPr lang="en-GB" sz="2400" dirty="0">
                <a:solidFill>
                  <a:srgbClr val="000000"/>
                </a:solidFill>
              </a:rPr>
              <a:t>have position–practice relations with </a:t>
            </a:r>
            <a:r>
              <a:rPr lang="en-GB" sz="2400" dirty="0" smtClean="0">
                <a:solidFill>
                  <a:srgbClr val="000000"/>
                </a:solidFill>
              </a:rPr>
              <a:t>government accountants, including </a:t>
            </a:r>
            <a:r>
              <a:rPr lang="en-GB" sz="2400" dirty="0">
                <a:solidFill>
                  <a:srgbClr val="000000"/>
                </a:solidFill>
              </a:rPr>
              <a:t>higher-level </a:t>
            </a:r>
            <a:r>
              <a:rPr lang="en-GB" sz="2400" dirty="0" smtClean="0">
                <a:solidFill>
                  <a:srgbClr val="000000"/>
                </a:solidFill>
              </a:rPr>
              <a:t>officers </a:t>
            </a:r>
            <a:r>
              <a:rPr lang="en-GB" sz="2400" dirty="0">
                <a:solidFill>
                  <a:srgbClr val="000000"/>
                </a:solidFill>
              </a:rPr>
              <a:t>at the FCGO and ministries, administrators, auditors at the </a:t>
            </a:r>
            <a:r>
              <a:rPr lang="en-GB" sz="2400" dirty="0" smtClean="0">
                <a:solidFill>
                  <a:srgbClr val="000000"/>
                </a:solidFill>
              </a:rPr>
              <a:t>AGO, </a:t>
            </a:r>
            <a:r>
              <a:rPr lang="en-GB" sz="2400" dirty="0">
                <a:solidFill>
                  <a:srgbClr val="000000"/>
                </a:solidFill>
              </a:rPr>
              <a:t>international consultants, politicians, and professional accountants at the </a:t>
            </a:r>
            <a:r>
              <a:rPr lang="en-GB" sz="2400" dirty="0" smtClean="0">
                <a:solidFill>
                  <a:srgbClr val="000000"/>
                </a:solidFill>
              </a:rPr>
              <a:t>ICAN and the ASB</a:t>
            </a:r>
          </a:p>
          <a:p>
            <a:endParaRPr lang="en-GB" sz="2400" dirty="0">
              <a:solidFill>
                <a:srgbClr val="000000"/>
              </a:solidFill>
            </a:endParaRPr>
          </a:p>
        </p:txBody>
      </p:sp>
    </p:spTree>
    <p:extLst>
      <p:ext uri="{BB962C8B-B14F-4D97-AF65-F5344CB8AC3E}">
        <p14:creationId xmlns:p14="http://schemas.microsoft.com/office/powerpoint/2010/main" val="1765680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036495" cy="6858000"/>
          </a:xfrm>
          <a:prstGeom prst="rect">
            <a:avLst/>
          </a:prstGeom>
          <a:noFill/>
        </p:spPr>
      </p:pic>
    </p:spTree>
    <p:extLst>
      <p:ext uri="{BB962C8B-B14F-4D97-AF65-F5344CB8AC3E}">
        <p14:creationId xmlns:p14="http://schemas.microsoft.com/office/powerpoint/2010/main" val="2196596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404664"/>
            <a:ext cx="8839200" cy="6300936"/>
          </a:xfrm>
        </p:spPr>
        <p:txBody>
          <a:bodyPr/>
          <a:lstStyle/>
          <a:p>
            <a:r>
              <a:rPr lang="en-GB" sz="2400" i="1" dirty="0">
                <a:solidFill>
                  <a:srgbClr val="000000"/>
                </a:solidFill>
              </a:rPr>
              <a:t>Government accountants (the agents-in-focus) and internal structures </a:t>
            </a:r>
            <a:endParaRPr lang="en-GB" sz="2400" dirty="0" smtClean="0">
              <a:solidFill>
                <a:srgbClr val="000000"/>
              </a:solidFill>
            </a:endParaRPr>
          </a:p>
          <a:p>
            <a:endParaRPr lang="en-GB" sz="2400" dirty="0">
              <a:solidFill>
                <a:srgbClr val="000000"/>
              </a:solidFill>
            </a:endParaRPr>
          </a:p>
          <a:p>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Internal </a:t>
            </a:r>
            <a:r>
              <a:rPr lang="en-GB" sz="2400" dirty="0">
                <a:solidFill>
                  <a:srgbClr val="000000"/>
                </a:solidFill>
              </a:rPr>
              <a:t>structures of </a:t>
            </a:r>
            <a:r>
              <a:rPr lang="en-GB" sz="2400" dirty="0" smtClean="0">
                <a:solidFill>
                  <a:srgbClr val="000000"/>
                </a:solidFill>
              </a:rPr>
              <a:t>government </a:t>
            </a:r>
            <a:r>
              <a:rPr lang="en-GB" sz="2400" dirty="0">
                <a:solidFill>
                  <a:srgbClr val="000000"/>
                </a:solidFill>
              </a:rPr>
              <a:t>accountants are shaped around the </a:t>
            </a:r>
            <a:r>
              <a:rPr lang="en-GB" sz="2400" dirty="0" smtClean="0">
                <a:solidFill>
                  <a:srgbClr val="000000"/>
                </a:solidFill>
              </a:rPr>
              <a:t>budget and they are </a:t>
            </a:r>
            <a:r>
              <a:rPr lang="en-GB" sz="2400" dirty="0">
                <a:solidFill>
                  <a:srgbClr val="000000"/>
                </a:solidFill>
              </a:rPr>
              <a:t>aware of </a:t>
            </a:r>
            <a:r>
              <a:rPr lang="en-GB" sz="2400" dirty="0" smtClean="0">
                <a:solidFill>
                  <a:srgbClr val="000000"/>
                </a:solidFill>
              </a:rPr>
              <a:t>the </a:t>
            </a:r>
            <a:r>
              <a:rPr lang="en-GB" sz="2400" dirty="0">
                <a:solidFill>
                  <a:srgbClr val="000000"/>
                </a:solidFill>
              </a:rPr>
              <a:t>rewards and sanctions likely to follow from their </a:t>
            </a:r>
            <a:r>
              <a:rPr lang="en-GB" sz="2400" dirty="0" smtClean="0">
                <a:solidFill>
                  <a:srgbClr val="000000"/>
                </a:solidFill>
              </a:rPr>
              <a:t>actions. Other provisions and regulations not related to budget implementation have been neglected</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 </a:t>
            </a:r>
            <a:r>
              <a:rPr lang="en-GB" sz="2400" dirty="0">
                <a:solidFill>
                  <a:srgbClr val="000000"/>
                </a:solidFill>
              </a:rPr>
              <a:t>Government accountants’ </a:t>
            </a:r>
            <a:r>
              <a:rPr lang="en-GB" sz="2400" dirty="0" err="1">
                <a:solidFill>
                  <a:srgbClr val="000000"/>
                </a:solidFill>
              </a:rPr>
              <a:t>conjuncturally</a:t>
            </a:r>
            <a:r>
              <a:rPr lang="en-GB" sz="2400" dirty="0">
                <a:solidFill>
                  <a:srgbClr val="000000"/>
                </a:solidFill>
              </a:rPr>
              <a:t>-specific knowledge of the strategic </a:t>
            </a:r>
            <a:r>
              <a:rPr lang="en-GB" sz="2400" dirty="0" smtClean="0">
                <a:solidFill>
                  <a:srgbClr val="000000"/>
                </a:solidFill>
              </a:rPr>
              <a:t>terrain, their </a:t>
            </a:r>
            <a:r>
              <a:rPr lang="en-GB" sz="2400" dirty="0">
                <a:solidFill>
                  <a:srgbClr val="000000"/>
                </a:solidFill>
              </a:rPr>
              <a:t>ability to reflexively monitor the knowledge and social position of </a:t>
            </a:r>
            <a:r>
              <a:rPr lang="en-GB" sz="2400" dirty="0" smtClean="0">
                <a:solidFill>
                  <a:srgbClr val="000000"/>
                </a:solidFill>
              </a:rPr>
              <a:t>other agents, and a </a:t>
            </a:r>
            <a:r>
              <a:rPr lang="en-GB" sz="2400" dirty="0">
                <a:solidFill>
                  <a:srgbClr val="000000"/>
                </a:solidFill>
              </a:rPr>
              <a:t>lack of fear about the potential consequences</a:t>
            </a:r>
            <a:r>
              <a:rPr lang="en-GB" sz="2400" dirty="0" smtClean="0">
                <a:solidFill>
                  <a:srgbClr val="000000"/>
                </a:solidFill>
              </a:rPr>
              <a:t>  </a:t>
            </a:r>
            <a:r>
              <a:rPr lang="en-GB" sz="2400" dirty="0">
                <a:solidFill>
                  <a:srgbClr val="000000"/>
                </a:solidFill>
              </a:rPr>
              <a:t>have </a:t>
            </a:r>
            <a:r>
              <a:rPr lang="en-GB" sz="2400" dirty="0" smtClean="0">
                <a:solidFill>
                  <a:srgbClr val="000000"/>
                </a:solidFill>
              </a:rPr>
              <a:t>led to the persuasion of </a:t>
            </a:r>
            <a:r>
              <a:rPr lang="en-GB" sz="2400" dirty="0">
                <a:solidFill>
                  <a:srgbClr val="000000"/>
                </a:solidFill>
              </a:rPr>
              <a:t>manipulative </a:t>
            </a:r>
            <a:r>
              <a:rPr lang="en-GB" sz="2400" dirty="0" smtClean="0">
                <a:solidFill>
                  <a:srgbClr val="000000"/>
                </a:solidFill>
              </a:rPr>
              <a:t>practices </a:t>
            </a:r>
            <a:r>
              <a:rPr lang="en-GB" sz="2400" dirty="0">
                <a:solidFill>
                  <a:srgbClr val="000000"/>
                </a:solidFill>
              </a:rPr>
              <a:t>(disposition</a:t>
            </a:r>
            <a:r>
              <a:rPr lang="en-GB" sz="2400" dirty="0" smtClean="0">
                <a:solidFill>
                  <a:srgbClr val="000000"/>
                </a:solidFill>
              </a:rPr>
              <a:t>)</a:t>
            </a:r>
          </a:p>
          <a:p>
            <a:endParaRPr lang="en-GB" sz="2400" dirty="0" smtClean="0">
              <a:solidFill>
                <a:srgbClr val="000000"/>
              </a:solidFill>
            </a:endParaRPr>
          </a:p>
          <a:p>
            <a:r>
              <a:rPr lang="en-GB" sz="2400" i="1" dirty="0">
                <a:solidFill>
                  <a:srgbClr val="000000"/>
                </a:solidFill>
              </a:rPr>
              <a:t> </a:t>
            </a:r>
            <a:r>
              <a:rPr lang="en-GB" sz="2000" dirty="0">
                <a:solidFill>
                  <a:srgbClr val="000000"/>
                </a:solidFill>
              </a:rPr>
              <a:t>“The new Joint Comptroller, I think he was from a revenue group, asked me to improve the system for recording advances in the MTEF projects, so as to make the transactions more transparent. I told him that transactions related to advances are not easy to categorise as they can be accommodated into five or six different budget items. He later gave up the idea and continued with the existing system.”</a:t>
            </a:r>
          </a:p>
          <a:p>
            <a:endParaRPr lang="en-GB" sz="2400" dirty="0">
              <a:solidFill>
                <a:srgbClr val="000000"/>
              </a:solidFill>
            </a:endParaRPr>
          </a:p>
        </p:txBody>
      </p:sp>
    </p:spTree>
    <p:extLst>
      <p:ext uri="{BB962C8B-B14F-4D97-AF65-F5344CB8AC3E}">
        <p14:creationId xmlns:p14="http://schemas.microsoft.com/office/powerpoint/2010/main" val="2923497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7" y="620688"/>
            <a:ext cx="8304857" cy="6084912"/>
          </a:xfrm>
        </p:spPr>
        <p:txBody>
          <a:bodyPr/>
          <a:lstStyle/>
          <a:p>
            <a:r>
              <a:rPr lang="en-GB" sz="2400" i="1" dirty="0">
                <a:solidFill>
                  <a:srgbClr val="000000"/>
                </a:solidFill>
              </a:rPr>
              <a:t>Active agency of government </a:t>
            </a:r>
            <a:r>
              <a:rPr lang="en-GB" sz="2400" i="1" dirty="0" smtClean="0">
                <a:solidFill>
                  <a:srgbClr val="000000"/>
                </a:solidFill>
              </a:rPr>
              <a:t>accountants</a:t>
            </a:r>
          </a:p>
          <a:p>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Government </a:t>
            </a:r>
            <a:r>
              <a:rPr lang="en-GB" sz="2400" dirty="0">
                <a:solidFill>
                  <a:srgbClr val="000000"/>
                </a:solidFill>
              </a:rPr>
              <a:t>accountants </a:t>
            </a:r>
            <a:r>
              <a:rPr lang="en-GB" sz="2400" dirty="0" smtClean="0">
                <a:solidFill>
                  <a:srgbClr val="000000"/>
                </a:solidFill>
              </a:rPr>
              <a:t>are </a:t>
            </a:r>
            <a:r>
              <a:rPr lang="en-GB" sz="2400" dirty="0">
                <a:solidFill>
                  <a:srgbClr val="000000"/>
                </a:solidFill>
              </a:rPr>
              <a:t>aware of </a:t>
            </a:r>
            <a:r>
              <a:rPr lang="en-GB" sz="2400" dirty="0" smtClean="0">
                <a:solidFill>
                  <a:srgbClr val="000000"/>
                </a:solidFill>
              </a:rPr>
              <a:t>various </a:t>
            </a:r>
            <a:r>
              <a:rPr lang="en-GB" sz="2400" dirty="0">
                <a:solidFill>
                  <a:srgbClr val="000000"/>
                </a:solidFill>
              </a:rPr>
              <a:t>position-practice relations and the conduct and context of </a:t>
            </a:r>
            <a:r>
              <a:rPr lang="en-GB" sz="2400" dirty="0" smtClean="0">
                <a:solidFill>
                  <a:srgbClr val="000000"/>
                </a:solidFill>
              </a:rPr>
              <a:t>networked agents-in-context</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Social </a:t>
            </a:r>
            <a:r>
              <a:rPr lang="en-GB" sz="2400" dirty="0">
                <a:solidFill>
                  <a:srgbClr val="000000"/>
                </a:solidFill>
              </a:rPr>
              <a:t>position has offered </a:t>
            </a:r>
            <a:r>
              <a:rPr lang="en-GB" sz="2400" dirty="0" smtClean="0">
                <a:solidFill>
                  <a:srgbClr val="000000"/>
                </a:solidFill>
              </a:rPr>
              <a:t>government accountants perceived </a:t>
            </a:r>
            <a:r>
              <a:rPr lang="en-GB" sz="2400" dirty="0">
                <a:solidFill>
                  <a:srgbClr val="000000"/>
                </a:solidFill>
              </a:rPr>
              <a:t>power (or capability) to dominate </a:t>
            </a:r>
            <a:r>
              <a:rPr lang="en-GB" sz="2400" dirty="0" smtClean="0">
                <a:solidFill>
                  <a:srgbClr val="000000"/>
                </a:solidFill>
              </a:rPr>
              <a:t>other </a:t>
            </a:r>
            <a:r>
              <a:rPr lang="en-GB" sz="2400" dirty="0">
                <a:solidFill>
                  <a:srgbClr val="000000"/>
                </a:solidFill>
              </a:rPr>
              <a:t>actors-in-context in the duality and dialectic of </a:t>
            </a:r>
            <a:r>
              <a:rPr lang="en-GB" sz="2400" dirty="0" smtClean="0">
                <a:solidFill>
                  <a:srgbClr val="000000"/>
                </a:solidFill>
              </a:rPr>
              <a:t>control</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Multiple </a:t>
            </a:r>
            <a:r>
              <a:rPr lang="en-GB" sz="2400" dirty="0">
                <a:solidFill>
                  <a:srgbClr val="000000"/>
                </a:solidFill>
              </a:rPr>
              <a:t>dialectic of control relations have </a:t>
            </a:r>
            <a:r>
              <a:rPr lang="en-GB" sz="2400" dirty="0" smtClean="0">
                <a:solidFill>
                  <a:srgbClr val="000000"/>
                </a:solidFill>
              </a:rPr>
              <a:t>been </a:t>
            </a:r>
            <a:r>
              <a:rPr lang="en-GB" sz="2400" dirty="0">
                <a:solidFill>
                  <a:srgbClr val="000000"/>
                </a:solidFill>
              </a:rPr>
              <a:t>taking place in Nepalese central government accounting, which have resulted in the resistance to the externally-propagated </a:t>
            </a:r>
            <a:r>
              <a:rPr lang="en-GB" sz="2400" dirty="0" smtClean="0">
                <a:solidFill>
                  <a:srgbClr val="000000"/>
                </a:solidFill>
              </a:rPr>
              <a:t>changes:</a:t>
            </a:r>
          </a:p>
          <a:p>
            <a:pPr marL="342900" indent="-342900">
              <a:buFont typeface="Wingdings" panose="05000000000000000000" pitchFamily="2" charset="2"/>
              <a:buChar char="v"/>
            </a:pPr>
            <a:endParaRPr lang="en-GB" sz="2400" dirty="0">
              <a:solidFill>
                <a:srgbClr val="000000"/>
              </a:solidFill>
            </a:endParaRPr>
          </a:p>
        </p:txBody>
      </p:sp>
    </p:spTree>
    <p:extLst>
      <p:ext uri="{BB962C8B-B14F-4D97-AF65-F5344CB8AC3E}">
        <p14:creationId xmlns:p14="http://schemas.microsoft.com/office/powerpoint/2010/main" val="940466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5" y="1663700"/>
            <a:ext cx="8232849" cy="5041900"/>
          </a:xfrm>
        </p:spPr>
        <p:txBody>
          <a:bodyPr/>
          <a:lstStyle/>
          <a:p>
            <a:pPr marL="342900" indent="-342900">
              <a:buFont typeface="Wingdings" panose="05000000000000000000" pitchFamily="2" charset="2"/>
              <a:buChar char="v"/>
            </a:pPr>
            <a:r>
              <a:rPr lang="en-GB" sz="2400" dirty="0">
                <a:solidFill>
                  <a:srgbClr val="000000"/>
                </a:solidFill>
              </a:rPr>
              <a:t>Contradictions between government accountants and administrators/higher-level </a:t>
            </a:r>
            <a:r>
              <a:rPr lang="en-GB" sz="2400" dirty="0" smtClean="0">
                <a:solidFill>
                  <a:srgbClr val="000000"/>
                </a:solidFill>
              </a:rPr>
              <a:t>officers</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a:solidFill>
                  <a:srgbClr val="000000"/>
                </a:solidFill>
              </a:rPr>
              <a:t>Contradictions between government accountants and professional accountants and international </a:t>
            </a:r>
            <a:r>
              <a:rPr lang="en-GB" sz="2400" dirty="0" smtClean="0">
                <a:solidFill>
                  <a:srgbClr val="000000"/>
                </a:solidFill>
              </a:rPr>
              <a:t>consultants</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a:solidFill>
                  <a:srgbClr val="000000"/>
                </a:solidFill>
              </a:rPr>
              <a:t>Contradictions between government accountants and </a:t>
            </a:r>
            <a:r>
              <a:rPr lang="en-GB" sz="2400" dirty="0" smtClean="0">
                <a:solidFill>
                  <a:srgbClr val="000000"/>
                </a:solidFill>
              </a:rPr>
              <a:t>auditors</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a:solidFill>
                  <a:srgbClr val="000000"/>
                </a:solidFill>
              </a:rPr>
              <a:t>Contradictions between government accountants and politicians</a:t>
            </a:r>
          </a:p>
          <a:p>
            <a:endParaRPr lang="en-GB" dirty="0"/>
          </a:p>
        </p:txBody>
      </p:sp>
    </p:spTree>
    <p:extLst>
      <p:ext uri="{BB962C8B-B14F-4D97-AF65-F5344CB8AC3E}">
        <p14:creationId xmlns:p14="http://schemas.microsoft.com/office/powerpoint/2010/main" val="1317754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404664"/>
            <a:ext cx="8839200" cy="6300936"/>
          </a:xfrm>
        </p:spPr>
        <p:txBody>
          <a:bodyPr/>
          <a:lstStyle/>
          <a:p>
            <a:r>
              <a:rPr lang="en-GB" sz="2400" i="1" dirty="0" smtClean="0">
                <a:solidFill>
                  <a:srgbClr val="000000"/>
                </a:solidFill>
              </a:rPr>
              <a:t>Outcomes</a:t>
            </a:r>
            <a:endParaRPr lang="en-GB" sz="2400" dirty="0">
              <a:solidFill>
                <a:srgbClr val="000000"/>
              </a:solidFill>
            </a:endParaRPr>
          </a:p>
          <a:p>
            <a:r>
              <a:rPr lang="en-GB" sz="2400" i="1" dirty="0">
                <a:solidFill>
                  <a:srgbClr val="000000"/>
                </a:solidFill>
              </a:rPr>
              <a:t> </a:t>
            </a:r>
            <a:endParaRPr lang="en-GB" sz="2400" dirty="0">
              <a:solidFill>
                <a:srgbClr val="000000"/>
              </a:solidFill>
            </a:endParaRPr>
          </a:p>
          <a:p>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The </a:t>
            </a:r>
            <a:r>
              <a:rPr lang="en-GB" sz="2400" dirty="0">
                <a:solidFill>
                  <a:srgbClr val="000000"/>
                </a:solidFill>
              </a:rPr>
              <a:t>very objectives and requirements of the proposed accounting measures, i.e. the Cash-Basis IPSAS and accrual accounting, which call for a greater role of accounting beyond maintaining budgetary compliance, have remained ‘contradictory</a:t>
            </a:r>
            <a:r>
              <a:rPr lang="en-GB" sz="2400" dirty="0" smtClean="0">
                <a:solidFill>
                  <a:srgbClr val="000000"/>
                </a:solidFill>
              </a:rPr>
              <a:t>’</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Multiple </a:t>
            </a:r>
            <a:r>
              <a:rPr lang="en-GB" sz="2400" dirty="0">
                <a:solidFill>
                  <a:srgbClr val="000000"/>
                </a:solidFill>
              </a:rPr>
              <a:t>dialectics of control </a:t>
            </a:r>
            <a:r>
              <a:rPr lang="en-GB" sz="2400" dirty="0" smtClean="0">
                <a:solidFill>
                  <a:srgbClr val="000000"/>
                </a:solidFill>
              </a:rPr>
              <a:t>exist </a:t>
            </a:r>
            <a:r>
              <a:rPr lang="en-GB" sz="2400" dirty="0">
                <a:solidFill>
                  <a:srgbClr val="000000"/>
                </a:solidFill>
              </a:rPr>
              <a:t>between government accountants and other actors, the ultimate outcome of which has been the resistance of reforms and the reproduction of traditional budget </a:t>
            </a:r>
            <a:r>
              <a:rPr lang="en-GB" sz="2400" dirty="0" smtClean="0">
                <a:solidFill>
                  <a:srgbClr val="000000"/>
                </a:solidFill>
              </a:rPr>
              <a:t>routines </a:t>
            </a:r>
            <a:endParaRPr lang="en-GB" sz="2400" dirty="0">
              <a:solidFill>
                <a:srgbClr val="000000"/>
              </a:solidFill>
            </a:endParaRPr>
          </a:p>
          <a:p>
            <a:r>
              <a:rPr lang="en-GB" sz="2400" dirty="0">
                <a:solidFill>
                  <a:srgbClr val="000000"/>
                </a:solidFill>
              </a:rPr>
              <a:t> </a:t>
            </a:r>
          </a:p>
          <a:p>
            <a:pPr marL="342900" indent="-342900">
              <a:buFont typeface="Wingdings" panose="05000000000000000000" pitchFamily="2" charset="2"/>
              <a:buChar char="v"/>
            </a:pPr>
            <a:r>
              <a:rPr lang="en-GB" sz="2400" dirty="0" smtClean="0">
                <a:solidFill>
                  <a:srgbClr val="000000"/>
                </a:solidFill>
              </a:rPr>
              <a:t>Government </a:t>
            </a:r>
            <a:r>
              <a:rPr lang="en-GB" sz="2400" dirty="0">
                <a:solidFill>
                  <a:srgbClr val="000000"/>
                </a:solidFill>
              </a:rPr>
              <a:t>accountants are dominating the position–power relations because of their capability in relation to other </a:t>
            </a:r>
            <a:r>
              <a:rPr lang="en-GB" sz="2400" dirty="0" smtClean="0">
                <a:solidFill>
                  <a:srgbClr val="000000"/>
                </a:solidFill>
              </a:rPr>
              <a:t>actors, </a:t>
            </a:r>
            <a:r>
              <a:rPr lang="en-GB" sz="2400" dirty="0">
                <a:solidFill>
                  <a:srgbClr val="000000"/>
                </a:solidFill>
              </a:rPr>
              <a:t>their trust between each other, and their knowledgeability in terms of the general dispositions and </a:t>
            </a:r>
            <a:r>
              <a:rPr lang="en-GB" sz="2400" dirty="0" err="1">
                <a:solidFill>
                  <a:srgbClr val="000000"/>
                </a:solidFill>
              </a:rPr>
              <a:t>conjuncturally</a:t>
            </a:r>
            <a:r>
              <a:rPr lang="en-GB" sz="2400" dirty="0">
                <a:solidFill>
                  <a:srgbClr val="000000"/>
                </a:solidFill>
              </a:rPr>
              <a:t>-specific knowledge of other </a:t>
            </a:r>
            <a:r>
              <a:rPr lang="en-GB" sz="2400" dirty="0" smtClean="0">
                <a:solidFill>
                  <a:srgbClr val="000000"/>
                </a:solidFill>
              </a:rPr>
              <a:t>actors</a:t>
            </a:r>
          </a:p>
          <a:p>
            <a:endParaRPr lang="en-GB" sz="2400" dirty="0">
              <a:solidFill>
                <a:srgbClr val="000000"/>
              </a:solidFill>
            </a:endParaRPr>
          </a:p>
        </p:txBody>
      </p:sp>
    </p:spTree>
    <p:extLst>
      <p:ext uri="{BB962C8B-B14F-4D97-AF65-F5344CB8AC3E}">
        <p14:creationId xmlns:p14="http://schemas.microsoft.com/office/powerpoint/2010/main" val="3785941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260648"/>
            <a:ext cx="8839200" cy="6444952"/>
          </a:xfrm>
        </p:spPr>
        <p:txBody>
          <a:bodyPr/>
          <a:lstStyle/>
          <a:p>
            <a:r>
              <a:rPr lang="en-GB" sz="2400" b="1" dirty="0" smtClean="0">
                <a:solidFill>
                  <a:srgbClr val="000000"/>
                </a:solidFill>
              </a:rPr>
              <a:t>Summary and conclusions</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Status </a:t>
            </a:r>
            <a:r>
              <a:rPr lang="en-GB" sz="2400" dirty="0">
                <a:solidFill>
                  <a:srgbClr val="000000"/>
                </a:solidFill>
              </a:rPr>
              <a:t>quo in practice and resistance to reforms characterise Nepalese central government </a:t>
            </a:r>
            <a:r>
              <a:rPr lang="en-GB" sz="2400" dirty="0" smtClean="0">
                <a:solidFill>
                  <a:srgbClr val="000000"/>
                </a:solidFill>
              </a:rPr>
              <a:t>accounting</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The </a:t>
            </a:r>
            <a:r>
              <a:rPr lang="en-GB" sz="2400" dirty="0">
                <a:solidFill>
                  <a:srgbClr val="000000"/>
                </a:solidFill>
              </a:rPr>
              <a:t>use of SST has enabled us to focus beyond institutional analysis, which has dominated the extant public sector accounting literature in Nepal and other emerging </a:t>
            </a:r>
            <a:r>
              <a:rPr lang="en-GB" sz="2400" dirty="0" smtClean="0">
                <a:solidFill>
                  <a:srgbClr val="000000"/>
                </a:solidFill>
              </a:rPr>
              <a:t>economies, </a:t>
            </a:r>
            <a:r>
              <a:rPr lang="en-GB" sz="2400" dirty="0">
                <a:solidFill>
                  <a:srgbClr val="000000"/>
                </a:solidFill>
              </a:rPr>
              <a:t>to the agents’ context and conduct analysis and empirically illustrate how the accounting practice is reproduced and the changes resisted in the duality and </a:t>
            </a:r>
            <a:r>
              <a:rPr lang="en-GB" sz="2400" dirty="0" smtClean="0">
                <a:solidFill>
                  <a:srgbClr val="000000"/>
                </a:solidFill>
              </a:rPr>
              <a:t>dialectics</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We </a:t>
            </a:r>
            <a:r>
              <a:rPr lang="en-GB" sz="2400" dirty="0">
                <a:solidFill>
                  <a:srgbClr val="000000"/>
                </a:solidFill>
              </a:rPr>
              <a:t>have contributed to both the Giddensian-based work in the public sector in emerging </a:t>
            </a:r>
            <a:r>
              <a:rPr lang="en-GB" sz="2400" dirty="0" smtClean="0">
                <a:solidFill>
                  <a:srgbClr val="000000"/>
                </a:solidFill>
              </a:rPr>
              <a:t>economies, </a:t>
            </a:r>
            <a:r>
              <a:rPr lang="en-GB" sz="2400" dirty="0">
                <a:solidFill>
                  <a:srgbClr val="000000"/>
                </a:solidFill>
              </a:rPr>
              <a:t>by extending why and how knowledgeable agents draw upon and reproduce the structures in specific settings, and to the emerging SST literature, which has made a call to apply the SST in the setting of emerging economies  </a:t>
            </a:r>
          </a:p>
          <a:p>
            <a:pPr marL="342900" indent="-342900">
              <a:buFont typeface="Wingdings" panose="05000000000000000000" pitchFamily="2" charset="2"/>
              <a:buChar char="v"/>
            </a:pPr>
            <a:endParaRPr lang="en-GB" sz="2400" dirty="0">
              <a:solidFill>
                <a:srgbClr val="000000"/>
              </a:solidFill>
            </a:endParaRPr>
          </a:p>
        </p:txBody>
      </p:sp>
    </p:spTree>
    <p:extLst>
      <p:ext uri="{BB962C8B-B14F-4D97-AF65-F5344CB8AC3E}">
        <p14:creationId xmlns:p14="http://schemas.microsoft.com/office/powerpoint/2010/main" val="3573950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764704"/>
            <a:ext cx="8383215" cy="5940896"/>
          </a:xfrm>
        </p:spPr>
        <p:txBody>
          <a:bodyPr/>
          <a:lstStyle/>
          <a:p>
            <a:r>
              <a:rPr lang="en-GB" sz="2800" b="1" u="sng" dirty="0" smtClean="0">
                <a:solidFill>
                  <a:srgbClr val="000000"/>
                </a:solidFill>
              </a:rPr>
              <a:t>Aim</a:t>
            </a:r>
          </a:p>
          <a:p>
            <a:endParaRPr lang="en-GB" dirty="0"/>
          </a:p>
          <a:p>
            <a:pPr marL="342900" indent="-342900">
              <a:buFont typeface="Wingdings" panose="05000000000000000000" pitchFamily="2" charset="2"/>
              <a:buChar char="v"/>
            </a:pPr>
            <a:r>
              <a:rPr lang="en-GB" sz="2400" dirty="0" smtClean="0">
                <a:solidFill>
                  <a:srgbClr val="000000"/>
                </a:solidFill>
              </a:rPr>
              <a:t>Generate </a:t>
            </a:r>
            <a:r>
              <a:rPr lang="en-GB" sz="2400" dirty="0">
                <a:solidFill>
                  <a:srgbClr val="000000"/>
                </a:solidFill>
              </a:rPr>
              <a:t>a nuanced insight into central government accounting practices and reforms in emerging </a:t>
            </a:r>
            <a:r>
              <a:rPr lang="en-GB" sz="2400" dirty="0" smtClean="0">
                <a:solidFill>
                  <a:srgbClr val="000000"/>
                </a:solidFill>
              </a:rPr>
              <a:t>economies</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Drawing </a:t>
            </a:r>
            <a:r>
              <a:rPr lang="en-GB" sz="2400" dirty="0">
                <a:solidFill>
                  <a:srgbClr val="000000"/>
                </a:solidFill>
              </a:rPr>
              <a:t>on Stones’ (2005) strong structuration theory (SST), </a:t>
            </a:r>
            <a:r>
              <a:rPr lang="en-GB" sz="2400" dirty="0" smtClean="0">
                <a:solidFill>
                  <a:srgbClr val="000000"/>
                </a:solidFill>
              </a:rPr>
              <a:t>we </a:t>
            </a:r>
            <a:r>
              <a:rPr lang="en-GB" sz="2400" dirty="0">
                <a:solidFill>
                  <a:srgbClr val="000000"/>
                </a:solidFill>
              </a:rPr>
              <a:t>have </a:t>
            </a:r>
            <a:r>
              <a:rPr lang="en-GB" sz="2400" dirty="0" smtClean="0">
                <a:solidFill>
                  <a:srgbClr val="000000"/>
                </a:solidFill>
              </a:rPr>
              <a:t>investigated </a:t>
            </a:r>
            <a:r>
              <a:rPr lang="en-GB" sz="2400" dirty="0">
                <a:solidFill>
                  <a:srgbClr val="000000"/>
                </a:solidFill>
              </a:rPr>
              <a:t>‘why’ and ‘how’ the key internal stakeholders of central government accounting in Nepal, including government and professional accountants, higher-level officers and administrators, international consultants, politicians, and auditors, are involved in the reproduction of </a:t>
            </a:r>
            <a:r>
              <a:rPr lang="en-GB" sz="2400" dirty="0" err="1">
                <a:solidFill>
                  <a:srgbClr val="000000"/>
                </a:solidFill>
              </a:rPr>
              <a:t>routinised</a:t>
            </a:r>
            <a:r>
              <a:rPr lang="en-GB" sz="2400" dirty="0">
                <a:solidFill>
                  <a:srgbClr val="000000"/>
                </a:solidFill>
              </a:rPr>
              <a:t> accounting practices, resisting the externally-propagated </a:t>
            </a:r>
            <a:r>
              <a:rPr lang="en-GB" sz="2400" dirty="0" smtClean="0">
                <a:solidFill>
                  <a:srgbClr val="000000"/>
                </a:solidFill>
              </a:rPr>
              <a:t>changes </a:t>
            </a:r>
            <a:endParaRPr lang="en-GB" sz="2400" dirty="0">
              <a:solidFill>
                <a:srgbClr val="000000"/>
              </a:solidFill>
            </a:endParaRPr>
          </a:p>
        </p:txBody>
      </p:sp>
    </p:spTree>
    <p:extLst>
      <p:ext uri="{BB962C8B-B14F-4D97-AF65-F5344CB8AC3E}">
        <p14:creationId xmlns:p14="http://schemas.microsoft.com/office/powerpoint/2010/main" val="3751982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lstStyle/>
          <a:p>
            <a:pPr marL="285750" indent="-285750">
              <a:buFont typeface="Wingdings" panose="05000000000000000000" pitchFamily="2" charset="2"/>
              <a:buChar char="v"/>
            </a:pPr>
            <a:r>
              <a:rPr lang="en-GB" sz="2400" dirty="0" smtClean="0">
                <a:solidFill>
                  <a:srgbClr val="000000"/>
                </a:solidFill>
              </a:rPr>
              <a:t>There </a:t>
            </a:r>
            <a:r>
              <a:rPr lang="en-GB" sz="2400" dirty="0">
                <a:solidFill>
                  <a:srgbClr val="000000"/>
                </a:solidFill>
              </a:rPr>
              <a:t>exist significant differences between government accountants and the agents-in-context due to their </a:t>
            </a:r>
            <a:r>
              <a:rPr lang="en-GB" sz="2400" dirty="0" smtClean="0">
                <a:solidFill>
                  <a:srgbClr val="000000"/>
                </a:solidFill>
              </a:rPr>
              <a:t>position–practices. </a:t>
            </a:r>
            <a:r>
              <a:rPr lang="en-GB" sz="2400" dirty="0">
                <a:solidFill>
                  <a:srgbClr val="000000"/>
                </a:solidFill>
              </a:rPr>
              <a:t>The position–practice relations of government accountants have been constructed by factors such as their formal separation from other bureaucrats and dual accountability being imposed on </a:t>
            </a:r>
            <a:r>
              <a:rPr lang="en-GB" sz="2400" dirty="0" smtClean="0">
                <a:solidFill>
                  <a:srgbClr val="000000"/>
                </a:solidFill>
              </a:rPr>
              <a:t>them</a:t>
            </a:r>
          </a:p>
          <a:p>
            <a:pPr marL="285750" indent="-285750">
              <a:buFont typeface="Wingdings" panose="05000000000000000000" pitchFamily="2" charset="2"/>
              <a:buChar char="v"/>
            </a:pPr>
            <a:endParaRPr lang="en-GB" sz="2400" dirty="0">
              <a:solidFill>
                <a:srgbClr val="000000"/>
              </a:solidFill>
            </a:endParaRPr>
          </a:p>
          <a:p>
            <a:pPr marL="285750" indent="-285750">
              <a:buFont typeface="Wingdings" panose="05000000000000000000" pitchFamily="2" charset="2"/>
              <a:buChar char="v"/>
            </a:pPr>
            <a:r>
              <a:rPr lang="en-GB" sz="2400" dirty="0" smtClean="0">
                <a:solidFill>
                  <a:srgbClr val="000000"/>
                </a:solidFill>
              </a:rPr>
              <a:t>The </a:t>
            </a:r>
            <a:r>
              <a:rPr lang="en-GB" sz="2400" dirty="0">
                <a:solidFill>
                  <a:srgbClr val="000000"/>
                </a:solidFill>
              </a:rPr>
              <a:t>power over budget (allocative resources), which </a:t>
            </a:r>
            <a:r>
              <a:rPr lang="en-GB" sz="2400" dirty="0" smtClean="0">
                <a:solidFill>
                  <a:srgbClr val="000000"/>
                </a:solidFill>
              </a:rPr>
              <a:t>government accountants </a:t>
            </a:r>
            <a:r>
              <a:rPr lang="en-GB" sz="2400" dirty="0">
                <a:solidFill>
                  <a:srgbClr val="000000"/>
                </a:solidFill>
              </a:rPr>
              <a:t>have inherited due to social position and their </a:t>
            </a:r>
            <a:r>
              <a:rPr lang="en-GB" sz="2400" dirty="0" err="1">
                <a:solidFill>
                  <a:srgbClr val="000000"/>
                </a:solidFill>
              </a:rPr>
              <a:t>conjuncturally</a:t>
            </a:r>
            <a:r>
              <a:rPr lang="en-GB" sz="2400" dirty="0">
                <a:solidFill>
                  <a:srgbClr val="000000"/>
                </a:solidFill>
              </a:rPr>
              <a:t>-specific knowledge, have made them capable of dominating the agents-in-context in the network of </a:t>
            </a:r>
            <a:r>
              <a:rPr lang="en-GB" sz="2400" dirty="0" smtClean="0">
                <a:solidFill>
                  <a:srgbClr val="000000"/>
                </a:solidFill>
              </a:rPr>
              <a:t>relations</a:t>
            </a:r>
          </a:p>
          <a:p>
            <a:pPr marL="285750" indent="-285750">
              <a:buFont typeface="Wingdings" panose="05000000000000000000" pitchFamily="2" charset="2"/>
              <a:buChar char="v"/>
            </a:pPr>
            <a:endParaRPr lang="en-GB" sz="2400" dirty="0">
              <a:solidFill>
                <a:srgbClr val="000000"/>
              </a:solidFill>
            </a:endParaRPr>
          </a:p>
          <a:p>
            <a:pPr marL="285750" indent="-285750">
              <a:buFont typeface="Wingdings" panose="05000000000000000000" pitchFamily="2" charset="2"/>
              <a:buChar char="v"/>
            </a:pPr>
            <a:r>
              <a:rPr lang="en-GB" sz="2400" dirty="0">
                <a:solidFill>
                  <a:srgbClr val="000000"/>
                </a:solidFill>
              </a:rPr>
              <a:t> </a:t>
            </a:r>
            <a:r>
              <a:rPr lang="en-GB" sz="2400" dirty="0" smtClean="0">
                <a:solidFill>
                  <a:srgbClr val="000000"/>
                </a:solidFill>
              </a:rPr>
              <a:t>Government </a:t>
            </a:r>
            <a:r>
              <a:rPr lang="en-GB" sz="2400" dirty="0">
                <a:solidFill>
                  <a:srgbClr val="000000"/>
                </a:solidFill>
              </a:rPr>
              <a:t>accounting reforms proposed over </a:t>
            </a:r>
            <a:r>
              <a:rPr lang="en-GB" sz="2400" dirty="0" smtClean="0">
                <a:solidFill>
                  <a:srgbClr val="000000"/>
                </a:solidFill>
              </a:rPr>
              <a:t>time have been </a:t>
            </a:r>
            <a:r>
              <a:rPr lang="en-GB" sz="2400" dirty="0">
                <a:solidFill>
                  <a:srgbClr val="000000"/>
                </a:solidFill>
              </a:rPr>
              <a:t>denied because the very objectives of these reforms have contradicted the dispositions, </a:t>
            </a:r>
            <a:r>
              <a:rPr lang="en-GB" sz="2400" dirty="0" err="1">
                <a:solidFill>
                  <a:srgbClr val="000000"/>
                </a:solidFill>
              </a:rPr>
              <a:t>conjuncturally</a:t>
            </a:r>
            <a:r>
              <a:rPr lang="en-GB" sz="2400" dirty="0">
                <a:solidFill>
                  <a:srgbClr val="000000"/>
                </a:solidFill>
              </a:rPr>
              <a:t>-specific knowledge, and agency of government accountants and undermined their ontological </a:t>
            </a:r>
            <a:r>
              <a:rPr lang="en-GB" sz="2400" dirty="0" smtClean="0">
                <a:solidFill>
                  <a:srgbClr val="000000"/>
                </a:solidFill>
              </a:rPr>
              <a:t>security</a:t>
            </a:r>
            <a:endParaRPr lang="en-GB" sz="2400" dirty="0">
              <a:solidFill>
                <a:srgbClr val="000000"/>
              </a:solidFill>
            </a:endParaRPr>
          </a:p>
          <a:p>
            <a:pPr marL="285750" indent="-285750">
              <a:buFont typeface="Wingdings" panose="05000000000000000000" pitchFamily="2" charset="2"/>
              <a:buChar char="v"/>
            </a:pPr>
            <a:endParaRPr lang="en-GB" sz="2400" dirty="0" smtClean="0">
              <a:solidFill>
                <a:srgbClr val="000000"/>
              </a:solidFill>
            </a:endParaRPr>
          </a:p>
          <a:p>
            <a:pPr marL="285750" indent="-285750">
              <a:buFont typeface="Wingdings" panose="05000000000000000000" pitchFamily="2" charset="2"/>
              <a:buChar char="v"/>
            </a:pPr>
            <a:r>
              <a:rPr lang="en-GB" sz="2400" dirty="0" smtClean="0">
                <a:solidFill>
                  <a:srgbClr val="000000"/>
                </a:solidFill>
              </a:rPr>
              <a:t>Multiple </a:t>
            </a:r>
            <a:r>
              <a:rPr lang="en-GB" sz="2400" dirty="0">
                <a:solidFill>
                  <a:srgbClr val="000000"/>
                </a:solidFill>
              </a:rPr>
              <a:t>dialectics of control in terms of resistance are evident in Nepal, which have resulted in the reproduction of everyday government accounting practices and resistance to the World Bank-led </a:t>
            </a:r>
            <a:r>
              <a:rPr lang="en-GB" sz="2400" dirty="0" smtClean="0">
                <a:solidFill>
                  <a:srgbClr val="000000"/>
                </a:solidFill>
              </a:rPr>
              <a:t>reforms</a:t>
            </a:r>
            <a:endParaRPr lang="en-GB" sz="2400" dirty="0">
              <a:solidFill>
                <a:srgbClr val="000000"/>
              </a:solidFill>
            </a:endParaRPr>
          </a:p>
          <a:p>
            <a:pPr marL="285750" indent="-285750">
              <a:buFont typeface="Wingdings" panose="05000000000000000000" pitchFamily="2" charset="2"/>
              <a:buChar char="v"/>
            </a:pPr>
            <a:endParaRPr lang="en-GB" sz="2400" dirty="0">
              <a:solidFill>
                <a:srgbClr val="000000"/>
              </a:solidFill>
            </a:endParaRPr>
          </a:p>
        </p:txBody>
      </p:sp>
    </p:spTree>
    <p:extLst>
      <p:ext uri="{BB962C8B-B14F-4D97-AF65-F5344CB8AC3E}">
        <p14:creationId xmlns:p14="http://schemas.microsoft.com/office/powerpoint/2010/main" val="122460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548680"/>
            <a:ext cx="8839200" cy="6156920"/>
          </a:xfrm>
        </p:spPr>
        <p:txBody>
          <a:bodyPr/>
          <a:lstStyle/>
          <a:p>
            <a:pPr marL="342900" indent="-342900">
              <a:buFont typeface="Wingdings" panose="05000000000000000000" pitchFamily="2" charset="2"/>
              <a:buChar char="v"/>
            </a:pPr>
            <a:r>
              <a:rPr lang="en-GB" sz="2400" dirty="0" smtClean="0">
                <a:solidFill>
                  <a:srgbClr val="000000"/>
                </a:solidFill>
              </a:rPr>
              <a:t>SST has </a:t>
            </a:r>
            <a:r>
              <a:rPr lang="en-GB" sz="2400" dirty="0">
                <a:solidFill>
                  <a:srgbClr val="000000"/>
                </a:solidFill>
              </a:rPr>
              <a:t>helped us enrich our understanding of central government accounting in Nepal, incorporating both the practices and </a:t>
            </a:r>
            <a:r>
              <a:rPr lang="en-GB" sz="2400" dirty="0" smtClean="0">
                <a:solidFill>
                  <a:srgbClr val="000000"/>
                </a:solidFill>
              </a:rPr>
              <a:t>changes</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Public </a:t>
            </a:r>
            <a:r>
              <a:rPr lang="en-GB" sz="2400" dirty="0">
                <a:solidFill>
                  <a:srgbClr val="000000"/>
                </a:solidFill>
              </a:rPr>
              <a:t>administration in most of the emerging and less-developed countries is centred on an annual budget </a:t>
            </a:r>
            <a:r>
              <a:rPr lang="en-GB" sz="2400" dirty="0" smtClean="0">
                <a:solidFill>
                  <a:srgbClr val="000000"/>
                </a:solidFill>
              </a:rPr>
              <a:t> </a:t>
            </a:r>
            <a:r>
              <a:rPr lang="en-GB" sz="2400" dirty="0">
                <a:solidFill>
                  <a:srgbClr val="000000"/>
                </a:solidFill>
              </a:rPr>
              <a:t>and government accountants hold a powerful position due to their role in executing budget and maintaining compliance. It is rather unlikely that any externally-propagated reforms would be implemented successfully in emerging economies without changing the emphasis on budget, and without a shift towards the agency of government accountants and other actors, which is also constructed on the day-to-day budgetary practices. The central government accounting in Nepal is just one illustration in this </a:t>
            </a:r>
            <a:r>
              <a:rPr lang="en-GB" sz="2400" dirty="0" smtClean="0">
                <a:solidFill>
                  <a:srgbClr val="000000"/>
                </a:solidFill>
              </a:rPr>
              <a:t>regard</a:t>
            </a:r>
          </a:p>
          <a:p>
            <a:pPr marL="342900" indent="-342900">
              <a:buFont typeface="Wingdings" panose="05000000000000000000" pitchFamily="2" charset="2"/>
              <a:buChar char="v"/>
            </a:pPr>
            <a:endParaRPr lang="en-GB" sz="2400" dirty="0">
              <a:solidFill>
                <a:srgbClr val="000000"/>
              </a:solidFill>
            </a:endParaRPr>
          </a:p>
          <a:p>
            <a:endParaRPr lang="en-GB" sz="2400" dirty="0" smtClean="0">
              <a:solidFill>
                <a:srgbClr val="000000"/>
              </a:solidFill>
            </a:endParaRPr>
          </a:p>
          <a:p>
            <a:pPr algn="ctr"/>
            <a:r>
              <a:rPr lang="en-GB" sz="2400" dirty="0" smtClean="0">
                <a:solidFill>
                  <a:srgbClr val="000000"/>
                </a:solidFill>
              </a:rPr>
              <a:t>The End</a:t>
            </a:r>
          </a:p>
          <a:p>
            <a:pPr marL="342900" indent="-342900">
              <a:buFont typeface="Wingdings" panose="05000000000000000000" pitchFamily="2" charset="2"/>
              <a:buChar char="v"/>
            </a:pPr>
            <a:endParaRPr lang="en-GB" sz="2400" dirty="0">
              <a:solidFill>
                <a:srgbClr val="000000"/>
              </a:solidFill>
            </a:endParaRPr>
          </a:p>
        </p:txBody>
      </p:sp>
    </p:spTree>
    <p:extLst>
      <p:ext uri="{BB962C8B-B14F-4D97-AF65-F5344CB8AC3E}">
        <p14:creationId xmlns:p14="http://schemas.microsoft.com/office/powerpoint/2010/main" val="1634723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764704"/>
            <a:ext cx="8592889" cy="5940896"/>
          </a:xfrm>
        </p:spPr>
        <p:txBody>
          <a:bodyPr/>
          <a:lstStyle/>
          <a:p>
            <a:r>
              <a:rPr lang="en-GB" sz="2800" b="1" dirty="0" smtClean="0">
                <a:solidFill>
                  <a:srgbClr val="000000"/>
                </a:solidFill>
              </a:rPr>
              <a:t>Public sector accounting research in emerging economies</a:t>
            </a:r>
          </a:p>
          <a:p>
            <a:endParaRPr lang="en-GB" sz="2800" dirty="0" smtClean="0"/>
          </a:p>
          <a:p>
            <a:pPr marL="342900" indent="-342900">
              <a:buFont typeface="Wingdings" panose="05000000000000000000" pitchFamily="2" charset="2"/>
              <a:buChar char="v"/>
            </a:pPr>
            <a:r>
              <a:rPr lang="en-GB" sz="2400" dirty="0" smtClean="0">
                <a:solidFill>
                  <a:srgbClr val="000000"/>
                </a:solidFill>
              </a:rPr>
              <a:t>Much </a:t>
            </a:r>
            <a:r>
              <a:rPr lang="en-GB" sz="2400" dirty="0">
                <a:solidFill>
                  <a:srgbClr val="000000"/>
                </a:solidFill>
              </a:rPr>
              <a:t>attention </a:t>
            </a:r>
            <a:r>
              <a:rPr lang="en-GB" sz="2400" dirty="0" smtClean="0">
                <a:solidFill>
                  <a:srgbClr val="000000"/>
                </a:solidFill>
              </a:rPr>
              <a:t>has been given to </a:t>
            </a:r>
            <a:r>
              <a:rPr lang="en-GB" sz="2400" dirty="0">
                <a:solidFill>
                  <a:srgbClr val="000000"/>
                </a:solidFill>
              </a:rPr>
              <a:t>international monetary organisations, mainly the World Bank and the International Monetary Fund (IMF), and the institutional pressures that these organisations have </a:t>
            </a:r>
            <a:r>
              <a:rPr lang="en-GB" sz="2400" dirty="0" smtClean="0">
                <a:solidFill>
                  <a:srgbClr val="000000"/>
                </a:solidFill>
              </a:rPr>
              <a:t>exerted </a:t>
            </a:r>
            <a:r>
              <a:rPr lang="en-GB" sz="2400" dirty="0">
                <a:solidFill>
                  <a:srgbClr val="000000"/>
                </a:solidFill>
              </a:rPr>
              <a:t>to instigate </a:t>
            </a:r>
            <a:r>
              <a:rPr lang="en-GB" sz="2400" dirty="0" smtClean="0">
                <a:solidFill>
                  <a:srgbClr val="000000"/>
                </a:solidFill>
              </a:rPr>
              <a:t>reforms</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Accounting changes undertaken </a:t>
            </a:r>
            <a:r>
              <a:rPr lang="en-GB" sz="2400" dirty="0">
                <a:solidFill>
                  <a:srgbClr val="000000"/>
                </a:solidFill>
              </a:rPr>
              <a:t>have often been overshadowed by unintended consequences and failures </a:t>
            </a:r>
            <a:endParaRPr lang="en-GB" sz="2400" dirty="0" smtClean="0">
              <a:solidFill>
                <a:srgbClr val="000000"/>
              </a:solidFill>
            </a:endParaRP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Causes for unintended consequences: inadequate </a:t>
            </a:r>
            <a:r>
              <a:rPr lang="en-GB" sz="2400" dirty="0">
                <a:solidFill>
                  <a:srgbClr val="000000"/>
                </a:solidFill>
              </a:rPr>
              <a:t>planning; poorly grounded reform recipes, i.e. the adoption of the one-size-fit approach; a lack of human resources and IT systems; and the intervention of consultants</a:t>
            </a:r>
            <a:endParaRPr lang="en-GB" sz="2400" u="sng" dirty="0">
              <a:solidFill>
                <a:srgbClr val="000000"/>
              </a:solidFill>
            </a:endParaRPr>
          </a:p>
        </p:txBody>
      </p:sp>
    </p:spTree>
    <p:extLst>
      <p:ext uri="{BB962C8B-B14F-4D97-AF65-F5344CB8AC3E}">
        <p14:creationId xmlns:p14="http://schemas.microsoft.com/office/powerpoint/2010/main" val="1229170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3" y="260648"/>
            <a:ext cx="8136904" cy="6444952"/>
          </a:xfrm>
        </p:spPr>
        <p:txBody>
          <a:bodyPr/>
          <a:lstStyle/>
          <a:p>
            <a:endParaRPr lang="en-GB" sz="2400" dirty="0" smtClean="0">
              <a:solidFill>
                <a:srgbClr val="000000"/>
              </a:solidFill>
            </a:endParaRPr>
          </a:p>
          <a:p>
            <a:endParaRPr lang="en-GB" sz="2400" dirty="0">
              <a:solidFill>
                <a:srgbClr val="000000"/>
              </a:solidFill>
            </a:endParaRPr>
          </a:p>
          <a:p>
            <a:endParaRPr lang="en-GB" sz="2400" dirty="0" smtClean="0">
              <a:solidFill>
                <a:srgbClr val="000000"/>
              </a:solidFill>
            </a:endParaRPr>
          </a:p>
          <a:p>
            <a:r>
              <a:rPr lang="en-GB" sz="2800" b="1" dirty="0" smtClean="0">
                <a:solidFill>
                  <a:srgbClr val="000000"/>
                </a:solidFill>
              </a:rPr>
              <a:t>What is missing in the public sector accounting literature</a:t>
            </a:r>
          </a:p>
          <a:p>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Issues </a:t>
            </a:r>
            <a:r>
              <a:rPr lang="en-GB" sz="2400" dirty="0">
                <a:solidFill>
                  <a:srgbClr val="000000"/>
                </a:solidFill>
              </a:rPr>
              <a:t>of organisational actors (agency) at the ontic (micro) level and the influence </a:t>
            </a:r>
            <a:r>
              <a:rPr lang="en-GB" sz="2400" dirty="0" smtClean="0">
                <a:solidFill>
                  <a:srgbClr val="000000"/>
                </a:solidFill>
              </a:rPr>
              <a:t>that </a:t>
            </a:r>
            <a:r>
              <a:rPr lang="en-GB" sz="2400" dirty="0">
                <a:solidFill>
                  <a:srgbClr val="000000"/>
                </a:solidFill>
              </a:rPr>
              <a:t>these actors can have in making public sector accounting reforms in emerging economies a success </a:t>
            </a:r>
            <a:r>
              <a:rPr lang="en-GB" sz="2400" dirty="0" smtClean="0">
                <a:solidFill>
                  <a:srgbClr val="000000"/>
                </a:solidFill>
              </a:rPr>
              <a:t>(exceptions include Uddin </a:t>
            </a:r>
            <a:r>
              <a:rPr lang="en-GB" sz="2400" dirty="0">
                <a:solidFill>
                  <a:srgbClr val="000000"/>
                </a:solidFill>
              </a:rPr>
              <a:t>&amp; </a:t>
            </a:r>
            <a:r>
              <a:rPr lang="en-GB" sz="2400" dirty="0" err="1" smtClean="0">
                <a:solidFill>
                  <a:srgbClr val="000000"/>
                </a:solidFill>
              </a:rPr>
              <a:t>Tsamenyi</a:t>
            </a:r>
            <a:r>
              <a:rPr lang="en-GB" sz="2400" dirty="0" smtClean="0">
                <a:solidFill>
                  <a:srgbClr val="000000"/>
                </a:solidFill>
              </a:rPr>
              <a:t> (2005) and Jack </a:t>
            </a:r>
            <a:r>
              <a:rPr lang="en-GB" sz="2400" dirty="0">
                <a:solidFill>
                  <a:srgbClr val="000000"/>
                </a:solidFill>
              </a:rPr>
              <a:t>&amp; </a:t>
            </a:r>
            <a:r>
              <a:rPr lang="en-GB" sz="2400" dirty="0" err="1" smtClean="0">
                <a:solidFill>
                  <a:srgbClr val="000000"/>
                </a:solidFill>
              </a:rPr>
              <a:t>Kholeif</a:t>
            </a:r>
            <a:r>
              <a:rPr lang="en-GB" sz="2400" dirty="0" smtClean="0">
                <a:solidFill>
                  <a:srgbClr val="000000"/>
                </a:solidFill>
              </a:rPr>
              <a:t> (2008)) </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Organisational </a:t>
            </a:r>
            <a:r>
              <a:rPr lang="en-GB" sz="2400" dirty="0">
                <a:solidFill>
                  <a:srgbClr val="000000"/>
                </a:solidFill>
              </a:rPr>
              <a:t>actors resist the proposed accounting changes that are incompatible with the existing practices and structures </a:t>
            </a:r>
          </a:p>
          <a:p>
            <a:endParaRPr lang="en-GB" sz="2400" dirty="0" smtClean="0">
              <a:solidFill>
                <a:srgbClr val="000000"/>
              </a:solidFill>
            </a:endParaRPr>
          </a:p>
          <a:p>
            <a:endParaRPr lang="en-GB" sz="2400" dirty="0" smtClean="0">
              <a:solidFill>
                <a:srgbClr val="000000"/>
              </a:solidFill>
            </a:endParaRPr>
          </a:p>
          <a:p>
            <a:endParaRPr lang="en-GB" sz="2400" dirty="0"/>
          </a:p>
        </p:txBody>
      </p:sp>
    </p:spTree>
    <p:extLst>
      <p:ext uri="{BB962C8B-B14F-4D97-AF65-F5344CB8AC3E}">
        <p14:creationId xmlns:p14="http://schemas.microsoft.com/office/powerpoint/2010/main" val="524938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7" y="692696"/>
            <a:ext cx="7920881" cy="6012904"/>
          </a:xfrm>
        </p:spPr>
        <p:txBody>
          <a:bodyPr/>
          <a:lstStyle/>
          <a:p>
            <a:r>
              <a:rPr lang="en-GB" sz="2800" b="1" dirty="0">
                <a:solidFill>
                  <a:srgbClr val="000000"/>
                </a:solidFill>
              </a:rPr>
              <a:t>Why Nepalese government accounting</a:t>
            </a:r>
          </a:p>
          <a:p>
            <a:r>
              <a:rPr lang="en-GB" sz="2400" dirty="0">
                <a:solidFill>
                  <a:srgbClr val="000000"/>
                </a:solidFill>
              </a:rPr>
              <a:t> </a:t>
            </a:r>
          </a:p>
          <a:p>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Stability </a:t>
            </a:r>
            <a:r>
              <a:rPr lang="en-GB" sz="2400" dirty="0">
                <a:solidFill>
                  <a:srgbClr val="000000"/>
                </a:solidFill>
              </a:rPr>
              <a:t>of cash accounting, despite several endeavours over the last five decades to implement reforms such as accrual accounting and programme budgeting, and, more recently, the Cash-Basis International Public Sector Accounting Standard</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a:solidFill>
                  <a:srgbClr val="000000"/>
                </a:solidFill>
              </a:rPr>
              <a:t>Provides a prominent research setting to explore the role of agency and structures, factors which play a key role in executing accounting practices and changes</a:t>
            </a:r>
          </a:p>
          <a:p>
            <a:endParaRPr lang="en-GB" sz="2400" dirty="0"/>
          </a:p>
        </p:txBody>
      </p:sp>
    </p:spTree>
    <p:extLst>
      <p:ext uri="{BB962C8B-B14F-4D97-AF65-F5344CB8AC3E}">
        <p14:creationId xmlns:p14="http://schemas.microsoft.com/office/powerpoint/2010/main" val="4123450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2656"/>
            <a:ext cx="8988425" cy="6372944"/>
          </a:xfrm>
        </p:spPr>
        <p:txBody>
          <a:bodyPr/>
          <a:lstStyle/>
          <a:p>
            <a:r>
              <a:rPr lang="en-GB" sz="2800" b="1" dirty="0" smtClean="0">
                <a:solidFill>
                  <a:srgbClr val="000000"/>
                </a:solidFill>
              </a:rPr>
              <a:t>Wha</a:t>
            </a:r>
            <a:r>
              <a:rPr lang="en-GB" sz="2800" b="1" dirty="0">
                <a:solidFill>
                  <a:srgbClr val="000000"/>
                </a:solidFill>
              </a:rPr>
              <a:t>t is Strong structuration theory (SST)</a:t>
            </a:r>
            <a:endParaRPr lang="en-GB" sz="2800" dirty="0">
              <a:solidFill>
                <a:srgbClr val="000000"/>
              </a:solidFill>
            </a:endParaRPr>
          </a:p>
          <a:p>
            <a:pPr marL="457200" indent="-457200">
              <a:buFont typeface="Wingdings" panose="05000000000000000000" pitchFamily="2" charset="2"/>
              <a:buChar char="v"/>
            </a:pPr>
            <a:endParaRPr lang="en-GB" sz="2800" b="1" u="sng"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Giddens’s structuration theory concerns </a:t>
            </a:r>
            <a:r>
              <a:rPr lang="en-GB" sz="2400" dirty="0">
                <a:solidFill>
                  <a:srgbClr val="000000"/>
                </a:solidFill>
              </a:rPr>
              <a:t>the interactions between agency and structures. </a:t>
            </a:r>
            <a:r>
              <a:rPr lang="en-GB" sz="2400" dirty="0" smtClean="0">
                <a:solidFill>
                  <a:srgbClr val="000000"/>
                </a:solidFill>
              </a:rPr>
              <a:t>The </a:t>
            </a:r>
            <a:r>
              <a:rPr lang="en-GB" sz="2400" dirty="0">
                <a:solidFill>
                  <a:srgbClr val="000000"/>
                </a:solidFill>
              </a:rPr>
              <a:t>term ‘structural modalities’ </a:t>
            </a:r>
            <a:r>
              <a:rPr lang="en-GB" sz="2400" dirty="0" smtClean="0">
                <a:solidFill>
                  <a:srgbClr val="000000"/>
                </a:solidFill>
              </a:rPr>
              <a:t> has been used to </a:t>
            </a:r>
            <a:r>
              <a:rPr lang="en-GB" sz="2400" dirty="0">
                <a:solidFill>
                  <a:srgbClr val="000000"/>
                </a:solidFill>
              </a:rPr>
              <a:t>incorporate three different types of abstract structures, i.e. significance (interpretative schemes), legitimation (norms which sanction certain forms of conduct), and domination (the exercise of power</a:t>
            </a:r>
            <a:r>
              <a:rPr lang="en-GB" sz="2400" dirty="0" smtClean="0">
                <a:solidFill>
                  <a:srgbClr val="000000"/>
                </a:solidFill>
              </a:rPr>
              <a:t>)</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a:solidFill>
                  <a:srgbClr val="000000"/>
                </a:solidFill>
              </a:rPr>
              <a:t>Critics of structuration theory mainly focus on the fact that there is an overemphasis on the relatively abstract (macro-level) </a:t>
            </a:r>
            <a:r>
              <a:rPr lang="en-GB" sz="2400" dirty="0" smtClean="0">
                <a:solidFill>
                  <a:srgbClr val="000000"/>
                </a:solidFill>
              </a:rPr>
              <a:t>analysis, </a:t>
            </a:r>
            <a:r>
              <a:rPr lang="en-GB" sz="2400" dirty="0">
                <a:solidFill>
                  <a:srgbClr val="000000"/>
                </a:solidFill>
              </a:rPr>
              <a:t>as well as the adoption of high-level institutional analysis, often neglecting the role of agency in the duality of structure </a:t>
            </a:r>
            <a:endParaRPr lang="en-GB" sz="2400" dirty="0" smtClean="0">
              <a:solidFill>
                <a:srgbClr val="000000"/>
              </a:solidFill>
            </a:endParaRP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The </a:t>
            </a:r>
            <a:r>
              <a:rPr lang="en-GB" sz="2400" dirty="0">
                <a:solidFill>
                  <a:srgbClr val="000000"/>
                </a:solidFill>
              </a:rPr>
              <a:t>role of external structure, which is represented by position–practice relations and which plays a central role in the conceptualisation of the link between structures and agencies at the </a:t>
            </a:r>
            <a:r>
              <a:rPr lang="en-GB" sz="2400" dirty="0" err="1">
                <a:solidFill>
                  <a:srgbClr val="000000"/>
                </a:solidFill>
              </a:rPr>
              <a:t>meso</a:t>
            </a:r>
            <a:r>
              <a:rPr lang="en-GB" sz="2400" dirty="0">
                <a:solidFill>
                  <a:srgbClr val="000000"/>
                </a:solidFill>
              </a:rPr>
              <a:t> and ontic levels, has been claimed to have been downplayed both in the theory and in the extant structuration-based accounting literature </a:t>
            </a:r>
            <a:endParaRPr lang="en-GB" sz="2400" u="sng" dirty="0">
              <a:solidFill>
                <a:srgbClr val="000000"/>
              </a:solidFill>
            </a:endParaRPr>
          </a:p>
        </p:txBody>
      </p:sp>
    </p:spTree>
    <p:extLst>
      <p:ext uri="{BB962C8B-B14F-4D97-AF65-F5344CB8AC3E}">
        <p14:creationId xmlns:p14="http://schemas.microsoft.com/office/powerpoint/2010/main" val="2256483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764704"/>
            <a:ext cx="8839200" cy="5940896"/>
          </a:xfrm>
        </p:spPr>
        <p:txBody>
          <a:bodyPr/>
          <a:lstStyle/>
          <a:p>
            <a:pPr marL="342900" indent="-342900">
              <a:buFont typeface="Wingdings" panose="05000000000000000000" pitchFamily="2" charset="2"/>
              <a:buChar char="v"/>
            </a:pPr>
            <a:r>
              <a:rPr lang="en-GB" sz="2400" dirty="0" smtClean="0">
                <a:solidFill>
                  <a:srgbClr val="000000"/>
                </a:solidFill>
              </a:rPr>
              <a:t>Strong </a:t>
            </a:r>
            <a:r>
              <a:rPr lang="en-GB" sz="2400" dirty="0">
                <a:solidFill>
                  <a:srgbClr val="000000"/>
                </a:solidFill>
              </a:rPr>
              <a:t>structuration theory (SST) (Stones, 2005) is envisaged as an attempt to address some of these perceived limitations of Giddens’ structuration </a:t>
            </a:r>
            <a:r>
              <a:rPr lang="en-GB" sz="2400" dirty="0" smtClean="0">
                <a:solidFill>
                  <a:srgbClr val="000000"/>
                </a:solidFill>
              </a:rPr>
              <a:t>theory</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Accounting </a:t>
            </a:r>
            <a:r>
              <a:rPr lang="en-GB" sz="2400" dirty="0">
                <a:solidFill>
                  <a:srgbClr val="000000"/>
                </a:solidFill>
              </a:rPr>
              <a:t>studies drawing on the SST have significantly </a:t>
            </a:r>
            <a:r>
              <a:rPr lang="en-GB" sz="2400" dirty="0" smtClean="0">
                <a:solidFill>
                  <a:srgbClr val="000000"/>
                </a:solidFill>
              </a:rPr>
              <a:t>increased </a:t>
            </a:r>
            <a:r>
              <a:rPr lang="en-GB" sz="2400" dirty="0">
                <a:solidFill>
                  <a:srgbClr val="000000"/>
                </a:solidFill>
              </a:rPr>
              <a:t>in recent </a:t>
            </a:r>
            <a:r>
              <a:rPr lang="en-GB" sz="2400" dirty="0" smtClean="0">
                <a:solidFill>
                  <a:srgbClr val="000000"/>
                </a:solidFill>
              </a:rPr>
              <a:t>years</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A key </a:t>
            </a:r>
            <a:r>
              <a:rPr lang="en-GB" sz="2400" dirty="0">
                <a:solidFill>
                  <a:srgbClr val="000000"/>
                </a:solidFill>
              </a:rPr>
              <a:t>aspect of the SST has been its endeavour to bring the role of agency to the foreground of the structuration process through the agents’ conduct and context </a:t>
            </a:r>
            <a:r>
              <a:rPr lang="en-GB" sz="2400" dirty="0" smtClean="0">
                <a:solidFill>
                  <a:srgbClr val="000000"/>
                </a:solidFill>
              </a:rPr>
              <a:t>analysis</a:t>
            </a:r>
          </a:p>
          <a:p>
            <a:pPr marL="342900" indent="-342900">
              <a:buFont typeface="Wingdings" panose="05000000000000000000" pitchFamily="2" charset="2"/>
              <a:buChar char="v"/>
            </a:pPr>
            <a:endParaRPr lang="en-GB" sz="2400" dirty="0" smtClean="0">
              <a:solidFill>
                <a:srgbClr val="000000"/>
              </a:solidFill>
            </a:endParaRPr>
          </a:p>
          <a:p>
            <a:pPr marL="342900" indent="-342900">
              <a:buFont typeface="Wingdings" panose="05000000000000000000" pitchFamily="2" charset="2"/>
              <a:buChar char="v"/>
            </a:pPr>
            <a:r>
              <a:rPr lang="en-GB" sz="2400" dirty="0" smtClean="0">
                <a:solidFill>
                  <a:srgbClr val="000000"/>
                </a:solidFill>
              </a:rPr>
              <a:t>SST is built on </a:t>
            </a:r>
            <a:r>
              <a:rPr lang="en-GB" sz="2400" dirty="0">
                <a:solidFill>
                  <a:srgbClr val="000000"/>
                </a:solidFill>
              </a:rPr>
              <a:t>by breaking the duality of structure into four analytically-distinct components constituting the quadripartite </a:t>
            </a:r>
            <a:r>
              <a:rPr lang="en-GB" sz="2400" dirty="0" smtClean="0">
                <a:solidFill>
                  <a:srgbClr val="000000"/>
                </a:solidFill>
              </a:rPr>
              <a:t>framework-external </a:t>
            </a:r>
            <a:r>
              <a:rPr lang="en-GB" sz="2400" dirty="0">
                <a:solidFill>
                  <a:srgbClr val="000000"/>
                </a:solidFill>
              </a:rPr>
              <a:t>structures, internal structures within the agents, active agency, and </a:t>
            </a:r>
            <a:r>
              <a:rPr lang="en-GB" sz="2400" dirty="0" smtClean="0">
                <a:solidFill>
                  <a:srgbClr val="000000"/>
                </a:solidFill>
              </a:rPr>
              <a:t>outcomes </a:t>
            </a:r>
            <a:endParaRPr lang="en-GB" sz="2400" dirty="0">
              <a:solidFill>
                <a:srgbClr val="000000"/>
              </a:solidFill>
            </a:endParaRPr>
          </a:p>
          <a:p>
            <a:endParaRPr lang="en-GB" sz="2400" dirty="0">
              <a:solidFill>
                <a:srgbClr val="000000"/>
              </a:solidFill>
            </a:endParaRPr>
          </a:p>
        </p:txBody>
      </p:sp>
    </p:spTree>
    <p:extLst>
      <p:ext uri="{BB962C8B-B14F-4D97-AF65-F5344CB8AC3E}">
        <p14:creationId xmlns:p14="http://schemas.microsoft.com/office/powerpoint/2010/main" val="3468764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 y="476672"/>
            <a:ext cx="8839200" cy="6228928"/>
          </a:xfrm>
        </p:spPr>
        <p:txBody>
          <a:bodyPr/>
          <a:lstStyle/>
          <a:p>
            <a:endParaRPr lang="en-GB" sz="2400" dirty="0" smtClean="0"/>
          </a:p>
          <a:p>
            <a:pPr marL="342900" indent="-342900">
              <a:buFont typeface="Wingdings" panose="05000000000000000000" pitchFamily="2" charset="2"/>
              <a:buChar char="v"/>
            </a:pPr>
            <a:r>
              <a:rPr lang="en-GB" sz="2400" dirty="0" smtClean="0">
                <a:solidFill>
                  <a:srgbClr val="000000"/>
                </a:solidFill>
              </a:rPr>
              <a:t>External structures: mediated </a:t>
            </a:r>
            <a:r>
              <a:rPr lang="en-GB" sz="2400" dirty="0">
                <a:solidFill>
                  <a:srgbClr val="000000"/>
                </a:solidFill>
              </a:rPr>
              <a:t>largely through </a:t>
            </a:r>
            <a:r>
              <a:rPr lang="en-GB" sz="2400" dirty="0" smtClean="0">
                <a:solidFill>
                  <a:srgbClr val="000000"/>
                </a:solidFill>
              </a:rPr>
              <a:t>position–practice, which is  a </a:t>
            </a:r>
            <a:r>
              <a:rPr lang="en-GB" sz="2400" dirty="0">
                <a:solidFill>
                  <a:srgbClr val="000000"/>
                </a:solidFill>
              </a:rPr>
              <a:t>social position, its associated identity and </a:t>
            </a:r>
            <a:r>
              <a:rPr lang="en-GB" sz="2400" dirty="0" smtClean="0">
                <a:solidFill>
                  <a:srgbClr val="000000"/>
                </a:solidFill>
              </a:rPr>
              <a:t>practice</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Internal structures: analytically </a:t>
            </a:r>
            <a:r>
              <a:rPr lang="en-GB" sz="2400" dirty="0">
                <a:solidFill>
                  <a:srgbClr val="000000"/>
                </a:solidFill>
              </a:rPr>
              <a:t>divided into general dispositions (i.e. socio-cultural schemas, discourses and world-views, moral principles, </a:t>
            </a:r>
            <a:r>
              <a:rPr lang="en-GB" sz="2400" dirty="0" smtClean="0">
                <a:solidFill>
                  <a:srgbClr val="000000"/>
                </a:solidFill>
              </a:rPr>
              <a:t>attitudes…) </a:t>
            </a:r>
            <a:r>
              <a:rPr lang="en-GB" sz="2400" dirty="0">
                <a:solidFill>
                  <a:srgbClr val="000000"/>
                </a:solidFill>
              </a:rPr>
              <a:t>and </a:t>
            </a:r>
            <a:r>
              <a:rPr lang="en-GB" sz="2400" dirty="0" err="1">
                <a:solidFill>
                  <a:srgbClr val="000000"/>
                </a:solidFill>
              </a:rPr>
              <a:t>conjuncturally</a:t>
            </a:r>
            <a:r>
              <a:rPr lang="en-GB" sz="2400" dirty="0">
                <a:solidFill>
                  <a:srgbClr val="000000"/>
                </a:solidFill>
              </a:rPr>
              <a:t>-specific knowledge of the strategic terrain and ‘how one is expected to act within </a:t>
            </a:r>
            <a:r>
              <a:rPr lang="en-GB" sz="2400" dirty="0" smtClean="0">
                <a:solidFill>
                  <a:srgbClr val="000000"/>
                </a:solidFill>
              </a:rPr>
              <a:t>it</a:t>
            </a:r>
            <a:endParaRPr lang="en-GB" sz="2400" dirty="0">
              <a:solidFill>
                <a:srgbClr val="000000"/>
              </a:solidFill>
            </a:endParaRP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Active agency: the </a:t>
            </a:r>
            <a:r>
              <a:rPr lang="en-GB" sz="2400" dirty="0">
                <a:solidFill>
                  <a:srgbClr val="000000"/>
                </a:solidFill>
              </a:rPr>
              <a:t>way in which agents draw on their internal structures and use their knowledge and understanding of external </a:t>
            </a:r>
            <a:r>
              <a:rPr lang="en-GB" sz="2400" dirty="0" smtClean="0">
                <a:solidFill>
                  <a:srgbClr val="000000"/>
                </a:solidFill>
              </a:rPr>
              <a:t>structures</a:t>
            </a:r>
          </a:p>
          <a:p>
            <a:pPr marL="342900" indent="-342900">
              <a:buFont typeface="Wingdings" panose="05000000000000000000" pitchFamily="2" charset="2"/>
              <a:buChar char="v"/>
            </a:pPr>
            <a:endParaRPr lang="en-GB" sz="2400" dirty="0">
              <a:solidFill>
                <a:srgbClr val="000000"/>
              </a:solidFill>
            </a:endParaRPr>
          </a:p>
          <a:p>
            <a:pPr marL="342900" indent="-342900">
              <a:buFont typeface="Wingdings" panose="05000000000000000000" pitchFamily="2" charset="2"/>
              <a:buChar char="v"/>
            </a:pPr>
            <a:r>
              <a:rPr lang="en-GB" sz="2400" dirty="0" smtClean="0">
                <a:solidFill>
                  <a:srgbClr val="000000"/>
                </a:solidFill>
              </a:rPr>
              <a:t>Outcomes: can </a:t>
            </a:r>
            <a:r>
              <a:rPr lang="en-GB" sz="2400" dirty="0">
                <a:solidFill>
                  <a:srgbClr val="000000"/>
                </a:solidFill>
              </a:rPr>
              <a:t>be intended or unintended feedback on both external and internal structures, either preserving them faithfully or changing them as they are enacted  </a:t>
            </a:r>
          </a:p>
          <a:p>
            <a:endParaRPr lang="en-GB" sz="2400" dirty="0"/>
          </a:p>
        </p:txBody>
      </p:sp>
    </p:spTree>
    <p:extLst>
      <p:ext uri="{BB962C8B-B14F-4D97-AF65-F5344CB8AC3E}">
        <p14:creationId xmlns:p14="http://schemas.microsoft.com/office/powerpoint/2010/main" val="392683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3" y="980728"/>
            <a:ext cx="8520881" cy="5724872"/>
          </a:xfrm>
        </p:spPr>
        <p:txBody>
          <a:bodyPr/>
          <a:lstStyle/>
          <a:p>
            <a:pPr marL="342900" indent="-342900">
              <a:buFont typeface="Wingdings" panose="05000000000000000000" pitchFamily="2" charset="2"/>
              <a:buChar char="v"/>
            </a:pPr>
            <a:r>
              <a:rPr lang="en-GB" sz="2400" dirty="0" smtClean="0">
                <a:solidFill>
                  <a:srgbClr val="000000"/>
                </a:solidFill>
                <a:ea typeface="Calibri"/>
              </a:rPr>
              <a:t>Conceptualising </a:t>
            </a:r>
            <a:r>
              <a:rPr lang="en-GB" sz="2400" dirty="0">
                <a:solidFill>
                  <a:srgbClr val="000000"/>
                </a:solidFill>
                <a:ea typeface="Calibri"/>
              </a:rPr>
              <a:t>position–practice relationships, external structures as a condition of action, and the ability of agents to do otherwise and unintended consequences, SST has offered a renewed way of interpreting the dialectic of control in terms of </a:t>
            </a:r>
            <a:r>
              <a:rPr lang="en-GB" sz="2400" dirty="0" smtClean="0">
                <a:solidFill>
                  <a:srgbClr val="000000"/>
                </a:solidFill>
                <a:ea typeface="Calibri"/>
              </a:rPr>
              <a:t>resistance</a:t>
            </a:r>
          </a:p>
          <a:p>
            <a:pPr marL="342900" indent="-342900">
              <a:buFont typeface="Wingdings" panose="05000000000000000000" pitchFamily="2" charset="2"/>
              <a:buChar char="v"/>
            </a:pPr>
            <a:endParaRPr lang="en-GB" sz="2400" dirty="0">
              <a:solidFill>
                <a:srgbClr val="000000"/>
              </a:solidFill>
              <a:ea typeface="Calibri"/>
            </a:endParaRPr>
          </a:p>
          <a:p>
            <a:pPr marL="342900" indent="-342900">
              <a:buFont typeface="Wingdings" panose="05000000000000000000" pitchFamily="2" charset="2"/>
              <a:buChar char="v"/>
            </a:pPr>
            <a:r>
              <a:rPr lang="en-GB" sz="2400" dirty="0" smtClean="0">
                <a:solidFill>
                  <a:srgbClr val="000000"/>
                </a:solidFill>
                <a:ea typeface="Calibri"/>
              </a:rPr>
              <a:t>For </a:t>
            </a:r>
            <a:r>
              <a:rPr lang="en-GB" sz="2400" dirty="0">
                <a:solidFill>
                  <a:srgbClr val="000000"/>
                </a:solidFill>
                <a:ea typeface="Calibri"/>
              </a:rPr>
              <a:t>generating a resistance, the agents (the agents-in-focus) must possess three types of property, which include perceived power or capability in relation to other actors, adequate knowledge of relevant external structures, including alternative avenues of possibility, and an ability to gain requisite reflective distance from their conditions of </a:t>
            </a:r>
            <a:r>
              <a:rPr lang="en-GB" sz="2400" dirty="0" smtClean="0">
                <a:solidFill>
                  <a:srgbClr val="000000"/>
                </a:solidFill>
                <a:ea typeface="Calibri"/>
              </a:rPr>
              <a:t>action</a:t>
            </a:r>
          </a:p>
          <a:p>
            <a:pPr marL="342900" indent="-342900">
              <a:buFont typeface="Wingdings" panose="05000000000000000000" pitchFamily="2" charset="2"/>
              <a:buChar char="v"/>
            </a:pPr>
            <a:endParaRPr lang="en-GB" sz="2400" dirty="0" smtClean="0">
              <a:solidFill>
                <a:srgbClr val="000000"/>
              </a:solidFill>
              <a:ea typeface="Calibri"/>
            </a:endParaRPr>
          </a:p>
          <a:p>
            <a:pPr marL="342900" indent="-342900">
              <a:buFont typeface="Wingdings" panose="05000000000000000000" pitchFamily="2" charset="2"/>
              <a:buChar char="v"/>
            </a:pPr>
            <a:r>
              <a:rPr lang="en-GB" sz="2400" dirty="0" smtClean="0">
                <a:solidFill>
                  <a:srgbClr val="000000"/>
                </a:solidFill>
              </a:rPr>
              <a:t>The </a:t>
            </a:r>
            <a:r>
              <a:rPr lang="en-GB" sz="2400" dirty="0">
                <a:solidFill>
                  <a:srgbClr val="000000"/>
                </a:solidFill>
              </a:rPr>
              <a:t>use of SST in our study not only helps us generate a nuanced picture of the everyday government accounting in Nepal at the ontic level, but also theorises how the resistance to externally-propagated changes is being executed</a:t>
            </a:r>
            <a:endParaRPr lang="en-GB" sz="2400" dirty="0">
              <a:solidFill>
                <a:srgbClr val="000000"/>
              </a:solidFill>
              <a:ea typeface="Calibri"/>
            </a:endParaRPr>
          </a:p>
        </p:txBody>
      </p:sp>
    </p:spTree>
    <p:extLst>
      <p:ext uri="{BB962C8B-B14F-4D97-AF65-F5344CB8AC3E}">
        <p14:creationId xmlns:p14="http://schemas.microsoft.com/office/powerpoint/2010/main" val="617943790"/>
      </p:ext>
    </p:extLst>
  </p:cSld>
  <p:clrMapOvr>
    <a:masterClrMapping/>
  </p:clrMapOvr>
</p:sld>
</file>

<file path=ppt/theme/theme1.xml><?xml version="1.0" encoding="utf-8"?>
<a:theme xmlns:a="http://schemas.openxmlformats.org/drawingml/2006/main" name="uoe_branded_presentation">
  <a:themeElements>
    <a:clrScheme name="University brand">
      <a:dk1>
        <a:srgbClr val="4D4F53"/>
      </a:dk1>
      <a:lt1>
        <a:srgbClr val="FFFFFF"/>
      </a:lt1>
      <a:dk2>
        <a:srgbClr val="766A65"/>
      </a:dk2>
      <a:lt2>
        <a:srgbClr val="AEAA6C"/>
      </a:lt2>
      <a:accent1>
        <a:srgbClr val="A90061"/>
      </a:accent1>
      <a:accent2>
        <a:srgbClr val="E98300"/>
      </a:accent2>
      <a:accent3>
        <a:srgbClr val="007A87"/>
      </a:accent3>
      <a:accent4>
        <a:srgbClr val="0065BD"/>
      </a:accent4>
      <a:accent5>
        <a:srgbClr val="003478"/>
      </a:accent5>
      <a:accent6>
        <a:srgbClr val="AAA38E"/>
      </a:accent6>
      <a:hlink>
        <a:srgbClr val="0065BD"/>
      </a:hlink>
      <a:folHlink>
        <a:srgbClr val="008542"/>
      </a:folHlink>
    </a:clrScheme>
    <a:fontScheme name="Large tex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rge text 1">
        <a:dk1>
          <a:srgbClr val="4D4F53"/>
        </a:dk1>
        <a:lt1>
          <a:srgbClr val="FFFFFF"/>
        </a:lt1>
        <a:dk2>
          <a:srgbClr val="007A87"/>
        </a:dk2>
        <a:lt2>
          <a:srgbClr val="FFFFFF"/>
        </a:lt2>
        <a:accent1>
          <a:srgbClr val="E98300"/>
        </a:accent1>
        <a:accent2>
          <a:srgbClr val="0065BD"/>
        </a:accent2>
        <a:accent3>
          <a:srgbClr val="AABEC3"/>
        </a:accent3>
        <a:accent4>
          <a:srgbClr val="DADADA"/>
        </a:accent4>
        <a:accent5>
          <a:srgbClr val="F2C1AA"/>
        </a:accent5>
        <a:accent6>
          <a:srgbClr val="005BAB"/>
        </a:accent6>
        <a:hlink>
          <a:srgbClr val="A90061"/>
        </a:hlink>
        <a:folHlink>
          <a:srgbClr val="4C5CC5"/>
        </a:folHlink>
      </a:clrScheme>
      <a:clrMap bg1="dk2" tx1="lt1" bg2="dk1" tx2="lt2" accent1="accent1" accent2="accent2" accent3="accent3" accent4="accent4" accent5="accent5" accent6="accent6" hlink="hlink" folHlink="folHlink"/>
    </a:extraClrScheme>
    <a:extraClrScheme>
      <a:clrScheme name="Large text 2">
        <a:dk1>
          <a:srgbClr val="4D4F53"/>
        </a:dk1>
        <a:lt1>
          <a:srgbClr val="FFFFFF"/>
        </a:lt1>
        <a:dk2>
          <a:srgbClr val="0065BD"/>
        </a:dk2>
        <a:lt2>
          <a:srgbClr val="FFFFFF"/>
        </a:lt2>
        <a:accent1>
          <a:srgbClr val="A90061"/>
        </a:accent1>
        <a:accent2>
          <a:srgbClr val="E98300"/>
        </a:accent2>
        <a:accent3>
          <a:srgbClr val="AAB8DB"/>
        </a:accent3>
        <a:accent4>
          <a:srgbClr val="DADADA"/>
        </a:accent4>
        <a:accent5>
          <a:srgbClr val="D1AAB7"/>
        </a:accent5>
        <a:accent6>
          <a:srgbClr val="D37600"/>
        </a:accent6>
        <a:hlink>
          <a:srgbClr val="007A87"/>
        </a:hlink>
        <a:folHlink>
          <a:srgbClr val="4C5CC5"/>
        </a:folHlink>
      </a:clrScheme>
      <a:clrMap bg1="dk2" tx1="lt1" bg2="dk1" tx2="lt2" accent1="accent1" accent2="accent2" accent3="accent3" accent4="accent4" accent5="accent5" accent6="accent6" hlink="hlink" folHlink="folHlink"/>
    </a:extraClrScheme>
    <a:extraClrScheme>
      <a:clrScheme name="Large text 3">
        <a:dk1>
          <a:srgbClr val="4D4F53"/>
        </a:dk1>
        <a:lt1>
          <a:srgbClr val="FFFFFF"/>
        </a:lt1>
        <a:dk2>
          <a:srgbClr val="FFFFFF"/>
        </a:dk2>
        <a:lt2>
          <a:srgbClr val="808080"/>
        </a:lt2>
        <a:accent1>
          <a:srgbClr val="A90061"/>
        </a:accent1>
        <a:accent2>
          <a:srgbClr val="E98300"/>
        </a:accent2>
        <a:accent3>
          <a:srgbClr val="FFFFFF"/>
        </a:accent3>
        <a:accent4>
          <a:srgbClr val="404246"/>
        </a:accent4>
        <a:accent5>
          <a:srgbClr val="D1AAB7"/>
        </a:accent5>
        <a:accent6>
          <a:srgbClr val="D37600"/>
        </a:accent6>
        <a:hlink>
          <a:srgbClr val="007A87"/>
        </a:hlink>
        <a:folHlink>
          <a:srgbClr val="4C5CC5"/>
        </a:folHlink>
      </a:clrScheme>
      <a:clrMap bg1="lt1" tx1="dk1" bg2="lt2" tx2="dk2" accent1="accent1" accent2="accent2" accent3="accent3" accent4="accent4" accent5="accent5" accent6="accent6" hlink="hlink" folHlink="folHlink"/>
    </a:extraClrScheme>
    <a:extraClrScheme>
      <a:clrScheme name="Large text 4">
        <a:dk1>
          <a:srgbClr val="4D4F53"/>
        </a:dk1>
        <a:lt1>
          <a:srgbClr val="FFFFFF"/>
        </a:lt1>
        <a:dk2>
          <a:srgbClr val="E98300"/>
        </a:dk2>
        <a:lt2>
          <a:srgbClr val="FFFFFF"/>
        </a:lt2>
        <a:accent1>
          <a:srgbClr val="0065BD"/>
        </a:accent1>
        <a:accent2>
          <a:srgbClr val="A90061"/>
        </a:accent2>
        <a:accent3>
          <a:srgbClr val="F2C1AA"/>
        </a:accent3>
        <a:accent4>
          <a:srgbClr val="DADADA"/>
        </a:accent4>
        <a:accent5>
          <a:srgbClr val="AAB8DB"/>
        </a:accent5>
        <a:accent6>
          <a:srgbClr val="990057"/>
        </a:accent6>
        <a:hlink>
          <a:srgbClr val="007A87"/>
        </a:hlink>
        <a:folHlink>
          <a:srgbClr val="4C5CC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12367</TotalTime>
  <Words>1550</Words>
  <Application>Microsoft Office PowerPoint</Application>
  <PresentationFormat>On-screen Show (4:3)</PresentationFormat>
  <Paragraphs>148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uoe_branded_presentation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Essex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or divider slide</dc:title>
  <dc:creator>akuvand</dc:creator>
  <cp:lastModifiedBy>Pawan</cp:lastModifiedBy>
  <cp:revision>892</cp:revision>
  <cp:lastPrinted>2016-11-09T14:11:43Z</cp:lastPrinted>
  <dcterms:created xsi:type="dcterms:W3CDTF">2011-10-25T10:16:08Z</dcterms:created>
  <dcterms:modified xsi:type="dcterms:W3CDTF">2016-11-09T16:21:26Z</dcterms:modified>
</cp:coreProperties>
</file>